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4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6" r:id="rId2"/>
    <p:sldMasterId id="2147483672" r:id="rId3"/>
    <p:sldMasterId id="2147483678" r:id="rId4"/>
    <p:sldMasterId id="2147483684" r:id="rId5"/>
  </p:sldMasterIdLst>
  <p:sldIdLst>
    <p:sldId id="256" r:id="rId6"/>
    <p:sldId id="257" r:id="rId7"/>
    <p:sldId id="260" r:id="rId8"/>
    <p:sldId id="334" r:id="rId9"/>
    <p:sldId id="261" r:id="rId10"/>
    <p:sldId id="262" r:id="rId11"/>
    <p:sldId id="335" r:id="rId12"/>
    <p:sldId id="267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338" r:id="rId22"/>
    <p:sldId id="277" r:id="rId23"/>
    <p:sldId id="278" r:id="rId24"/>
    <p:sldId id="336" r:id="rId25"/>
    <p:sldId id="280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7" r:id="rId40"/>
    <p:sldId id="299" r:id="rId41"/>
    <p:sldId id="300" r:id="rId42"/>
    <p:sldId id="301" r:id="rId43"/>
    <p:sldId id="302" r:id="rId44"/>
    <p:sldId id="303" r:id="rId45"/>
    <p:sldId id="305" r:id="rId46"/>
    <p:sldId id="306" r:id="rId47"/>
    <p:sldId id="307" r:id="rId48"/>
    <p:sldId id="308" r:id="rId49"/>
    <p:sldId id="310" r:id="rId50"/>
    <p:sldId id="312" r:id="rId51"/>
    <p:sldId id="313" r:id="rId52"/>
    <p:sldId id="314" r:id="rId53"/>
    <p:sldId id="315" r:id="rId54"/>
    <p:sldId id="316" r:id="rId55"/>
    <p:sldId id="317" r:id="rId56"/>
    <p:sldId id="318" r:id="rId57"/>
    <p:sldId id="320" r:id="rId58"/>
    <p:sldId id="322" r:id="rId59"/>
    <p:sldId id="323" r:id="rId60"/>
    <p:sldId id="324" r:id="rId61"/>
    <p:sldId id="325" r:id="rId62"/>
    <p:sldId id="326" r:id="rId63"/>
    <p:sldId id="337" r:id="rId64"/>
    <p:sldId id="339" r:id="rId65"/>
    <p:sldId id="327" r:id="rId66"/>
    <p:sldId id="328" r:id="rId67"/>
    <p:sldId id="329" r:id="rId68"/>
    <p:sldId id="340" r:id="rId69"/>
    <p:sldId id="341" r:id="rId70"/>
  </p:sldIdLst>
  <p:sldSz cx="10058400" cy="7772400"/>
  <p:notesSz cx="10058400" cy="77724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6" d="100"/>
          <a:sy n="96" d="100"/>
        </p:scale>
        <p:origin x="1758" y="7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66" Type="http://schemas.openxmlformats.org/officeDocument/2006/relationships/slide" Target="slides/slide61.xml"/><Relationship Id="rId74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56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slide" Target="slides/slide6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" Type="http://schemas.openxmlformats.org/officeDocument/2006/relationships/slide" Target="slides/slide2.xml"/><Relationship Id="rId71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754380" y="2409444"/>
            <a:ext cx="8549640" cy="16322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508760" y="4352544"/>
            <a:ext cx="7040880" cy="19431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9/17/2020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9/17/2020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361915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754380" y="2409444"/>
            <a:ext cx="8549640" cy="16322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508760" y="4352544"/>
            <a:ext cx="7040880" cy="19431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9/17/2020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430960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600" b="1" i="0">
                <a:solidFill>
                  <a:srgbClr val="002060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9/17/2020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485947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600" b="1" i="0">
                <a:solidFill>
                  <a:srgbClr val="002060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502920" y="1787652"/>
            <a:ext cx="4375404" cy="51297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180076" y="1787652"/>
            <a:ext cx="4375404" cy="51297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9/17/2020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38883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152399" y="1142999"/>
            <a:ext cx="9753600" cy="4345305"/>
          </a:xfrm>
          <a:custGeom>
            <a:avLst/>
            <a:gdLst/>
            <a:ahLst/>
            <a:cxnLst/>
            <a:rect l="l" t="t" r="r" b="b"/>
            <a:pathLst>
              <a:path w="9753600" h="4345305">
                <a:moveTo>
                  <a:pt x="9753600" y="0"/>
                </a:moveTo>
                <a:lnTo>
                  <a:pt x="0" y="0"/>
                </a:lnTo>
                <a:lnTo>
                  <a:pt x="0" y="4345228"/>
                </a:lnTo>
                <a:lnTo>
                  <a:pt x="9753600" y="4345228"/>
                </a:lnTo>
                <a:lnTo>
                  <a:pt x="9753600" y="0"/>
                </a:lnTo>
                <a:close/>
              </a:path>
            </a:pathLst>
          </a:custGeom>
          <a:solidFill>
            <a:srgbClr val="002A5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152399" y="1142999"/>
            <a:ext cx="9753600" cy="4345305"/>
          </a:xfrm>
          <a:custGeom>
            <a:avLst/>
            <a:gdLst/>
            <a:ahLst/>
            <a:cxnLst/>
            <a:rect l="l" t="t" r="r" b="b"/>
            <a:pathLst>
              <a:path w="9753600" h="4345305">
                <a:moveTo>
                  <a:pt x="0" y="0"/>
                </a:moveTo>
                <a:lnTo>
                  <a:pt x="9753599" y="0"/>
                </a:lnTo>
                <a:lnTo>
                  <a:pt x="9753599" y="4345228"/>
                </a:lnTo>
                <a:lnTo>
                  <a:pt x="0" y="4345228"/>
                </a:lnTo>
                <a:lnTo>
                  <a:pt x="0" y="0"/>
                </a:lnTo>
                <a:close/>
              </a:path>
            </a:pathLst>
          </a:custGeom>
          <a:ln w="20319">
            <a:solidFill>
              <a:srgbClr val="34497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653116" y="5819060"/>
            <a:ext cx="3157259" cy="5092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600" b="1" i="0">
                <a:solidFill>
                  <a:srgbClr val="002060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9/17/2020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718955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9/17/2020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556171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10058400" cy="6156029"/>
          </a:xfrm>
          <a:custGeom>
            <a:avLst/>
            <a:gdLst/>
            <a:ahLst/>
            <a:cxnLst/>
            <a:rect l="l" t="t" r="r" b="b"/>
            <a:pathLst>
              <a:path w="12192000" h="5431790">
                <a:moveTo>
                  <a:pt x="0" y="0"/>
                </a:moveTo>
                <a:lnTo>
                  <a:pt x="12192000" y="0"/>
                </a:lnTo>
                <a:lnTo>
                  <a:pt x="12192000" y="5431536"/>
                </a:lnTo>
                <a:lnTo>
                  <a:pt x="0" y="5431536"/>
                </a:lnTo>
                <a:lnTo>
                  <a:pt x="0" y="0"/>
                </a:lnTo>
                <a:close/>
              </a:path>
            </a:pathLst>
          </a:custGeom>
          <a:solidFill>
            <a:srgbClr val="002A5C"/>
          </a:solidFill>
        </p:spPr>
        <p:txBody>
          <a:bodyPr wrap="square" lIns="0" tIns="0" rIns="0" bIns="0" rtlCol="0"/>
          <a:lstStyle/>
          <a:p>
            <a:endParaRPr sz="1485"/>
          </a:p>
        </p:txBody>
      </p:sp>
      <p:sp>
        <p:nvSpPr>
          <p:cNvPr id="17" name="bk object 17"/>
          <p:cNvSpPr/>
          <p:nvPr/>
        </p:nvSpPr>
        <p:spPr>
          <a:xfrm>
            <a:off x="0" y="0"/>
            <a:ext cx="10058400" cy="6156029"/>
          </a:xfrm>
          <a:custGeom>
            <a:avLst/>
            <a:gdLst/>
            <a:ahLst/>
            <a:cxnLst/>
            <a:rect l="l" t="t" r="r" b="b"/>
            <a:pathLst>
              <a:path w="12192000" h="5431790">
                <a:moveTo>
                  <a:pt x="0" y="0"/>
                </a:moveTo>
                <a:lnTo>
                  <a:pt x="12192000" y="0"/>
                </a:lnTo>
                <a:lnTo>
                  <a:pt x="12192000" y="5431536"/>
                </a:lnTo>
                <a:lnTo>
                  <a:pt x="0" y="5431536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34497D"/>
            </a:solidFill>
          </a:ln>
        </p:spPr>
        <p:txBody>
          <a:bodyPr wrap="square" lIns="0" tIns="0" rIns="0" bIns="0" rtlCol="0"/>
          <a:lstStyle/>
          <a:p>
            <a:endParaRPr sz="1485"/>
          </a:p>
        </p:txBody>
      </p:sp>
      <p:sp>
        <p:nvSpPr>
          <p:cNvPr id="18" name="bk object 18"/>
          <p:cNvSpPr/>
          <p:nvPr/>
        </p:nvSpPr>
        <p:spPr>
          <a:xfrm>
            <a:off x="516364" y="6624419"/>
            <a:ext cx="3255923" cy="72141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485"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413296" y="2286236"/>
            <a:ext cx="9231806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508760" y="4352544"/>
            <a:ext cx="704088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9/17/2020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837348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13296" y="503767"/>
            <a:ext cx="9231806" cy="457048"/>
          </a:xfrm>
        </p:spPr>
        <p:txBody>
          <a:bodyPr lIns="0" tIns="0" rIns="0" bIns="0"/>
          <a:lstStyle>
            <a:lvl1pPr>
              <a:defRPr sz="2970" b="1" i="0">
                <a:solidFill>
                  <a:srgbClr val="002060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9/17/2020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4056038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13296" y="503767"/>
            <a:ext cx="9231806" cy="457048"/>
          </a:xfrm>
        </p:spPr>
        <p:txBody>
          <a:bodyPr lIns="0" tIns="0" rIns="0" bIns="0"/>
          <a:lstStyle>
            <a:lvl1pPr>
              <a:defRPr sz="2970" b="1" i="0">
                <a:solidFill>
                  <a:srgbClr val="002060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502920" y="1787652"/>
            <a:ext cx="4375404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180076" y="1787652"/>
            <a:ext cx="4375404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9/17/2020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6833818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13296" y="503767"/>
            <a:ext cx="9231806" cy="457048"/>
          </a:xfrm>
        </p:spPr>
        <p:txBody>
          <a:bodyPr lIns="0" tIns="0" rIns="0" bIns="0"/>
          <a:lstStyle>
            <a:lvl1pPr>
              <a:defRPr sz="2970" b="1" i="0">
                <a:solidFill>
                  <a:srgbClr val="002060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9/17/2020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735568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900" b="1" i="0">
                <a:solidFill>
                  <a:srgbClr val="002060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9/17/2020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1630297" y="4905035"/>
            <a:ext cx="6800945" cy="1104688"/>
          </a:xfrm>
          <a:custGeom>
            <a:avLst/>
            <a:gdLst/>
            <a:ahLst/>
            <a:cxnLst/>
            <a:rect l="l" t="t" r="r" b="b"/>
            <a:pathLst>
              <a:path w="8243570" h="974725">
                <a:moveTo>
                  <a:pt x="8243191" y="0"/>
                </a:moveTo>
                <a:lnTo>
                  <a:pt x="0" y="0"/>
                </a:lnTo>
                <a:lnTo>
                  <a:pt x="8243191" y="974138"/>
                </a:lnTo>
                <a:lnTo>
                  <a:pt x="8243191" y="0"/>
                </a:lnTo>
                <a:close/>
              </a:path>
            </a:pathLst>
          </a:custGeom>
          <a:solidFill>
            <a:srgbClr val="ACCBF9"/>
          </a:solidFill>
        </p:spPr>
        <p:txBody>
          <a:bodyPr wrap="square" lIns="0" tIns="0" rIns="0" bIns="0" rtlCol="0"/>
          <a:lstStyle/>
          <a:p>
            <a:endParaRPr sz="1485"/>
          </a:p>
        </p:txBody>
      </p:sp>
      <p:sp>
        <p:nvSpPr>
          <p:cNvPr id="17" name="bk object 17"/>
          <p:cNvSpPr/>
          <p:nvPr/>
        </p:nvSpPr>
        <p:spPr>
          <a:xfrm>
            <a:off x="1630297" y="4905036"/>
            <a:ext cx="6800945" cy="1104688"/>
          </a:xfrm>
          <a:custGeom>
            <a:avLst/>
            <a:gdLst/>
            <a:ahLst/>
            <a:cxnLst/>
            <a:rect l="l" t="t" r="r" b="b"/>
            <a:pathLst>
              <a:path w="8243570" h="974725">
                <a:moveTo>
                  <a:pt x="8243192" y="0"/>
                </a:moveTo>
                <a:lnTo>
                  <a:pt x="8243192" y="974138"/>
                </a:lnTo>
                <a:lnTo>
                  <a:pt x="0" y="0"/>
                </a:lnTo>
                <a:lnTo>
                  <a:pt x="8243192" y="0"/>
                </a:lnTo>
                <a:close/>
              </a:path>
            </a:pathLst>
          </a:custGeom>
          <a:ln w="25400">
            <a:solidFill>
              <a:srgbClr val="34497D"/>
            </a:solidFill>
          </a:ln>
        </p:spPr>
        <p:txBody>
          <a:bodyPr wrap="square" lIns="0" tIns="0" rIns="0" bIns="0" rtlCol="0"/>
          <a:lstStyle/>
          <a:p>
            <a:endParaRPr sz="1485"/>
          </a:p>
        </p:txBody>
      </p:sp>
      <p:sp>
        <p:nvSpPr>
          <p:cNvPr id="18" name="bk object 18"/>
          <p:cNvSpPr/>
          <p:nvPr/>
        </p:nvSpPr>
        <p:spPr>
          <a:xfrm>
            <a:off x="1479106" y="2662960"/>
            <a:ext cx="6964918" cy="3291036"/>
          </a:xfrm>
          <a:custGeom>
            <a:avLst/>
            <a:gdLst/>
            <a:ahLst/>
            <a:cxnLst/>
            <a:rect l="l" t="t" r="r" b="b"/>
            <a:pathLst>
              <a:path w="8442325" h="2903854">
                <a:moveTo>
                  <a:pt x="8442004" y="0"/>
                </a:moveTo>
                <a:lnTo>
                  <a:pt x="0" y="0"/>
                </a:lnTo>
                <a:lnTo>
                  <a:pt x="8442004" y="2903254"/>
                </a:lnTo>
                <a:lnTo>
                  <a:pt x="8442004" y="0"/>
                </a:lnTo>
                <a:close/>
              </a:path>
            </a:pathLst>
          </a:custGeom>
          <a:solidFill>
            <a:srgbClr val="ACCBF9"/>
          </a:solidFill>
        </p:spPr>
        <p:txBody>
          <a:bodyPr wrap="square" lIns="0" tIns="0" rIns="0" bIns="0" rtlCol="0"/>
          <a:lstStyle/>
          <a:p>
            <a:endParaRPr sz="1485"/>
          </a:p>
        </p:txBody>
      </p:sp>
      <p:sp>
        <p:nvSpPr>
          <p:cNvPr id="19" name="bk object 19"/>
          <p:cNvSpPr/>
          <p:nvPr/>
        </p:nvSpPr>
        <p:spPr>
          <a:xfrm>
            <a:off x="1479106" y="2662960"/>
            <a:ext cx="6964918" cy="3291036"/>
          </a:xfrm>
          <a:custGeom>
            <a:avLst/>
            <a:gdLst/>
            <a:ahLst/>
            <a:cxnLst/>
            <a:rect l="l" t="t" r="r" b="b"/>
            <a:pathLst>
              <a:path w="8442325" h="2903854">
                <a:moveTo>
                  <a:pt x="8442005" y="0"/>
                </a:moveTo>
                <a:lnTo>
                  <a:pt x="8442005" y="2903254"/>
                </a:lnTo>
                <a:lnTo>
                  <a:pt x="0" y="0"/>
                </a:lnTo>
                <a:lnTo>
                  <a:pt x="8442005" y="0"/>
                </a:lnTo>
                <a:close/>
              </a:path>
            </a:pathLst>
          </a:custGeom>
          <a:ln w="25400">
            <a:solidFill>
              <a:srgbClr val="34497D"/>
            </a:solidFill>
          </a:ln>
        </p:spPr>
        <p:txBody>
          <a:bodyPr wrap="square" lIns="0" tIns="0" rIns="0" bIns="0" rtlCol="0"/>
          <a:lstStyle/>
          <a:p>
            <a:endParaRPr sz="1485"/>
          </a:p>
        </p:txBody>
      </p:sp>
      <p:sp>
        <p:nvSpPr>
          <p:cNvPr id="20" name="bk object 20"/>
          <p:cNvSpPr/>
          <p:nvPr/>
        </p:nvSpPr>
        <p:spPr>
          <a:xfrm>
            <a:off x="1481597" y="2684706"/>
            <a:ext cx="0" cy="2203619"/>
          </a:xfrm>
          <a:custGeom>
            <a:avLst/>
            <a:gdLst/>
            <a:ahLst/>
            <a:cxnLst/>
            <a:rect l="l" t="t" r="r" b="b"/>
            <a:pathLst>
              <a:path h="1944370">
                <a:moveTo>
                  <a:pt x="0" y="0"/>
                </a:moveTo>
                <a:lnTo>
                  <a:pt x="0" y="1944000"/>
                </a:lnTo>
              </a:path>
            </a:pathLst>
          </a:custGeom>
          <a:ln w="27000">
            <a:solidFill>
              <a:srgbClr val="0000FF"/>
            </a:solidFill>
            <a:prstDash val="lgDashDot"/>
          </a:ln>
        </p:spPr>
        <p:txBody>
          <a:bodyPr wrap="square" lIns="0" tIns="0" rIns="0" bIns="0" rtlCol="0"/>
          <a:lstStyle/>
          <a:p>
            <a:endParaRPr sz="1485"/>
          </a:p>
        </p:txBody>
      </p:sp>
      <p:sp>
        <p:nvSpPr>
          <p:cNvPr id="21" name="bk object 21"/>
          <p:cNvSpPr/>
          <p:nvPr/>
        </p:nvSpPr>
        <p:spPr>
          <a:xfrm>
            <a:off x="1444472" y="4826707"/>
            <a:ext cx="6964649" cy="1223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485"/>
          </a:p>
        </p:txBody>
      </p:sp>
      <p:sp>
        <p:nvSpPr>
          <p:cNvPr id="22" name="bk object 22"/>
          <p:cNvSpPr/>
          <p:nvPr/>
        </p:nvSpPr>
        <p:spPr>
          <a:xfrm>
            <a:off x="8334931" y="4755308"/>
            <a:ext cx="111374" cy="265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485"/>
          </a:p>
        </p:txBody>
      </p:sp>
      <p:sp>
        <p:nvSpPr>
          <p:cNvPr id="23" name="bk object 23"/>
          <p:cNvSpPr/>
          <p:nvPr/>
        </p:nvSpPr>
        <p:spPr>
          <a:xfrm>
            <a:off x="1444472" y="2623509"/>
            <a:ext cx="6964649" cy="1223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485"/>
          </a:p>
        </p:txBody>
      </p:sp>
      <p:sp>
        <p:nvSpPr>
          <p:cNvPr id="24" name="bk object 24"/>
          <p:cNvSpPr/>
          <p:nvPr/>
        </p:nvSpPr>
        <p:spPr>
          <a:xfrm>
            <a:off x="8334931" y="2552107"/>
            <a:ext cx="111374" cy="265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485"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9/17/2020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504619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0058400" cy="6156029"/>
          </a:xfrm>
          <a:custGeom>
            <a:avLst/>
            <a:gdLst/>
            <a:ahLst/>
            <a:cxnLst/>
            <a:rect l="l" t="t" r="r" b="b"/>
            <a:pathLst>
              <a:path w="12192000" h="5431790">
                <a:moveTo>
                  <a:pt x="12192000" y="0"/>
                </a:moveTo>
                <a:lnTo>
                  <a:pt x="0" y="0"/>
                </a:lnTo>
                <a:lnTo>
                  <a:pt x="0" y="5431536"/>
                </a:lnTo>
                <a:lnTo>
                  <a:pt x="12192000" y="5431536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2A5C"/>
          </a:solidFill>
        </p:spPr>
        <p:txBody>
          <a:bodyPr wrap="square" lIns="0" tIns="0" rIns="0" bIns="0" rtlCol="0"/>
          <a:lstStyle/>
          <a:p>
            <a:endParaRPr sz="1485"/>
          </a:p>
        </p:txBody>
      </p:sp>
      <p:sp>
        <p:nvSpPr>
          <p:cNvPr id="17" name="bg object 17"/>
          <p:cNvSpPr/>
          <p:nvPr/>
        </p:nvSpPr>
        <p:spPr>
          <a:xfrm>
            <a:off x="0" y="0"/>
            <a:ext cx="10058400" cy="6156029"/>
          </a:xfrm>
          <a:custGeom>
            <a:avLst/>
            <a:gdLst/>
            <a:ahLst/>
            <a:cxnLst/>
            <a:rect l="l" t="t" r="r" b="b"/>
            <a:pathLst>
              <a:path w="12192000" h="5431790">
                <a:moveTo>
                  <a:pt x="0" y="0"/>
                </a:moveTo>
                <a:lnTo>
                  <a:pt x="12192000" y="0"/>
                </a:lnTo>
                <a:lnTo>
                  <a:pt x="12192000" y="5431536"/>
                </a:lnTo>
                <a:lnTo>
                  <a:pt x="0" y="5431536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34497D"/>
            </a:solidFill>
          </a:ln>
        </p:spPr>
        <p:txBody>
          <a:bodyPr wrap="square" lIns="0" tIns="0" rIns="0" bIns="0" rtlCol="0"/>
          <a:lstStyle/>
          <a:p>
            <a:endParaRPr sz="1485"/>
          </a:p>
        </p:txBody>
      </p:sp>
      <p:sp>
        <p:nvSpPr>
          <p:cNvPr id="18" name="bg object 18"/>
          <p:cNvSpPr/>
          <p:nvPr/>
        </p:nvSpPr>
        <p:spPr>
          <a:xfrm>
            <a:off x="516364" y="6624419"/>
            <a:ext cx="3255923" cy="72141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485"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413296" y="2319629"/>
            <a:ext cx="9231806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508760" y="4352544"/>
            <a:ext cx="7040880" cy="3231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9/17/2020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2777814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13296" y="503767"/>
            <a:ext cx="9231806" cy="457048"/>
          </a:xfrm>
        </p:spPr>
        <p:txBody>
          <a:bodyPr lIns="0" tIns="0" rIns="0" bIns="0"/>
          <a:lstStyle>
            <a:lvl1pPr>
              <a:defRPr sz="2970" b="1" i="0">
                <a:solidFill>
                  <a:srgbClr val="002060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04631" y="2633404"/>
            <a:ext cx="6046041" cy="266676"/>
          </a:xfrm>
        </p:spPr>
        <p:txBody>
          <a:bodyPr lIns="0" tIns="0" rIns="0" bIns="0"/>
          <a:lstStyle>
            <a:lvl1pPr>
              <a:defRPr sz="1733" b="0" i="0">
                <a:solidFill>
                  <a:srgbClr val="002060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9/17/2020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234841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13296" y="503767"/>
            <a:ext cx="9231806" cy="457048"/>
          </a:xfrm>
        </p:spPr>
        <p:txBody>
          <a:bodyPr lIns="0" tIns="0" rIns="0" bIns="0"/>
          <a:lstStyle>
            <a:lvl1pPr>
              <a:defRPr sz="2970" b="1" i="0">
                <a:solidFill>
                  <a:srgbClr val="002060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502920" y="1787652"/>
            <a:ext cx="4375404" cy="3231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180076" y="1787652"/>
            <a:ext cx="4375404" cy="3231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9/17/2020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4028102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13296" y="503767"/>
            <a:ext cx="9231806" cy="457048"/>
          </a:xfrm>
        </p:spPr>
        <p:txBody>
          <a:bodyPr lIns="0" tIns="0" rIns="0" bIns="0"/>
          <a:lstStyle>
            <a:lvl1pPr>
              <a:defRPr sz="2970" b="1" i="0">
                <a:solidFill>
                  <a:srgbClr val="002060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9/17/2020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8760398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9/17/2020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681732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900" b="1" i="0">
                <a:solidFill>
                  <a:srgbClr val="002060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502920" y="1787652"/>
            <a:ext cx="4375404" cy="51297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180076" y="1787652"/>
            <a:ext cx="4375404" cy="51297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9/17/2020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900" b="1" i="0">
                <a:solidFill>
                  <a:srgbClr val="002060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9/17/2020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9/17/2020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754380" y="2409444"/>
            <a:ext cx="8549640" cy="16322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508760" y="4352544"/>
            <a:ext cx="7040880" cy="19431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9/17/2020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930448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900" b="1" i="0">
                <a:solidFill>
                  <a:srgbClr val="002060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9/17/2020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056662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2758691" y="3901905"/>
            <a:ext cx="3249659" cy="185665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2865120" y="4602479"/>
            <a:ext cx="1493520" cy="8778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k object 18"/>
          <p:cNvSpPr/>
          <p:nvPr/>
        </p:nvSpPr>
        <p:spPr>
          <a:xfrm>
            <a:off x="2903278" y="4618894"/>
            <a:ext cx="1294765" cy="812165"/>
          </a:xfrm>
          <a:custGeom>
            <a:avLst/>
            <a:gdLst/>
            <a:ahLst/>
            <a:cxnLst/>
            <a:rect l="l" t="t" r="r" b="b"/>
            <a:pathLst>
              <a:path w="1294764" h="812164">
                <a:moveTo>
                  <a:pt x="815259" y="0"/>
                </a:moveTo>
                <a:lnTo>
                  <a:pt x="774876" y="1981"/>
                </a:lnTo>
                <a:lnTo>
                  <a:pt x="734213" y="6116"/>
                </a:lnTo>
                <a:lnTo>
                  <a:pt x="696087" y="11920"/>
                </a:lnTo>
                <a:lnTo>
                  <a:pt x="658482" y="19480"/>
                </a:lnTo>
                <a:lnTo>
                  <a:pt x="621445" y="28742"/>
                </a:lnTo>
                <a:lnTo>
                  <a:pt x="549261" y="52174"/>
                </a:lnTo>
                <a:lnTo>
                  <a:pt x="479901" y="81807"/>
                </a:lnTo>
                <a:lnTo>
                  <a:pt x="413730" y="117233"/>
                </a:lnTo>
                <a:lnTo>
                  <a:pt x="351111" y="158051"/>
                </a:lnTo>
                <a:lnTo>
                  <a:pt x="292407" y="203857"/>
                </a:lnTo>
                <a:lnTo>
                  <a:pt x="237980" y="254255"/>
                </a:lnTo>
                <a:lnTo>
                  <a:pt x="188193" y="308843"/>
                </a:lnTo>
                <a:lnTo>
                  <a:pt x="143412" y="367229"/>
                </a:lnTo>
                <a:lnTo>
                  <a:pt x="104005" y="429016"/>
                </a:lnTo>
                <a:lnTo>
                  <a:pt x="70341" y="493807"/>
                </a:lnTo>
                <a:lnTo>
                  <a:pt x="42796" y="561209"/>
                </a:lnTo>
                <a:lnTo>
                  <a:pt x="21743" y="630817"/>
                </a:lnTo>
                <a:lnTo>
                  <a:pt x="7562" y="702229"/>
                </a:lnTo>
                <a:lnTo>
                  <a:pt x="633" y="775035"/>
                </a:lnTo>
                <a:lnTo>
                  <a:pt x="0" y="811159"/>
                </a:lnTo>
                <a:lnTo>
                  <a:pt x="25396" y="811604"/>
                </a:lnTo>
                <a:lnTo>
                  <a:pt x="26029" y="775481"/>
                </a:lnTo>
                <a:lnTo>
                  <a:pt x="28506" y="740253"/>
                </a:lnTo>
                <a:lnTo>
                  <a:pt x="38797" y="670661"/>
                </a:lnTo>
                <a:lnTo>
                  <a:pt x="55913" y="602540"/>
                </a:lnTo>
                <a:lnTo>
                  <a:pt x="79505" y="536277"/>
                </a:lnTo>
                <a:lnTo>
                  <a:pt x="109225" y="472271"/>
                </a:lnTo>
                <a:lnTo>
                  <a:pt x="144719" y="410916"/>
                </a:lnTo>
                <a:lnTo>
                  <a:pt x="185630" y="352615"/>
                </a:lnTo>
                <a:lnTo>
                  <a:pt x="231603" y="297770"/>
                </a:lnTo>
                <a:lnTo>
                  <a:pt x="282276" y="246782"/>
                </a:lnTo>
                <a:lnTo>
                  <a:pt x="337286" y="200050"/>
                </a:lnTo>
                <a:lnTo>
                  <a:pt x="396269" y="157975"/>
                </a:lnTo>
                <a:lnTo>
                  <a:pt x="458859" y="120950"/>
                </a:lnTo>
                <a:lnTo>
                  <a:pt x="524692" y="89373"/>
                </a:lnTo>
                <a:lnTo>
                  <a:pt x="593406" y="63634"/>
                </a:lnTo>
                <a:lnTo>
                  <a:pt x="664636" y="44123"/>
                </a:lnTo>
                <a:lnTo>
                  <a:pt x="738027" y="31228"/>
                </a:lnTo>
                <a:lnTo>
                  <a:pt x="777435" y="27251"/>
                </a:lnTo>
                <a:lnTo>
                  <a:pt x="816493" y="25369"/>
                </a:lnTo>
                <a:lnTo>
                  <a:pt x="1023005" y="25369"/>
                </a:lnTo>
                <a:lnTo>
                  <a:pt x="1009771" y="21614"/>
                </a:lnTo>
                <a:lnTo>
                  <a:pt x="972126" y="13168"/>
                </a:lnTo>
                <a:lnTo>
                  <a:pt x="933771" y="6760"/>
                </a:lnTo>
                <a:lnTo>
                  <a:pt x="894788" y="2412"/>
                </a:lnTo>
                <a:lnTo>
                  <a:pt x="855257" y="152"/>
                </a:lnTo>
                <a:lnTo>
                  <a:pt x="815259" y="0"/>
                </a:lnTo>
                <a:close/>
              </a:path>
              <a:path w="1294764" h="812164">
                <a:moveTo>
                  <a:pt x="1219773" y="147682"/>
                </a:moveTo>
                <a:lnTo>
                  <a:pt x="1157047" y="159050"/>
                </a:lnTo>
                <a:lnTo>
                  <a:pt x="1294513" y="194608"/>
                </a:lnTo>
                <a:lnTo>
                  <a:pt x="1278142" y="154826"/>
                </a:lnTo>
                <a:lnTo>
                  <a:pt x="1229602" y="154826"/>
                </a:lnTo>
                <a:lnTo>
                  <a:pt x="1219773" y="147682"/>
                </a:lnTo>
                <a:close/>
              </a:path>
              <a:path w="1294764" h="812164">
                <a:moveTo>
                  <a:pt x="1237702" y="129326"/>
                </a:moveTo>
                <a:lnTo>
                  <a:pt x="1237062" y="144548"/>
                </a:lnTo>
                <a:lnTo>
                  <a:pt x="1219773" y="147682"/>
                </a:lnTo>
                <a:lnTo>
                  <a:pt x="1229602" y="154826"/>
                </a:lnTo>
                <a:lnTo>
                  <a:pt x="1244523" y="134270"/>
                </a:lnTo>
                <a:lnTo>
                  <a:pt x="1237702" y="129326"/>
                </a:lnTo>
                <a:close/>
              </a:path>
              <a:path w="1294764" h="812164">
                <a:moveTo>
                  <a:pt x="1240478" y="63301"/>
                </a:moveTo>
                <a:lnTo>
                  <a:pt x="1237702" y="129326"/>
                </a:lnTo>
                <a:lnTo>
                  <a:pt x="1244523" y="134270"/>
                </a:lnTo>
                <a:lnTo>
                  <a:pt x="1229602" y="154826"/>
                </a:lnTo>
                <a:lnTo>
                  <a:pt x="1278142" y="154826"/>
                </a:lnTo>
                <a:lnTo>
                  <a:pt x="1240478" y="63301"/>
                </a:lnTo>
                <a:close/>
              </a:path>
              <a:path w="1294764" h="812164">
                <a:moveTo>
                  <a:pt x="1023005" y="25369"/>
                </a:moveTo>
                <a:lnTo>
                  <a:pt x="816493" y="25369"/>
                </a:lnTo>
                <a:lnTo>
                  <a:pt x="855149" y="25552"/>
                </a:lnTo>
                <a:lnTo>
                  <a:pt x="893325" y="27771"/>
                </a:lnTo>
                <a:lnTo>
                  <a:pt x="967927" y="38219"/>
                </a:lnTo>
                <a:lnTo>
                  <a:pt x="1039679" y="56504"/>
                </a:lnTo>
                <a:lnTo>
                  <a:pt x="1107959" y="82419"/>
                </a:lnTo>
                <a:lnTo>
                  <a:pt x="1172154" y="115757"/>
                </a:lnTo>
                <a:lnTo>
                  <a:pt x="1219773" y="147682"/>
                </a:lnTo>
                <a:lnTo>
                  <a:pt x="1237062" y="144548"/>
                </a:lnTo>
                <a:lnTo>
                  <a:pt x="1184507" y="93563"/>
                </a:lnTo>
                <a:lnTo>
                  <a:pt x="1117638" y="58935"/>
                </a:lnTo>
                <a:lnTo>
                  <a:pt x="1046626" y="32072"/>
                </a:lnTo>
                <a:lnTo>
                  <a:pt x="1023005" y="25369"/>
                </a:lnTo>
                <a:close/>
              </a:path>
            </a:pathLst>
          </a:custGeom>
          <a:solidFill>
            <a:srgbClr val="00206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900" b="1" i="0">
                <a:solidFill>
                  <a:srgbClr val="002060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502920" y="1787652"/>
            <a:ext cx="4375404" cy="51297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180076" y="1787652"/>
            <a:ext cx="4375404" cy="51297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9/17/2020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144516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152400" y="1143000"/>
            <a:ext cx="9753600" cy="4345305"/>
          </a:xfrm>
          <a:custGeom>
            <a:avLst/>
            <a:gdLst/>
            <a:ahLst/>
            <a:cxnLst/>
            <a:rect l="l" t="t" r="r" b="b"/>
            <a:pathLst>
              <a:path w="9753600" h="4345305">
                <a:moveTo>
                  <a:pt x="0" y="0"/>
                </a:moveTo>
                <a:lnTo>
                  <a:pt x="9753600" y="0"/>
                </a:lnTo>
                <a:lnTo>
                  <a:pt x="9753600" y="4345228"/>
                </a:lnTo>
                <a:lnTo>
                  <a:pt x="0" y="4345228"/>
                </a:lnTo>
                <a:lnTo>
                  <a:pt x="0" y="0"/>
                </a:lnTo>
                <a:close/>
              </a:path>
            </a:pathLst>
          </a:custGeom>
          <a:solidFill>
            <a:srgbClr val="002A5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152400" y="1143000"/>
            <a:ext cx="9753600" cy="4345305"/>
          </a:xfrm>
          <a:custGeom>
            <a:avLst/>
            <a:gdLst/>
            <a:ahLst/>
            <a:cxnLst/>
            <a:rect l="l" t="t" r="r" b="b"/>
            <a:pathLst>
              <a:path w="9753600" h="4345305">
                <a:moveTo>
                  <a:pt x="0" y="0"/>
                </a:moveTo>
                <a:lnTo>
                  <a:pt x="9753599" y="0"/>
                </a:lnTo>
                <a:lnTo>
                  <a:pt x="9753599" y="4345228"/>
                </a:lnTo>
                <a:lnTo>
                  <a:pt x="0" y="4345228"/>
                </a:lnTo>
                <a:lnTo>
                  <a:pt x="0" y="0"/>
                </a:lnTo>
                <a:close/>
              </a:path>
            </a:pathLst>
          </a:custGeom>
          <a:ln w="20319">
            <a:solidFill>
              <a:srgbClr val="34497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k object 18"/>
          <p:cNvSpPr/>
          <p:nvPr/>
        </p:nvSpPr>
        <p:spPr>
          <a:xfrm>
            <a:off x="653116" y="5819060"/>
            <a:ext cx="3157259" cy="5092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900" b="1" i="0">
                <a:solidFill>
                  <a:srgbClr val="002060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9/17/2020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311502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9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theme" Target="../theme/theme5.xml"/><Relationship Id="rId5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50632" y="1490471"/>
            <a:ext cx="8957134" cy="4673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900" b="1" i="0">
                <a:solidFill>
                  <a:srgbClr val="002060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50632" y="2326640"/>
            <a:ext cx="8957134" cy="20466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419856" y="7228332"/>
            <a:ext cx="3218688" cy="3886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502920" y="7228332"/>
            <a:ext cx="2313432" cy="3886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9/17/2020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7242048" y="7228332"/>
            <a:ext cx="2313432" cy="3886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50632" y="1490471"/>
            <a:ext cx="8957134" cy="4673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900" b="1" i="0">
                <a:solidFill>
                  <a:srgbClr val="002060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50632" y="2326640"/>
            <a:ext cx="8957134" cy="30524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419856" y="7228332"/>
            <a:ext cx="3218688" cy="3886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502920" y="7228332"/>
            <a:ext cx="2313432" cy="3886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9/17/2020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7242048" y="7228332"/>
            <a:ext cx="2313432" cy="3886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92756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50632" y="1321308"/>
            <a:ext cx="8957134" cy="81533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600" b="1" i="0">
                <a:solidFill>
                  <a:srgbClr val="002060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50632" y="2297774"/>
            <a:ext cx="8957134" cy="24460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419856" y="7228332"/>
            <a:ext cx="3218688" cy="3886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502920" y="7228332"/>
            <a:ext cx="2313432" cy="3886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9/17/2020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7242048" y="7228332"/>
            <a:ext cx="2313432" cy="3886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921038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13296" y="503767"/>
            <a:ext cx="9231806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1" i="0">
                <a:solidFill>
                  <a:srgbClr val="002060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13296" y="1669627"/>
            <a:ext cx="9231806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419856" y="7228332"/>
            <a:ext cx="3218688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502920" y="7228332"/>
            <a:ext cx="2313432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9/17/2020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7242048" y="7228332"/>
            <a:ext cx="2313432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026743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377190">
        <a:defRPr>
          <a:latin typeface="+mn-lt"/>
          <a:ea typeface="+mn-ea"/>
          <a:cs typeface="+mn-cs"/>
        </a:defRPr>
      </a:lvl2pPr>
      <a:lvl3pPr marL="754380">
        <a:defRPr>
          <a:latin typeface="+mn-lt"/>
          <a:ea typeface="+mn-ea"/>
          <a:cs typeface="+mn-cs"/>
        </a:defRPr>
      </a:lvl3pPr>
      <a:lvl4pPr marL="1131570">
        <a:defRPr>
          <a:latin typeface="+mn-lt"/>
          <a:ea typeface="+mn-ea"/>
          <a:cs typeface="+mn-cs"/>
        </a:defRPr>
      </a:lvl4pPr>
      <a:lvl5pPr marL="1508760">
        <a:defRPr>
          <a:latin typeface="+mn-lt"/>
          <a:ea typeface="+mn-ea"/>
          <a:cs typeface="+mn-cs"/>
        </a:defRPr>
      </a:lvl5pPr>
      <a:lvl6pPr marL="1885950">
        <a:defRPr>
          <a:latin typeface="+mn-lt"/>
          <a:ea typeface="+mn-ea"/>
          <a:cs typeface="+mn-cs"/>
        </a:defRPr>
      </a:lvl6pPr>
      <a:lvl7pPr marL="2263140">
        <a:defRPr>
          <a:latin typeface="+mn-lt"/>
          <a:ea typeface="+mn-ea"/>
          <a:cs typeface="+mn-cs"/>
        </a:defRPr>
      </a:lvl7pPr>
      <a:lvl8pPr marL="2640330">
        <a:defRPr>
          <a:latin typeface="+mn-lt"/>
          <a:ea typeface="+mn-ea"/>
          <a:cs typeface="+mn-cs"/>
        </a:defRPr>
      </a:lvl8pPr>
      <a:lvl9pPr marL="301752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377190">
        <a:defRPr>
          <a:latin typeface="+mn-lt"/>
          <a:ea typeface="+mn-ea"/>
          <a:cs typeface="+mn-cs"/>
        </a:defRPr>
      </a:lvl2pPr>
      <a:lvl3pPr marL="754380">
        <a:defRPr>
          <a:latin typeface="+mn-lt"/>
          <a:ea typeface="+mn-ea"/>
          <a:cs typeface="+mn-cs"/>
        </a:defRPr>
      </a:lvl3pPr>
      <a:lvl4pPr marL="1131570">
        <a:defRPr>
          <a:latin typeface="+mn-lt"/>
          <a:ea typeface="+mn-ea"/>
          <a:cs typeface="+mn-cs"/>
        </a:defRPr>
      </a:lvl4pPr>
      <a:lvl5pPr marL="1508760">
        <a:defRPr>
          <a:latin typeface="+mn-lt"/>
          <a:ea typeface="+mn-ea"/>
          <a:cs typeface="+mn-cs"/>
        </a:defRPr>
      </a:lvl5pPr>
      <a:lvl6pPr marL="1885950">
        <a:defRPr>
          <a:latin typeface="+mn-lt"/>
          <a:ea typeface="+mn-ea"/>
          <a:cs typeface="+mn-cs"/>
        </a:defRPr>
      </a:lvl6pPr>
      <a:lvl7pPr marL="2263140">
        <a:defRPr>
          <a:latin typeface="+mn-lt"/>
          <a:ea typeface="+mn-ea"/>
          <a:cs typeface="+mn-cs"/>
        </a:defRPr>
      </a:lvl7pPr>
      <a:lvl8pPr marL="2640330">
        <a:defRPr>
          <a:latin typeface="+mn-lt"/>
          <a:ea typeface="+mn-ea"/>
          <a:cs typeface="+mn-cs"/>
        </a:defRPr>
      </a:lvl8pPr>
      <a:lvl9pPr marL="3017520">
        <a:defRPr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13296" y="503767"/>
            <a:ext cx="9231806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1" i="0">
                <a:solidFill>
                  <a:srgbClr val="002060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04631" y="2633404"/>
            <a:ext cx="6046041" cy="3231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100" b="0" i="0">
                <a:solidFill>
                  <a:srgbClr val="002060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419856" y="7228332"/>
            <a:ext cx="3218688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502920" y="7228332"/>
            <a:ext cx="2313432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9/17/2020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7242048" y="7228332"/>
            <a:ext cx="2313432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391650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377190">
        <a:defRPr>
          <a:latin typeface="+mn-lt"/>
          <a:ea typeface="+mn-ea"/>
          <a:cs typeface="+mn-cs"/>
        </a:defRPr>
      </a:lvl2pPr>
      <a:lvl3pPr marL="754380">
        <a:defRPr>
          <a:latin typeface="+mn-lt"/>
          <a:ea typeface="+mn-ea"/>
          <a:cs typeface="+mn-cs"/>
        </a:defRPr>
      </a:lvl3pPr>
      <a:lvl4pPr marL="1131570">
        <a:defRPr>
          <a:latin typeface="+mn-lt"/>
          <a:ea typeface="+mn-ea"/>
          <a:cs typeface="+mn-cs"/>
        </a:defRPr>
      </a:lvl4pPr>
      <a:lvl5pPr marL="1508760">
        <a:defRPr>
          <a:latin typeface="+mn-lt"/>
          <a:ea typeface="+mn-ea"/>
          <a:cs typeface="+mn-cs"/>
        </a:defRPr>
      </a:lvl5pPr>
      <a:lvl6pPr marL="1885950">
        <a:defRPr>
          <a:latin typeface="+mn-lt"/>
          <a:ea typeface="+mn-ea"/>
          <a:cs typeface="+mn-cs"/>
        </a:defRPr>
      </a:lvl6pPr>
      <a:lvl7pPr marL="2263140">
        <a:defRPr>
          <a:latin typeface="+mn-lt"/>
          <a:ea typeface="+mn-ea"/>
          <a:cs typeface="+mn-cs"/>
        </a:defRPr>
      </a:lvl7pPr>
      <a:lvl8pPr marL="2640330">
        <a:defRPr>
          <a:latin typeface="+mn-lt"/>
          <a:ea typeface="+mn-ea"/>
          <a:cs typeface="+mn-cs"/>
        </a:defRPr>
      </a:lvl8pPr>
      <a:lvl9pPr marL="301752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377190">
        <a:defRPr>
          <a:latin typeface="+mn-lt"/>
          <a:ea typeface="+mn-ea"/>
          <a:cs typeface="+mn-cs"/>
        </a:defRPr>
      </a:lvl2pPr>
      <a:lvl3pPr marL="754380">
        <a:defRPr>
          <a:latin typeface="+mn-lt"/>
          <a:ea typeface="+mn-ea"/>
          <a:cs typeface="+mn-cs"/>
        </a:defRPr>
      </a:lvl3pPr>
      <a:lvl4pPr marL="1131570">
        <a:defRPr>
          <a:latin typeface="+mn-lt"/>
          <a:ea typeface="+mn-ea"/>
          <a:cs typeface="+mn-cs"/>
        </a:defRPr>
      </a:lvl4pPr>
      <a:lvl5pPr marL="1508760">
        <a:defRPr>
          <a:latin typeface="+mn-lt"/>
          <a:ea typeface="+mn-ea"/>
          <a:cs typeface="+mn-cs"/>
        </a:defRPr>
      </a:lvl5pPr>
      <a:lvl6pPr marL="1885950">
        <a:defRPr>
          <a:latin typeface="+mn-lt"/>
          <a:ea typeface="+mn-ea"/>
          <a:cs typeface="+mn-cs"/>
        </a:defRPr>
      </a:lvl6pPr>
      <a:lvl7pPr marL="2263140">
        <a:defRPr>
          <a:latin typeface="+mn-lt"/>
          <a:ea typeface="+mn-ea"/>
          <a:cs typeface="+mn-cs"/>
        </a:defRPr>
      </a:lvl7pPr>
      <a:lvl8pPr marL="2640330">
        <a:defRPr>
          <a:latin typeface="+mn-lt"/>
          <a:ea typeface="+mn-ea"/>
          <a:cs typeface="+mn-cs"/>
        </a:defRPr>
      </a:lvl8pPr>
      <a:lvl9pPr marL="301752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mathworks.com/help/vision/ug/camera-calibration.html" TargetMode="Externa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en.wikipedia.org/wiki/Optical_axis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jp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www.pexels.com/photo/person-using-bagpipes-near-wall-in-grayscale-photography-929791/" TargetMode="Externa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80.pn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2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4.png"/><Relationship Id="rId4" Type="http://schemas.openxmlformats.org/officeDocument/2006/relationships/image" Target="../media/image6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1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g"/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70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g"/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7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0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87.png"/><Relationship Id="rId4" Type="http://schemas.openxmlformats.org/officeDocument/2006/relationships/image" Target="../media/image860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7" Type="http://schemas.openxmlformats.org/officeDocument/2006/relationships/image" Target="../media/image95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79.png"/><Relationship Id="rId5" Type="http://schemas.openxmlformats.org/officeDocument/2006/relationships/image" Target="../media/image52.jpg"/><Relationship Id="rId4" Type="http://schemas.openxmlformats.org/officeDocument/2006/relationships/image" Target="../media/image78.jp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g"/><Relationship Id="rId1" Type="http://schemas.openxmlformats.org/officeDocument/2006/relationships/slideLayout" Target="../slideLayouts/slideLayout22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13" Type="http://schemas.openxmlformats.org/officeDocument/2006/relationships/image" Target="../media/image100.png"/><Relationship Id="rId18" Type="http://schemas.openxmlformats.org/officeDocument/2006/relationships/image" Target="../media/image105.png"/><Relationship Id="rId26" Type="http://schemas.openxmlformats.org/officeDocument/2006/relationships/image" Target="../media/image113.png"/><Relationship Id="rId3" Type="http://schemas.openxmlformats.org/officeDocument/2006/relationships/image" Target="../media/image83.png"/><Relationship Id="rId21" Type="http://schemas.openxmlformats.org/officeDocument/2006/relationships/image" Target="../media/image108.png"/><Relationship Id="rId7" Type="http://schemas.openxmlformats.org/officeDocument/2006/relationships/image" Target="../media/image89.png"/><Relationship Id="rId12" Type="http://schemas.openxmlformats.org/officeDocument/2006/relationships/image" Target="../media/image99.png"/><Relationship Id="rId17" Type="http://schemas.openxmlformats.org/officeDocument/2006/relationships/image" Target="../media/image104.png"/><Relationship Id="rId25" Type="http://schemas.openxmlformats.org/officeDocument/2006/relationships/image" Target="../media/image112.png"/><Relationship Id="rId2" Type="http://schemas.openxmlformats.org/officeDocument/2006/relationships/image" Target="../media/image82.png"/><Relationship Id="rId16" Type="http://schemas.openxmlformats.org/officeDocument/2006/relationships/image" Target="../media/image103.png"/><Relationship Id="rId20" Type="http://schemas.openxmlformats.org/officeDocument/2006/relationships/image" Target="../media/image107.png"/><Relationship Id="rId29" Type="http://schemas.openxmlformats.org/officeDocument/2006/relationships/image" Target="../media/image116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88.png"/><Relationship Id="rId11" Type="http://schemas.openxmlformats.org/officeDocument/2006/relationships/image" Target="../media/image98.png"/><Relationship Id="rId24" Type="http://schemas.openxmlformats.org/officeDocument/2006/relationships/image" Target="../media/image111.png"/><Relationship Id="rId32" Type="http://schemas.openxmlformats.org/officeDocument/2006/relationships/image" Target="../media/image119.png"/><Relationship Id="rId5" Type="http://schemas.openxmlformats.org/officeDocument/2006/relationships/image" Target="../media/image86.png"/><Relationship Id="rId15" Type="http://schemas.openxmlformats.org/officeDocument/2006/relationships/image" Target="../media/image102.png"/><Relationship Id="rId23" Type="http://schemas.openxmlformats.org/officeDocument/2006/relationships/image" Target="../media/image110.png"/><Relationship Id="rId28" Type="http://schemas.openxmlformats.org/officeDocument/2006/relationships/image" Target="../media/image115.png"/><Relationship Id="rId10" Type="http://schemas.openxmlformats.org/officeDocument/2006/relationships/image" Target="../media/image97.png"/><Relationship Id="rId19" Type="http://schemas.openxmlformats.org/officeDocument/2006/relationships/image" Target="../media/image106.png"/><Relationship Id="rId31" Type="http://schemas.openxmlformats.org/officeDocument/2006/relationships/image" Target="../media/image118.png"/><Relationship Id="rId4" Type="http://schemas.openxmlformats.org/officeDocument/2006/relationships/image" Target="../media/image84.png"/><Relationship Id="rId9" Type="http://schemas.openxmlformats.org/officeDocument/2006/relationships/image" Target="../media/image94.png"/><Relationship Id="rId14" Type="http://schemas.openxmlformats.org/officeDocument/2006/relationships/image" Target="../media/image101.png"/><Relationship Id="rId22" Type="http://schemas.openxmlformats.org/officeDocument/2006/relationships/image" Target="../media/image109.png"/><Relationship Id="rId27" Type="http://schemas.openxmlformats.org/officeDocument/2006/relationships/image" Target="../media/image114.png"/><Relationship Id="rId30" Type="http://schemas.openxmlformats.org/officeDocument/2006/relationships/image" Target="../media/image117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13" Type="http://schemas.openxmlformats.org/officeDocument/2006/relationships/image" Target="../media/image128.png"/><Relationship Id="rId3" Type="http://schemas.openxmlformats.org/officeDocument/2006/relationships/image" Target="../media/image120.png"/><Relationship Id="rId7" Type="http://schemas.openxmlformats.org/officeDocument/2006/relationships/image" Target="../media/image123.png"/><Relationship Id="rId12" Type="http://schemas.openxmlformats.org/officeDocument/2006/relationships/image" Target="../media/image127.png"/><Relationship Id="rId17" Type="http://schemas.openxmlformats.org/officeDocument/2006/relationships/image" Target="../media/image130.png"/><Relationship Id="rId2" Type="http://schemas.openxmlformats.org/officeDocument/2006/relationships/image" Target="../media/image82.png"/><Relationship Id="rId16" Type="http://schemas.openxmlformats.org/officeDocument/2006/relationships/image" Target="../media/image118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122.png"/><Relationship Id="rId11" Type="http://schemas.openxmlformats.org/officeDocument/2006/relationships/image" Target="../media/image126.png"/><Relationship Id="rId5" Type="http://schemas.openxmlformats.org/officeDocument/2006/relationships/image" Target="../media/image121.png"/><Relationship Id="rId15" Type="http://schemas.openxmlformats.org/officeDocument/2006/relationships/image" Target="../media/image129.png"/><Relationship Id="rId10" Type="http://schemas.openxmlformats.org/officeDocument/2006/relationships/image" Target="../media/image125.png"/><Relationship Id="rId4" Type="http://schemas.openxmlformats.org/officeDocument/2006/relationships/image" Target="../media/image106.png"/><Relationship Id="rId9" Type="http://schemas.openxmlformats.org/officeDocument/2006/relationships/image" Target="../media/image124.png"/><Relationship Id="rId14" Type="http://schemas.openxmlformats.org/officeDocument/2006/relationships/image" Target="../media/image11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13" Type="http://schemas.openxmlformats.org/officeDocument/2006/relationships/image" Target="../media/image135.png"/><Relationship Id="rId18" Type="http://schemas.openxmlformats.org/officeDocument/2006/relationships/image" Target="../media/image102.png"/><Relationship Id="rId26" Type="http://schemas.openxmlformats.org/officeDocument/2006/relationships/hyperlink" Target="https://en.wikipedia.org/wiki/Image_rectification" TargetMode="External"/><Relationship Id="rId3" Type="http://schemas.openxmlformats.org/officeDocument/2006/relationships/image" Target="../media/image120.png"/><Relationship Id="rId21" Type="http://schemas.openxmlformats.org/officeDocument/2006/relationships/image" Target="../media/image108.png"/><Relationship Id="rId7" Type="http://schemas.openxmlformats.org/officeDocument/2006/relationships/image" Target="../media/image132.png"/><Relationship Id="rId12" Type="http://schemas.openxmlformats.org/officeDocument/2006/relationships/image" Target="../media/image127.png"/><Relationship Id="rId17" Type="http://schemas.openxmlformats.org/officeDocument/2006/relationships/image" Target="../media/image137.png"/><Relationship Id="rId25" Type="http://schemas.openxmlformats.org/officeDocument/2006/relationships/image" Target="../media/image140.png"/><Relationship Id="rId2" Type="http://schemas.openxmlformats.org/officeDocument/2006/relationships/image" Target="../media/image82.png"/><Relationship Id="rId16" Type="http://schemas.openxmlformats.org/officeDocument/2006/relationships/image" Target="../media/image118.png"/><Relationship Id="rId20" Type="http://schemas.openxmlformats.org/officeDocument/2006/relationships/image" Target="../media/image138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122.png"/><Relationship Id="rId11" Type="http://schemas.openxmlformats.org/officeDocument/2006/relationships/image" Target="../media/image134.png"/><Relationship Id="rId24" Type="http://schemas.openxmlformats.org/officeDocument/2006/relationships/image" Target="../media/image114.png"/><Relationship Id="rId5" Type="http://schemas.openxmlformats.org/officeDocument/2006/relationships/image" Target="../media/image131.png"/><Relationship Id="rId15" Type="http://schemas.openxmlformats.org/officeDocument/2006/relationships/image" Target="../media/image136.png"/><Relationship Id="rId23" Type="http://schemas.openxmlformats.org/officeDocument/2006/relationships/image" Target="../media/image112.png"/><Relationship Id="rId10" Type="http://schemas.openxmlformats.org/officeDocument/2006/relationships/image" Target="../media/image125.png"/><Relationship Id="rId19" Type="http://schemas.openxmlformats.org/officeDocument/2006/relationships/image" Target="../media/image103.png"/><Relationship Id="rId4" Type="http://schemas.openxmlformats.org/officeDocument/2006/relationships/image" Target="../media/image106.png"/><Relationship Id="rId9" Type="http://schemas.openxmlformats.org/officeDocument/2006/relationships/image" Target="../media/image133.png"/><Relationship Id="rId14" Type="http://schemas.openxmlformats.org/officeDocument/2006/relationships/image" Target="../media/image116.png"/><Relationship Id="rId22" Type="http://schemas.openxmlformats.org/officeDocument/2006/relationships/image" Target="../media/image139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jpg"/><Relationship Id="rId1" Type="http://schemas.openxmlformats.org/officeDocument/2006/relationships/slideLayout" Target="../slideLayouts/slideLayout22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jpg"/><Relationship Id="rId3" Type="http://schemas.openxmlformats.org/officeDocument/2006/relationships/image" Target="../media/image142.jpg"/><Relationship Id="rId7" Type="http://schemas.openxmlformats.org/officeDocument/2006/relationships/image" Target="../media/image146.jpg"/><Relationship Id="rId2" Type="http://schemas.openxmlformats.org/officeDocument/2006/relationships/hyperlink" Target="http://vision.middlebury.edu/stereo/eval3/" TargetMode="Externa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145.jpg"/><Relationship Id="rId5" Type="http://schemas.openxmlformats.org/officeDocument/2006/relationships/image" Target="../media/image144.jpg"/><Relationship Id="rId4" Type="http://schemas.openxmlformats.org/officeDocument/2006/relationships/image" Target="../media/image143.jp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19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jp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52.png"/><Relationship Id="rId4" Type="http://schemas.openxmlformats.org/officeDocument/2006/relationships/image" Target="../media/image15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1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jpg"/><Relationship Id="rId2" Type="http://schemas.openxmlformats.org/officeDocument/2006/relationships/image" Target="../media/image154.jpg"/><Relationship Id="rId1" Type="http://schemas.openxmlformats.org/officeDocument/2006/relationships/slideLayout" Target="../slideLayouts/slideLayout1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1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hyperlink" Target="https://www.deeplearningbook.org/contents/convnets.html" TargetMode="Externa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68.png"/><Relationship Id="rId4" Type="http://schemas.openxmlformats.org/officeDocument/2006/relationships/image" Target="../media/image15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010.png"/><Relationship Id="rId7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onvolution#Properties" TargetMode="External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17.xml"/><Relationship Id="rId5" Type="http://schemas.openxmlformats.org/officeDocument/2006/relationships/hyperlink" Target="http://16720.courses.cs.cmu.edu/lec/convolution_lec1.pdf" TargetMode="External"/><Relationship Id="rId4" Type="http://schemas.openxmlformats.org/officeDocument/2006/relationships/image" Target="../media/image16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eplearningbook.org/contents/convnets.html" TargetMode="External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1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7" Type="http://schemas.openxmlformats.org/officeDocument/2006/relationships/image" Target="../media/image167.png"/><Relationship Id="rId2" Type="http://schemas.openxmlformats.org/officeDocument/2006/relationships/image" Target="../media/image162.jp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66.jpg"/><Relationship Id="rId5" Type="http://schemas.openxmlformats.org/officeDocument/2006/relationships/image" Target="../media/image165.jpg"/><Relationship Id="rId4" Type="http://schemas.openxmlformats.org/officeDocument/2006/relationships/image" Target="../media/image164.jp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5.png"/><Relationship Id="rId13" Type="http://schemas.openxmlformats.org/officeDocument/2006/relationships/image" Target="../media/image180.png"/><Relationship Id="rId3" Type="http://schemas.openxmlformats.org/officeDocument/2006/relationships/image" Target="../media/image170.png"/><Relationship Id="rId7" Type="http://schemas.openxmlformats.org/officeDocument/2006/relationships/image" Target="../media/image174.png"/><Relationship Id="rId12" Type="http://schemas.openxmlformats.org/officeDocument/2006/relationships/image" Target="../media/image179.jp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73.png"/><Relationship Id="rId11" Type="http://schemas.openxmlformats.org/officeDocument/2006/relationships/image" Target="../media/image178.jpg"/><Relationship Id="rId5" Type="http://schemas.openxmlformats.org/officeDocument/2006/relationships/image" Target="../media/image172.png"/><Relationship Id="rId10" Type="http://schemas.openxmlformats.org/officeDocument/2006/relationships/image" Target="../media/image177.png"/><Relationship Id="rId4" Type="http://schemas.openxmlformats.org/officeDocument/2006/relationships/image" Target="../media/image171.png"/><Relationship Id="rId9" Type="http://schemas.openxmlformats.org/officeDocument/2006/relationships/image" Target="../media/image176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jpe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92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Sobel_operator" TargetMode="External"/><Relationship Id="rId3" Type="http://schemas.openxmlformats.org/officeDocument/2006/relationships/image" Target="../media/image184.png"/><Relationship Id="rId7" Type="http://schemas.openxmlformats.org/officeDocument/2006/relationships/image" Target="../media/image198.png"/><Relationship Id="rId12" Type="http://schemas.openxmlformats.org/officeDocument/2006/relationships/image" Target="../media/image202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97.png"/><Relationship Id="rId11" Type="http://schemas.openxmlformats.org/officeDocument/2006/relationships/image" Target="../media/image201.png"/><Relationship Id="rId5" Type="http://schemas.openxmlformats.org/officeDocument/2006/relationships/image" Target="../media/image186.png"/><Relationship Id="rId10" Type="http://schemas.openxmlformats.org/officeDocument/2006/relationships/image" Target="../media/image200.png"/><Relationship Id="rId4" Type="http://schemas.openxmlformats.org/officeDocument/2006/relationships/image" Target="../media/image185.png"/><Relationship Id="rId9" Type="http://schemas.openxmlformats.org/officeDocument/2006/relationships/image" Target="../media/image19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42239" y="1132839"/>
            <a:ext cx="9773920" cy="4365625"/>
            <a:chOff x="142239" y="1132839"/>
            <a:chExt cx="9773920" cy="4365625"/>
          </a:xfrm>
        </p:grpSpPr>
        <p:sp>
          <p:nvSpPr>
            <p:cNvPr id="3" name="object 3"/>
            <p:cNvSpPr/>
            <p:nvPr/>
          </p:nvSpPr>
          <p:spPr>
            <a:xfrm>
              <a:off x="152399" y="1142999"/>
              <a:ext cx="9753600" cy="4345305"/>
            </a:xfrm>
            <a:custGeom>
              <a:avLst/>
              <a:gdLst/>
              <a:ahLst/>
              <a:cxnLst/>
              <a:rect l="l" t="t" r="r" b="b"/>
              <a:pathLst>
                <a:path w="9753600" h="4345305">
                  <a:moveTo>
                    <a:pt x="9753600" y="0"/>
                  </a:moveTo>
                  <a:lnTo>
                    <a:pt x="0" y="0"/>
                  </a:lnTo>
                  <a:lnTo>
                    <a:pt x="0" y="4345228"/>
                  </a:lnTo>
                  <a:lnTo>
                    <a:pt x="9753600" y="4345228"/>
                  </a:lnTo>
                  <a:lnTo>
                    <a:pt x="9753600" y="0"/>
                  </a:lnTo>
                  <a:close/>
                </a:path>
              </a:pathLst>
            </a:custGeom>
            <a:solidFill>
              <a:srgbClr val="002A5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52399" y="1142999"/>
              <a:ext cx="9753600" cy="4345305"/>
            </a:xfrm>
            <a:custGeom>
              <a:avLst/>
              <a:gdLst/>
              <a:ahLst/>
              <a:cxnLst/>
              <a:rect l="l" t="t" r="r" b="b"/>
              <a:pathLst>
                <a:path w="9753600" h="4345305">
                  <a:moveTo>
                    <a:pt x="0" y="0"/>
                  </a:moveTo>
                  <a:lnTo>
                    <a:pt x="9753599" y="0"/>
                  </a:lnTo>
                  <a:lnTo>
                    <a:pt x="9753599" y="4345228"/>
                  </a:lnTo>
                  <a:lnTo>
                    <a:pt x="0" y="4345228"/>
                  </a:lnTo>
                  <a:lnTo>
                    <a:pt x="0" y="0"/>
                  </a:lnTo>
                  <a:close/>
                </a:path>
              </a:pathLst>
            </a:custGeom>
            <a:ln w="20319">
              <a:solidFill>
                <a:srgbClr val="34497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653116" y="5819060"/>
            <a:ext cx="3157259" cy="5092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50632" y="3735832"/>
            <a:ext cx="2618105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b="1" spc="-20" dirty="0">
                <a:solidFill>
                  <a:srgbClr val="4A66AC"/>
                </a:solidFill>
                <a:latin typeface="Calibri"/>
                <a:cs typeface="Calibri"/>
              </a:rPr>
              <a:t>Course </a:t>
            </a:r>
            <a:r>
              <a:rPr sz="1300" b="1" spc="35" dirty="0">
                <a:solidFill>
                  <a:srgbClr val="4A66AC"/>
                </a:solidFill>
                <a:latin typeface="Calibri"/>
                <a:cs typeface="Calibri"/>
              </a:rPr>
              <a:t>3, </a:t>
            </a:r>
            <a:r>
              <a:rPr sz="1300" b="1" spc="-50" dirty="0">
                <a:solidFill>
                  <a:srgbClr val="4A66AC"/>
                </a:solidFill>
                <a:latin typeface="Calibri"/>
                <a:cs typeface="Calibri"/>
              </a:rPr>
              <a:t>Module </a:t>
            </a:r>
            <a:r>
              <a:rPr sz="1300" b="1" spc="35" dirty="0">
                <a:solidFill>
                  <a:srgbClr val="4A66AC"/>
                </a:solidFill>
                <a:latin typeface="Calibri"/>
                <a:cs typeface="Calibri"/>
              </a:rPr>
              <a:t>1, </a:t>
            </a:r>
            <a:r>
              <a:rPr sz="1300" b="1" spc="-5" dirty="0">
                <a:solidFill>
                  <a:srgbClr val="4A66AC"/>
                </a:solidFill>
                <a:latin typeface="Calibri"/>
                <a:cs typeface="Calibri"/>
              </a:rPr>
              <a:t>Lesson </a:t>
            </a:r>
            <a:r>
              <a:rPr sz="1300" b="1" spc="60" dirty="0">
                <a:solidFill>
                  <a:srgbClr val="4A66AC"/>
                </a:solidFill>
                <a:latin typeface="Calibri"/>
                <a:cs typeface="Calibri"/>
              </a:rPr>
              <a:t>1 </a:t>
            </a:r>
            <a:r>
              <a:rPr sz="1300" b="1" dirty="0">
                <a:solidFill>
                  <a:srgbClr val="4A66AC"/>
                </a:solidFill>
                <a:latin typeface="Calibri"/>
                <a:cs typeface="Calibri"/>
              </a:rPr>
              <a:t>– </a:t>
            </a:r>
            <a:r>
              <a:rPr sz="1300" b="1" spc="-30" dirty="0">
                <a:solidFill>
                  <a:srgbClr val="4A66AC"/>
                </a:solidFill>
                <a:latin typeface="Calibri"/>
                <a:cs typeface="Calibri"/>
              </a:rPr>
              <a:t>Part</a:t>
            </a:r>
            <a:r>
              <a:rPr sz="1300" b="1" spc="135" dirty="0">
                <a:solidFill>
                  <a:srgbClr val="4A66AC"/>
                </a:solidFill>
                <a:latin typeface="Calibri"/>
                <a:cs typeface="Calibri"/>
              </a:rPr>
              <a:t> </a:t>
            </a:r>
            <a:r>
              <a:rPr sz="1300" b="1" spc="60" dirty="0">
                <a:solidFill>
                  <a:srgbClr val="4A66AC"/>
                </a:solidFill>
                <a:latin typeface="Calibri"/>
                <a:cs typeface="Calibri"/>
              </a:rPr>
              <a:t>1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550632" y="2749296"/>
            <a:ext cx="3115310" cy="46735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40" dirty="0">
                <a:solidFill>
                  <a:srgbClr val="FFFFFF"/>
                </a:solidFill>
                <a:latin typeface="Tahoma"/>
                <a:cs typeface="Tahoma"/>
              </a:rPr>
              <a:t>The </a:t>
            </a:r>
            <a:r>
              <a:rPr spc="-290" dirty="0">
                <a:solidFill>
                  <a:srgbClr val="FFFFFF"/>
                </a:solidFill>
                <a:latin typeface="Tahoma"/>
                <a:cs typeface="Tahoma"/>
              </a:rPr>
              <a:t>Camera</a:t>
            </a:r>
            <a:r>
              <a:rPr spc="-3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pc="-250" dirty="0">
                <a:solidFill>
                  <a:srgbClr val="FFFFFF"/>
                </a:solidFill>
                <a:latin typeface="Tahoma"/>
                <a:cs typeface="Tahoma"/>
              </a:rPr>
              <a:t>Sensor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50632" y="1321308"/>
            <a:ext cx="5513070" cy="81534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>
              <a:lnSpc>
                <a:spcPts val="3100"/>
              </a:lnSpc>
              <a:spcBef>
                <a:spcPts val="219"/>
              </a:spcBef>
            </a:pPr>
            <a:r>
              <a:rPr sz="2600" spc="-155" dirty="0"/>
              <a:t>Projection: World </a:t>
            </a:r>
            <a:r>
              <a:rPr sz="3825" b="0" spc="75" baseline="1089" dirty="0">
                <a:latin typeface="Wingdings"/>
                <a:cs typeface="Wingdings"/>
              </a:rPr>
              <a:t></a:t>
            </a:r>
            <a:r>
              <a:rPr sz="3825" b="0" spc="75" baseline="1089" dirty="0">
                <a:latin typeface="Times New Roman"/>
                <a:cs typeface="Times New Roman"/>
              </a:rPr>
              <a:t> </a:t>
            </a:r>
            <a:r>
              <a:rPr sz="2600" spc="-65" dirty="0"/>
              <a:t>Image </a:t>
            </a:r>
            <a:r>
              <a:rPr sz="2600" spc="-70" dirty="0"/>
              <a:t>(Simplified  </a:t>
            </a:r>
            <a:r>
              <a:rPr sz="2600" spc="-135" dirty="0"/>
              <a:t>Camera)</a:t>
            </a:r>
            <a:endParaRPr sz="2600">
              <a:latin typeface="Times New Roman"/>
              <a:cs typeface="Times New Roman"/>
            </a:endParaRPr>
          </a:p>
        </p:txBody>
      </p:sp>
      <p:pic>
        <p:nvPicPr>
          <p:cNvPr id="36" name="図 3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2286000"/>
            <a:ext cx="9277350" cy="45148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正方形/長方形 1"/>
              <p:cNvSpPr/>
              <p:nvPr/>
            </p:nvSpPr>
            <p:spPr>
              <a:xfrm>
                <a:off x="0" y="0"/>
                <a:ext cx="10058400" cy="147732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FontTx/>
                  <a:buChar char="-"/>
                </a:pPr>
                <a:r>
                  <a:rPr lang="en-US" altLang="ja-JP" dirty="0" smtClean="0">
                    <a:solidFill>
                      <a:srgbClr val="FF0000"/>
                    </a:solidFill>
                    <a:latin typeface="QONCKK+HelveticaNeue"/>
                  </a:rPr>
                  <a:t>World</a:t>
                </a:r>
                <a:r>
                  <a:rPr lang="en-US" altLang="ja-JP" dirty="0" smtClean="0">
                    <a:solidFill>
                      <a:srgbClr val="000000"/>
                    </a:solidFill>
                    <a:latin typeface="QONCKK+HelveticaNeue"/>
                  </a:rPr>
                  <a:t> </a:t>
                </a:r>
                <a:r>
                  <a:rPr lang="en-US" altLang="ja-JP" dirty="0">
                    <a:solidFill>
                      <a:srgbClr val="000000"/>
                    </a:solidFill>
                    <a:latin typeface="QONCKK+HelveticaNeue"/>
                  </a:rPr>
                  <a:t>coordinate frame: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ja-JP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en-US" altLang="ja-JP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ja-JP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altLang="ja-JP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en-US" altLang="ja-JP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ja-JP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altLang="ja-JP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</m:oMath>
                </a14:m>
                <a:endParaRPr lang="en-US" altLang="ja-JP" dirty="0">
                  <a:solidFill>
                    <a:srgbClr val="000000"/>
                  </a:solidFill>
                  <a:latin typeface="QONCKK+HelveticaNeue"/>
                </a:endParaRPr>
              </a:p>
              <a:p>
                <a:pPr marL="285750" indent="-285750">
                  <a:buFontTx/>
                  <a:buChar char="-"/>
                </a:pPr>
                <a:r>
                  <a:rPr lang="en-US" altLang="ja-JP" dirty="0" smtClean="0">
                    <a:solidFill>
                      <a:srgbClr val="FF0000"/>
                    </a:solidFill>
                    <a:latin typeface="QONCKK+HelveticaNeue"/>
                  </a:rPr>
                  <a:t>Camera</a:t>
                </a:r>
                <a:r>
                  <a:rPr lang="en-US" altLang="ja-JP" dirty="0" smtClean="0">
                    <a:solidFill>
                      <a:srgbClr val="000000"/>
                    </a:solidFill>
                    <a:latin typeface="QONCKK+HelveticaNeue"/>
                  </a:rPr>
                  <a:t> </a:t>
                </a:r>
                <a:r>
                  <a:rPr lang="en-US" altLang="ja-JP" dirty="0">
                    <a:solidFill>
                      <a:srgbClr val="000000"/>
                    </a:solidFill>
                    <a:latin typeface="QONCKK+HelveticaNeue"/>
                  </a:rPr>
                  <a:t>coordinate frame: attached to the </a:t>
                </a:r>
                <a:r>
                  <a:rPr lang="en-US" altLang="ja-JP" dirty="0">
                    <a:solidFill>
                      <a:srgbClr val="00B050"/>
                    </a:solidFill>
                    <a:latin typeface="QONCKK+HelveticaNeue"/>
                  </a:rPr>
                  <a:t>center of the lens aperture </a:t>
                </a:r>
                <a:r>
                  <a:rPr lang="en-US" altLang="ja-JP" dirty="0">
                    <a:solidFill>
                      <a:srgbClr val="000000"/>
                    </a:solidFill>
                    <a:latin typeface="QONCKK+HelveticaNeue"/>
                  </a:rPr>
                  <a:t>known as the optical sensor. </a:t>
                </a:r>
                <a:endParaRPr lang="en-US" altLang="ja-JP" sz="2400" dirty="0">
                  <a:solidFill>
                    <a:srgbClr val="000000"/>
                  </a:solidFill>
                  <a:latin typeface="QONCKK+HelveticaNeue"/>
                </a:endParaRPr>
              </a:p>
              <a:p>
                <a:pPr marL="742950" lvl="1" indent="-285750">
                  <a:buFontTx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ja-JP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altLang="ja-JP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ja-JP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altLang="ja-JP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altLang="ja-JP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ja-JP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altLang="ja-JP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altLang="ja-JP" dirty="0" smtClean="0">
                    <a:solidFill>
                      <a:srgbClr val="000000"/>
                    </a:solidFill>
                    <a:latin typeface="QONCKK+HelveticaNeue"/>
                  </a:rPr>
                  <a:t>. Camera </a:t>
                </a:r>
                <a:r>
                  <a:rPr lang="en-US" altLang="ja-JP" dirty="0">
                    <a:solidFill>
                      <a:srgbClr val="000000"/>
                    </a:solidFill>
                    <a:latin typeface="QONCKK+HelveticaNeue"/>
                  </a:rPr>
                  <a:t>coordinate frame</a:t>
                </a:r>
                <a:r>
                  <a:rPr lang="ja-JP" altLang="en-US" dirty="0">
                    <a:solidFill>
                      <a:srgbClr val="000000"/>
                    </a:solidFill>
                    <a:latin typeface="QONCKK+HelveticaNeue"/>
                  </a:rPr>
                  <a:t>の原点は</a:t>
                </a:r>
                <a:r>
                  <a:rPr lang="en-US" altLang="ja-JP" dirty="0">
                    <a:solidFill>
                      <a:srgbClr val="00B050"/>
                    </a:solidFill>
                    <a:latin typeface="QONCKK+HelveticaNeue"/>
                  </a:rPr>
                  <a:t>lens aperture center</a:t>
                </a:r>
                <a:r>
                  <a:rPr lang="en-US" altLang="ja-JP" dirty="0">
                    <a:solidFill>
                      <a:srgbClr val="000000"/>
                    </a:solidFill>
                    <a:latin typeface="QONCKK+HelveticaNeue"/>
                  </a:rPr>
                  <a:t>. </a:t>
                </a:r>
                <a:endParaRPr lang="en-US" altLang="ja-JP" sz="2400" dirty="0">
                  <a:solidFill>
                    <a:srgbClr val="000000"/>
                  </a:solidFill>
                  <a:latin typeface="QONCKK+HelveticaNeue"/>
                </a:endParaRPr>
              </a:p>
              <a:p>
                <a:pPr marL="742950" lvl="1" indent="-285750">
                  <a:buFontTx/>
                  <a:buChar char="-"/>
                </a:pPr>
                <a:r>
                  <a:rPr lang="en-US" altLang="ja-JP" dirty="0" smtClean="0">
                    <a:solidFill>
                      <a:srgbClr val="000000"/>
                    </a:solidFill>
                    <a:latin typeface="QONCKK+HelveticaNeue"/>
                  </a:rPr>
                  <a:t>Refer </a:t>
                </a:r>
                <a:r>
                  <a:rPr lang="en-US" altLang="ja-JP" dirty="0">
                    <a:solidFill>
                      <a:srgbClr val="000000"/>
                    </a:solidFill>
                    <a:latin typeface="QONCKK+HelveticaNeue"/>
                  </a:rPr>
                  <a:t>to the parameters of the </a:t>
                </a:r>
                <a:r>
                  <a:rPr lang="en-US" altLang="ja-JP" dirty="0">
                    <a:solidFill>
                      <a:srgbClr val="FF0000"/>
                    </a:solidFill>
                    <a:latin typeface="QONCKK+HelveticaNeue"/>
                  </a:rPr>
                  <a:t>camera</a:t>
                </a:r>
                <a:r>
                  <a:rPr lang="en-US" altLang="ja-JP" dirty="0">
                    <a:solidFill>
                      <a:srgbClr val="000000"/>
                    </a:solidFill>
                    <a:latin typeface="QONCKK+HelveticaNeue"/>
                  </a:rPr>
                  <a:t> </a:t>
                </a:r>
                <a:r>
                  <a:rPr lang="en-US" altLang="ja-JP" dirty="0">
                    <a:solidFill>
                      <a:srgbClr val="FF0000"/>
                    </a:solidFill>
                    <a:latin typeface="QONCKK+HelveticaNeue"/>
                  </a:rPr>
                  <a:t>pose</a:t>
                </a:r>
                <a:r>
                  <a:rPr lang="en-US" altLang="ja-JP" dirty="0">
                    <a:solidFill>
                      <a:srgbClr val="000000"/>
                    </a:solidFill>
                    <a:latin typeface="QONCKK+HelveticaNeue"/>
                  </a:rPr>
                  <a:t> as the </a:t>
                </a:r>
                <a:r>
                  <a:rPr lang="en-US" altLang="ja-JP" dirty="0">
                    <a:solidFill>
                      <a:srgbClr val="FF0000"/>
                    </a:solidFill>
                    <a:latin typeface="QONCKK+HelveticaNeue"/>
                  </a:rPr>
                  <a:t>extrinsic</a:t>
                </a:r>
                <a:r>
                  <a:rPr lang="en-US" altLang="ja-JP" dirty="0">
                    <a:solidFill>
                      <a:srgbClr val="000000"/>
                    </a:solidFill>
                    <a:latin typeface="QONCKK+HelveticaNeue"/>
                  </a:rPr>
                  <a:t> </a:t>
                </a:r>
                <a:r>
                  <a:rPr lang="en-US" altLang="ja-JP" dirty="0">
                    <a:solidFill>
                      <a:srgbClr val="FF0000"/>
                    </a:solidFill>
                    <a:latin typeface="QONCKK+HelveticaNeue"/>
                  </a:rPr>
                  <a:t>parameters</a:t>
                </a:r>
                <a:r>
                  <a:rPr lang="en-US" altLang="ja-JP" dirty="0">
                    <a:solidFill>
                      <a:srgbClr val="000000"/>
                    </a:solidFill>
                    <a:latin typeface="QONCKK+HelveticaNeue"/>
                  </a:rPr>
                  <a:t>, as they are external to the camera and </a:t>
                </a:r>
                <a:r>
                  <a:rPr lang="en-US" altLang="ja-JP" dirty="0">
                    <a:solidFill>
                      <a:srgbClr val="FF0000"/>
                    </a:solidFill>
                    <a:latin typeface="QONCKK+HelveticaNeue"/>
                  </a:rPr>
                  <a:t>specific</a:t>
                </a:r>
                <a:r>
                  <a:rPr lang="en-US" altLang="ja-JP" dirty="0">
                    <a:solidFill>
                      <a:srgbClr val="000000"/>
                    </a:solidFill>
                    <a:latin typeface="QONCKK+HelveticaNeue"/>
                  </a:rPr>
                  <a:t> </a:t>
                </a:r>
                <a:r>
                  <a:rPr lang="en-US" altLang="ja-JP" dirty="0">
                    <a:solidFill>
                      <a:srgbClr val="FF0000"/>
                    </a:solidFill>
                    <a:latin typeface="QONCKK+HelveticaNeue"/>
                  </a:rPr>
                  <a:t>to</a:t>
                </a:r>
                <a:r>
                  <a:rPr lang="en-US" altLang="ja-JP" dirty="0">
                    <a:solidFill>
                      <a:srgbClr val="000000"/>
                    </a:solidFill>
                    <a:latin typeface="QONCKK+HelveticaNeue"/>
                  </a:rPr>
                  <a:t> the </a:t>
                </a:r>
                <a:r>
                  <a:rPr lang="en-US" altLang="ja-JP" dirty="0">
                    <a:solidFill>
                      <a:srgbClr val="FF0000"/>
                    </a:solidFill>
                    <a:latin typeface="QONCKK+HelveticaNeue"/>
                  </a:rPr>
                  <a:t>location of the camera in the world coordinate frame</a:t>
                </a:r>
                <a:r>
                  <a:rPr lang="en-US" altLang="ja-JP" dirty="0">
                    <a:solidFill>
                      <a:srgbClr val="000000"/>
                    </a:solidFill>
                    <a:latin typeface="QONCKK+HelveticaNeue"/>
                  </a:rPr>
                  <a:t>. </a:t>
                </a:r>
                <a:endParaRPr lang="ja-JP" altLang="en-US" dirty="0"/>
              </a:p>
            </p:txBody>
          </p:sp>
        </mc:Choice>
        <mc:Fallback xmlns="">
          <p:sp>
            <p:nvSpPr>
              <p:cNvPr id="2" name="正方形/長方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10058400" cy="1477328"/>
              </a:xfrm>
              <a:prstGeom prst="rect">
                <a:avLst/>
              </a:prstGeom>
              <a:blipFill>
                <a:blip r:embed="rId3"/>
                <a:stretch>
                  <a:fillRect l="-242" t="-2893" b="-454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正方形/長方形 2"/>
              <p:cNvSpPr/>
              <p:nvPr/>
            </p:nvSpPr>
            <p:spPr>
              <a:xfrm>
                <a:off x="4495800" y="6018074"/>
                <a:ext cx="5562600" cy="147732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FontTx/>
                  <a:buChar char="-"/>
                </a:pPr>
                <a:r>
                  <a:rPr lang="en-US" altLang="ja-JP" dirty="0" smtClean="0">
                    <a:solidFill>
                      <a:srgbClr val="FF0000"/>
                    </a:solidFill>
                    <a:latin typeface="QONCKK+HelveticaNeue"/>
                  </a:rPr>
                  <a:t>Image</a:t>
                </a:r>
                <a:r>
                  <a:rPr lang="en-US" altLang="ja-JP" dirty="0" smtClean="0">
                    <a:solidFill>
                      <a:srgbClr val="000000"/>
                    </a:solidFill>
                    <a:latin typeface="QONCKK+HelveticaNeue"/>
                  </a:rPr>
                  <a:t> coordinate frame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ja-JP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altLang="ja-JP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ja-JP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altLang="ja-JP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altLang="ja-JP" dirty="0" smtClean="0">
                    <a:solidFill>
                      <a:srgbClr val="000000"/>
                    </a:solidFill>
                    <a:latin typeface="QONCKK+HelveticaNeue"/>
                  </a:rPr>
                  <a:t>): </a:t>
                </a:r>
                <a:r>
                  <a:rPr lang="en-US" altLang="ja-JP" dirty="0">
                    <a:solidFill>
                      <a:srgbClr val="000000"/>
                    </a:solidFill>
                    <a:latin typeface="QONCKK+HelveticaNeue"/>
                  </a:rPr>
                  <a:t>attached to the virtual image plane </a:t>
                </a:r>
                <a:r>
                  <a:rPr lang="en-US" altLang="ja-JP" dirty="0" smtClean="0">
                    <a:solidFill>
                      <a:srgbClr val="000000"/>
                    </a:solidFill>
                    <a:latin typeface="QONCKK+HelveticaNeue"/>
                  </a:rPr>
                  <a:t>emanating </a:t>
                </a:r>
                <a:r>
                  <a:rPr lang="en-US" altLang="ja-JP" dirty="0">
                    <a:solidFill>
                      <a:srgbClr val="000000"/>
                    </a:solidFill>
                    <a:latin typeface="QONCKK+HelveticaNeue"/>
                  </a:rPr>
                  <a:t>from the </a:t>
                </a:r>
                <a:r>
                  <a:rPr lang="en-US" altLang="ja-JP" dirty="0">
                    <a:solidFill>
                      <a:srgbClr val="00B050"/>
                    </a:solidFill>
                    <a:latin typeface="QONCKK+HelveticaNeue"/>
                  </a:rPr>
                  <a:t>optical center</a:t>
                </a:r>
                <a:r>
                  <a:rPr lang="en-US" altLang="ja-JP" dirty="0">
                    <a:solidFill>
                      <a:srgbClr val="000000"/>
                    </a:solidFill>
                    <a:latin typeface="QONCKK+HelveticaNeue"/>
                  </a:rPr>
                  <a:t>. </a:t>
                </a:r>
                <a:endParaRPr lang="en-US" altLang="ja-JP" sz="2400" dirty="0">
                  <a:solidFill>
                    <a:srgbClr val="000000"/>
                  </a:solidFill>
                  <a:latin typeface="QONCKK+HelveticaNeue"/>
                </a:endParaRPr>
              </a:p>
              <a:p>
                <a:pPr marL="742950" lvl="1" indent="-285750">
                  <a:buFontTx/>
                  <a:buChar char="-"/>
                </a:pPr>
                <a:r>
                  <a:rPr lang="en-US" altLang="ja-JP" dirty="0" smtClean="0">
                    <a:solidFill>
                      <a:srgbClr val="000000"/>
                    </a:solidFill>
                    <a:latin typeface="QONCKK+HelveticaNeue"/>
                  </a:rPr>
                  <a:t>Image </a:t>
                </a:r>
                <a:r>
                  <a:rPr lang="en-US" altLang="ja-JP" dirty="0">
                    <a:solidFill>
                      <a:srgbClr val="000000"/>
                    </a:solidFill>
                    <a:latin typeface="QONCKK+HelveticaNeue"/>
                  </a:rPr>
                  <a:t>coordinate frame</a:t>
                </a:r>
                <a:r>
                  <a:rPr lang="ja-JP" altLang="en-US" dirty="0">
                    <a:solidFill>
                      <a:srgbClr val="000000"/>
                    </a:solidFill>
                    <a:latin typeface="QONCKK+HelveticaNeue"/>
                  </a:rPr>
                  <a:t>の原点は</a:t>
                </a:r>
                <a:r>
                  <a:rPr lang="en-US" altLang="ja-JP" dirty="0">
                    <a:solidFill>
                      <a:srgbClr val="00B050"/>
                    </a:solidFill>
                    <a:latin typeface="QONCKK+HelveticaNeue"/>
                  </a:rPr>
                  <a:t>optical </a:t>
                </a:r>
                <a:r>
                  <a:rPr lang="en-US" altLang="ja-JP" dirty="0" smtClean="0">
                    <a:solidFill>
                      <a:srgbClr val="00B050"/>
                    </a:solidFill>
                    <a:latin typeface="QONCKK+HelveticaNeue"/>
                  </a:rPr>
                  <a:t>center</a:t>
                </a:r>
                <a:r>
                  <a:rPr lang="en-US" altLang="ja-JP" dirty="0" smtClean="0">
                    <a:solidFill>
                      <a:srgbClr val="000000"/>
                    </a:solidFill>
                    <a:latin typeface="QONCKK+HelveticaNeue"/>
                  </a:rPr>
                  <a:t>.</a:t>
                </a:r>
              </a:p>
              <a:p>
                <a:pPr marL="285750" indent="-285750">
                  <a:buFontTx/>
                  <a:buChar char="-"/>
                </a:pPr>
                <a:r>
                  <a:rPr lang="en-US" altLang="ja-JP" dirty="0" smtClean="0">
                    <a:solidFill>
                      <a:srgbClr val="FF0000"/>
                    </a:solidFill>
                    <a:latin typeface="QONCKK+HelveticaNeue"/>
                  </a:rPr>
                  <a:t>Image </a:t>
                </a:r>
                <a:r>
                  <a:rPr lang="en-US" altLang="ja-JP" dirty="0">
                    <a:solidFill>
                      <a:srgbClr val="FF0000"/>
                    </a:solidFill>
                    <a:latin typeface="QONCKK+HelveticaNeue"/>
                  </a:rPr>
                  <a:t>pixel </a:t>
                </a:r>
                <a:r>
                  <a:rPr lang="en-US" altLang="ja-JP" dirty="0">
                    <a:solidFill>
                      <a:srgbClr val="000000"/>
                    </a:solidFill>
                    <a:latin typeface="QONCKK+HelveticaNeue"/>
                  </a:rPr>
                  <a:t>coordinate system </a:t>
                </a:r>
                <a:r>
                  <a:rPr lang="en-US" altLang="ja-JP" dirty="0" smtClean="0">
                    <a:solidFill>
                      <a:srgbClr val="000000"/>
                    </a:solidFill>
                    <a:latin typeface="QONCKK+HelveticaNeue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ja-JP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altLang="ja-JP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ja-JP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altLang="ja-JP" dirty="0" smtClean="0">
                    <a:solidFill>
                      <a:srgbClr val="000000"/>
                    </a:solidFill>
                    <a:latin typeface="QONCKK+HelveticaNeue"/>
                  </a:rPr>
                  <a:t>): </a:t>
                </a:r>
                <a:r>
                  <a:rPr lang="en-US" altLang="ja-JP" dirty="0">
                    <a:solidFill>
                      <a:srgbClr val="000000"/>
                    </a:solidFill>
                    <a:latin typeface="QONCKK+HelveticaNeue"/>
                  </a:rPr>
                  <a:t>attached to the top left corner of the virtual image plane. </a:t>
                </a:r>
                <a:endParaRPr lang="ja-JP" altLang="en-US" dirty="0"/>
              </a:p>
            </p:txBody>
          </p:sp>
        </mc:Choice>
        <mc:Fallback xmlns="">
          <p:sp>
            <p:nvSpPr>
              <p:cNvPr id="3" name="正方形/長方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5800" y="6018074"/>
                <a:ext cx="5562600" cy="1477328"/>
              </a:xfrm>
              <a:prstGeom prst="rect">
                <a:avLst/>
              </a:prstGeom>
              <a:blipFill>
                <a:blip r:embed="rId4"/>
                <a:stretch>
                  <a:fillRect l="-548" t="-2881" r="-2632" b="-411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テキスト ボックス 4"/>
          <p:cNvSpPr txBox="1"/>
          <p:nvPr/>
        </p:nvSpPr>
        <p:spPr>
          <a:xfrm>
            <a:off x="8077200" y="5408186"/>
            <a:ext cx="1752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ここは既に</a:t>
            </a:r>
            <a:r>
              <a:rPr kumimoji="1" lang="en-US" altLang="ja-JP" dirty="0" smtClean="0"/>
              <a:t>Z</a:t>
            </a:r>
            <a:r>
              <a:rPr kumimoji="1" lang="ja-JP" altLang="en-US" dirty="0" smtClean="0"/>
              <a:t>を消した（</a:t>
            </a:r>
            <a:r>
              <a:rPr kumimoji="1" lang="en-US" altLang="ja-JP" dirty="0" smtClean="0">
                <a:solidFill>
                  <a:srgbClr val="FF0000"/>
                </a:solidFill>
              </a:rPr>
              <a:t>2D</a:t>
            </a:r>
            <a:r>
              <a:rPr kumimoji="1" lang="ja-JP" altLang="en-US" dirty="0" smtClean="0">
                <a:solidFill>
                  <a:srgbClr val="FF0000"/>
                </a:solidFill>
              </a:rPr>
              <a:t>座標系</a:t>
            </a:r>
            <a:r>
              <a:rPr kumimoji="1" lang="ja-JP" altLang="en-US" dirty="0" smtClean="0"/>
              <a:t>）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614128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50632" y="1490471"/>
            <a:ext cx="4091940" cy="46735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40" dirty="0">
                <a:latin typeface="Calibri"/>
                <a:cs typeface="Calibri"/>
              </a:rPr>
              <a:t>Computing </a:t>
            </a:r>
            <a:r>
              <a:rPr spc="-10" dirty="0">
                <a:latin typeface="Calibri"/>
                <a:cs typeface="Calibri"/>
              </a:rPr>
              <a:t>the</a:t>
            </a:r>
            <a:r>
              <a:rPr spc="315" dirty="0">
                <a:latin typeface="Calibri"/>
                <a:cs typeface="Calibri"/>
              </a:rPr>
              <a:t> </a:t>
            </a:r>
            <a:r>
              <a:rPr spc="25" dirty="0">
                <a:latin typeface="Calibri"/>
                <a:cs typeface="Calibri"/>
              </a:rPr>
              <a:t>Projection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50632" y="2326640"/>
            <a:ext cx="5887720" cy="1792286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241300" marR="470534" lvl="0" indent="-228600" algn="l" defTabSz="914400" rtl="0" eaLnBrk="1" fontAlgn="auto" latinLnBrk="0" hangingPunct="1">
              <a:lnSpc>
                <a:spcPct val="102899"/>
              </a:lnSpc>
              <a:spcBef>
                <a:spcPts val="25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240665" algn="l"/>
                <a:tab pos="241300" algn="l"/>
              </a:tabLst>
              <a:defRPr/>
            </a:pPr>
            <a:r>
              <a:rPr kumimoji="1" sz="2100" b="0" i="0" u="none" strike="noStrike" kern="1200" cap="none" spc="1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Projection </a:t>
            </a:r>
            <a:r>
              <a:rPr kumimoji="1" sz="2100" b="0" i="0" u="none" strike="noStrike" kern="1200" cap="none" spc="-25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form World </a:t>
            </a:r>
            <a:r>
              <a:rPr kumimoji="1" sz="21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coordinates </a:t>
            </a:r>
            <a:r>
              <a:rPr kumimoji="1" sz="21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Wingdings"/>
                <a:ea typeface="+mn-ea"/>
                <a:cs typeface="Wingdings"/>
              </a:rPr>
              <a:t></a:t>
            </a:r>
            <a:r>
              <a:rPr kumimoji="1" sz="21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 </a:t>
            </a:r>
            <a:r>
              <a:rPr kumimoji="1" sz="2100" b="0" i="0" u="none" strike="noStrike" kern="1200" cap="none" spc="-5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Image  </a:t>
            </a:r>
            <a:r>
              <a:rPr kumimoji="1" sz="2100" b="0" i="0" u="none" strike="noStrike" kern="1200" cap="none" spc="-1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coordinates:</a:t>
            </a:r>
            <a:endParaRPr kumimoji="1" sz="2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/>
              <a:ea typeface="+mn-ea"/>
              <a:cs typeface="Tahoma"/>
            </a:endParaRPr>
          </a:p>
          <a:p>
            <a:pPr marL="755650" marR="0" lvl="1" indent="-366395" algn="l" defTabSz="914400" rtl="0" eaLnBrk="1" fontAlgn="auto" latinLnBrk="0" hangingPunct="1">
              <a:lnSpc>
                <a:spcPct val="100000"/>
              </a:lnSpc>
              <a:spcBef>
                <a:spcPts val="185"/>
              </a:spcBef>
              <a:spcAft>
                <a:spcPts val="0"/>
              </a:spcAft>
              <a:buClrTx/>
              <a:buSzTx/>
              <a:buFontTx/>
              <a:buAutoNum type="arabicPeriod"/>
              <a:tabLst>
                <a:tab pos="755650" algn="l"/>
                <a:tab pos="756285" algn="l"/>
              </a:tabLst>
              <a:defRPr/>
            </a:pPr>
            <a:r>
              <a:rPr kumimoji="1" sz="1700" b="0" i="0" u="none" strike="noStrike" kern="1200" cap="none" spc="-5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Project </a:t>
            </a:r>
            <a:r>
              <a:rPr kumimoji="1" sz="1700" b="0" i="0" u="none" strike="noStrike" kern="1200" cap="none" spc="-3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from </a:t>
            </a:r>
            <a:r>
              <a:rPr kumimoji="1" sz="1700" b="0" i="0" u="none" strike="noStrike" kern="1200" cap="none" spc="-35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World </a:t>
            </a:r>
            <a:r>
              <a:rPr kumimoji="1" sz="1700" b="0" i="0" u="none" strike="noStrike" kern="1200" cap="none" spc="-15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coordinates</a:t>
            </a:r>
            <a:r>
              <a:rPr kumimoji="1" sz="1700" b="0" i="0" u="none" strike="noStrike" kern="1200" cap="none" spc="-15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Wingdings"/>
                <a:ea typeface="+mn-ea"/>
                <a:cs typeface="Wingdings"/>
              </a:rPr>
              <a:t></a:t>
            </a:r>
            <a:r>
              <a:rPr kumimoji="1" sz="1700" b="0" i="0" u="none" strike="noStrike" kern="1200" cap="none" spc="-15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 </a:t>
            </a:r>
            <a:r>
              <a:rPr kumimoji="1" sz="1700" b="0" i="0" u="none" strike="noStrike" kern="1200" cap="none" spc="-3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Camera</a:t>
            </a:r>
            <a:r>
              <a:rPr kumimoji="1" sz="1700" b="0" i="0" u="none" strike="noStrike" kern="1200" cap="none" spc="17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1" sz="1700" b="0" i="0" u="none" strike="noStrike" kern="1200" cap="none" spc="-15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coordinates</a:t>
            </a:r>
            <a:endParaRPr kumimoji="1" sz="1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/>
              <a:ea typeface="+mn-ea"/>
              <a:cs typeface="Tahoma"/>
            </a:endParaRPr>
          </a:p>
          <a:p>
            <a:pPr marL="755650" marR="0" lvl="1" indent="-366395" algn="l" defTabSz="914400" rtl="0" eaLnBrk="1" fontAlgn="auto" latinLnBrk="0" hangingPunct="1">
              <a:lnSpc>
                <a:spcPct val="100000"/>
              </a:lnSpc>
              <a:spcBef>
                <a:spcPts val="165"/>
              </a:spcBef>
              <a:spcAft>
                <a:spcPts val="0"/>
              </a:spcAft>
              <a:buClrTx/>
              <a:buSzTx/>
              <a:buFontTx/>
              <a:buAutoNum type="arabicPeriod"/>
              <a:tabLst>
                <a:tab pos="755650" algn="l"/>
                <a:tab pos="756285" algn="l"/>
              </a:tabLst>
              <a:defRPr/>
            </a:pPr>
            <a:r>
              <a:rPr kumimoji="1" sz="1700" b="0" i="0" u="none" strike="noStrike" kern="1200" cap="none" spc="-5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Project </a:t>
            </a:r>
            <a:r>
              <a:rPr kumimoji="1" sz="1700" b="0" i="0" u="none" strike="noStrike" kern="1200" cap="none" spc="-3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from Camera </a:t>
            </a:r>
            <a:r>
              <a:rPr kumimoji="1" sz="1700" b="0" i="0" u="none" strike="noStrike" kern="1200" cap="none" spc="-15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coordinates </a:t>
            </a:r>
            <a:r>
              <a:rPr kumimoji="1" sz="1700" b="0" i="0" u="none" strike="noStrike" kern="1200" cap="none" spc="-4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to </a:t>
            </a:r>
            <a:r>
              <a:rPr kumimoji="1" sz="1700" b="0" i="0" u="none" strike="noStrike" kern="1200" cap="none" spc="-55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Image</a:t>
            </a:r>
            <a:r>
              <a:rPr kumimoji="1" sz="1700" b="0" i="0" u="none" strike="noStrike" kern="1200" cap="none" spc="65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1" sz="1700" b="0" i="0" u="none" strike="noStrike" kern="1200" cap="none" spc="-15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coordinates</a:t>
            </a:r>
            <a:endParaRPr kumimoji="1" lang="en-US" sz="1700" b="0" i="0" u="none" strike="noStrike" kern="1200" cap="none" spc="-15" normalizeH="0" baseline="0" noProof="0" dirty="0" smtClean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Tahoma"/>
              <a:ea typeface="+mn-ea"/>
              <a:cs typeface="Tahoma"/>
            </a:endParaRPr>
          </a:p>
          <a:p>
            <a:pPr marL="755650" lvl="1" indent="-366395">
              <a:spcBef>
                <a:spcPts val="165"/>
              </a:spcBef>
              <a:buFontTx/>
              <a:buAutoNum type="arabicPeriod"/>
              <a:tabLst>
                <a:tab pos="755650" algn="l"/>
                <a:tab pos="756285" algn="l"/>
              </a:tabLst>
              <a:defRPr/>
            </a:pPr>
            <a:r>
              <a:rPr lang="en-US" sz="1700" dirty="0" smtClean="0">
                <a:solidFill>
                  <a:prstClr val="black"/>
                </a:solidFill>
                <a:latin typeface="Tahoma"/>
                <a:cs typeface="Tahoma"/>
              </a:rPr>
              <a:t>Transform </a:t>
            </a:r>
            <a:r>
              <a:rPr lang="en-US" sz="1700" dirty="0">
                <a:solidFill>
                  <a:prstClr val="black"/>
                </a:solidFill>
                <a:latin typeface="Tahoma"/>
                <a:cs typeface="Tahoma"/>
              </a:rPr>
              <a:t>image coordinates to pixel coordinates through scaling and offset.</a:t>
            </a:r>
            <a:endParaRPr kumimoji="1" sz="1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/>
              <a:ea typeface="+mn-ea"/>
              <a:cs typeface="Tahoma"/>
            </a:endParaRPr>
          </a:p>
        </p:txBody>
      </p:sp>
      <p:pic>
        <p:nvPicPr>
          <p:cNvPr id="13" name="図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6602" y="4286250"/>
            <a:ext cx="4619625" cy="287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490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50632" y="1490471"/>
            <a:ext cx="4091940" cy="46735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40" dirty="0">
                <a:latin typeface="Calibri"/>
                <a:cs typeface="Calibri"/>
              </a:rPr>
              <a:t>Computing </a:t>
            </a:r>
            <a:r>
              <a:rPr spc="-10" dirty="0">
                <a:latin typeface="Calibri"/>
                <a:cs typeface="Calibri"/>
              </a:rPr>
              <a:t>the</a:t>
            </a:r>
            <a:r>
              <a:rPr spc="315" dirty="0">
                <a:latin typeface="Calibri"/>
                <a:cs typeface="Calibri"/>
              </a:rPr>
              <a:t> </a:t>
            </a:r>
            <a:r>
              <a:rPr spc="25" dirty="0">
                <a:latin typeface="Calibri"/>
                <a:cs typeface="Calibri"/>
              </a:rPr>
              <a:t>Projection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25232" y="2259584"/>
            <a:ext cx="3167380" cy="800100"/>
          </a:xfrm>
          <a:prstGeom prst="rect">
            <a:avLst/>
          </a:prstGeom>
        </p:spPr>
        <p:txBody>
          <a:bodyPr vert="horz" wrap="square" lIns="0" tIns="79375" rIns="0" bIns="0" rtlCol="0">
            <a:spAutoFit/>
          </a:bodyPr>
          <a:lstStyle/>
          <a:p>
            <a:pPr marL="2667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625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266065" algn="l"/>
                <a:tab pos="266700" algn="l"/>
              </a:tabLst>
              <a:defRPr/>
            </a:pPr>
            <a:r>
              <a:rPr kumimoji="1" sz="2100" b="0" i="0" u="none" strike="noStrike" kern="1200" cap="none" spc="-45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World </a:t>
            </a:r>
            <a:r>
              <a:rPr kumimoji="1" sz="21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Wingdings"/>
                <a:ea typeface="+mn-ea"/>
                <a:cs typeface="Wingdings"/>
              </a:rPr>
              <a:t></a:t>
            </a:r>
            <a:r>
              <a:rPr kumimoji="1" sz="2100" b="0" i="0" u="none" strike="noStrike" kern="1200" cap="none" spc="225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 </a:t>
            </a:r>
            <a:r>
              <a:rPr kumimoji="1" sz="2100" b="0" i="0" u="none" strike="noStrike" kern="1200" cap="none" spc="-45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Camera:</a:t>
            </a:r>
            <a:endParaRPr kumimoji="1" sz="2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  <a:p>
            <a:pPr marL="1960880" marR="0" lvl="0" indent="0" algn="l" defTabSz="914400" rtl="0" eaLnBrk="1" fontAlgn="auto" latinLnBrk="0" hangingPunct="1">
              <a:lnSpc>
                <a:spcPct val="100000"/>
              </a:lnSpc>
              <a:spcBef>
                <a:spcPts val="53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3150" b="0" i="0" u="none" strike="noStrike" kern="1200" cap="none" spc="0" normalizeH="0" baseline="11904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pic>
        <p:nvPicPr>
          <p:cNvPr id="16" name="図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0" y="2743200"/>
            <a:ext cx="4819650" cy="391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054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0632" y="1490471"/>
            <a:ext cx="4091940" cy="46735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40" dirty="0">
                <a:latin typeface="Calibri"/>
                <a:cs typeface="Calibri"/>
              </a:rPr>
              <a:t>Computing </a:t>
            </a:r>
            <a:r>
              <a:rPr spc="-10" dirty="0">
                <a:latin typeface="Calibri"/>
                <a:cs typeface="Calibri"/>
              </a:rPr>
              <a:t>the</a:t>
            </a:r>
            <a:r>
              <a:rPr spc="315" dirty="0">
                <a:latin typeface="Calibri"/>
                <a:cs typeface="Calibri"/>
              </a:rPr>
              <a:t> </a:t>
            </a:r>
            <a:r>
              <a:rPr spc="25" dirty="0">
                <a:latin typeface="Calibri"/>
                <a:cs typeface="Calibri"/>
              </a:rPr>
              <a:t>Projection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50632" y="2326640"/>
            <a:ext cx="2378710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240665" algn="l"/>
                <a:tab pos="241300" algn="l"/>
              </a:tabLst>
              <a:defRPr/>
            </a:pPr>
            <a:r>
              <a:rPr kumimoji="1" sz="2100" b="0" i="0" u="none" strike="noStrike" kern="1200" cap="none" spc="-2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Camera </a:t>
            </a:r>
            <a:r>
              <a:rPr kumimoji="1" sz="21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Wingdings"/>
                <a:ea typeface="+mn-ea"/>
                <a:cs typeface="Wingdings"/>
              </a:rPr>
              <a:t></a:t>
            </a:r>
            <a:r>
              <a:rPr kumimoji="1" sz="2100" b="0" i="0" u="none" strike="noStrike" kern="1200" cap="none" spc="12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 </a:t>
            </a:r>
            <a:r>
              <a:rPr kumimoji="1" sz="2100" b="0" i="0" u="none" strike="noStrike" kern="1200" cap="none" spc="-6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Image:</a:t>
            </a:r>
            <a:endParaRPr kumimoji="1" sz="2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/>
              <a:ea typeface="+mn-ea"/>
              <a:cs typeface="Tahoma"/>
            </a:endParaRPr>
          </a:p>
        </p:txBody>
      </p:sp>
      <p:pic>
        <p:nvPicPr>
          <p:cNvPr id="18" name="図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5522" y="3124200"/>
            <a:ext cx="6134100" cy="36576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正方形/長方形 3"/>
              <p:cNvSpPr/>
              <p:nvPr/>
            </p:nvSpPr>
            <p:spPr>
              <a:xfrm>
                <a:off x="5715000" y="2939534"/>
                <a:ext cx="437389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ja-JP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altLang="ja-JP" dirty="0" smtClean="0">
                    <a:solidFill>
                      <a:srgbClr val="000000"/>
                    </a:solidFill>
                    <a:latin typeface="QONCKK+HelveticaNeue"/>
                  </a:rPr>
                  <a:t> depends </a:t>
                </a:r>
                <a:r>
                  <a:rPr lang="en-US" altLang="ja-JP" dirty="0">
                    <a:solidFill>
                      <a:srgbClr val="000000"/>
                    </a:solidFill>
                    <a:latin typeface="QONCKK+HelveticaNeue"/>
                  </a:rPr>
                  <a:t>on camera </a:t>
                </a:r>
                <a:r>
                  <a:rPr lang="en-US" altLang="ja-JP" dirty="0">
                    <a:solidFill>
                      <a:srgbClr val="FF0000"/>
                    </a:solidFill>
                    <a:latin typeface="QONCKK+HelveticaNeue"/>
                  </a:rPr>
                  <a:t>intrinsic</a:t>
                </a:r>
                <a:r>
                  <a:rPr lang="en-US" altLang="ja-JP" dirty="0">
                    <a:solidFill>
                      <a:srgbClr val="000000"/>
                    </a:solidFill>
                    <a:latin typeface="QONCKK+HelveticaNeue"/>
                  </a:rPr>
                  <a:t> </a:t>
                </a:r>
                <a:r>
                  <a:rPr lang="en-US" altLang="ja-JP" dirty="0">
                    <a:solidFill>
                      <a:srgbClr val="FF0000"/>
                    </a:solidFill>
                    <a:latin typeface="QONCKK+HelveticaNeue"/>
                  </a:rPr>
                  <a:t>parameters</a:t>
                </a:r>
                <a:r>
                  <a:rPr lang="en-US" altLang="ja-JP" dirty="0">
                    <a:solidFill>
                      <a:srgbClr val="000000"/>
                    </a:solidFill>
                    <a:latin typeface="QONCKK+HelveticaNeue"/>
                  </a:rPr>
                  <a:t>. </a:t>
                </a:r>
                <a:endParaRPr lang="ja-JP" altLang="en-US" dirty="0"/>
              </a:p>
            </p:txBody>
          </p:sp>
        </mc:Choice>
        <mc:Fallback xmlns="">
          <p:sp>
            <p:nvSpPr>
              <p:cNvPr id="4" name="正方形/長方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5000" y="2939534"/>
                <a:ext cx="4373890" cy="369332"/>
              </a:xfrm>
              <a:prstGeom prst="rect">
                <a:avLst/>
              </a:prstGeom>
              <a:blipFill>
                <a:blip r:embed="rId3"/>
                <a:stretch>
                  <a:fillRect t="-13115" r="-558" b="-1967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/>
              <p:cNvSpPr txBox="1"/>
              <p:nvPr/>
            </p:nvSpPr>
            <p:spPr>
              <a:xfrm>
                <a:off x="3048000" y="6864588"/>
                <a:ext cx="36576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→(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𝑓𝑥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𝑓𝑦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ja-JP" altLang="en-US" dirty="0"/>
              </a:p>
            </p:txBody>
          </p:sp>
        </mc:Choice>
        <mc:Fallback xmlns="">
          <p:sp>
            <p:nvSpPr>
              <p:cNvPr id="5" name="テキスト ボックス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0" y="6864588"/>
                <a:ext cx="3657600" cy="369332"/>
              </a:xfrm>
              <a:prstGeom prst="rect">
                <a:avLst/>
              </a:prstGeom>
              <a:blipFill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テキスト ボックス 5"/>
          <p:cNvSpPr txBox="1"/>
          <p:nvPr/>
        </p:nvSpPr>
        <p:spPr>
          <a:xfrm>
            <a:off x="6873245" y="6366301"/>
            <a:ext cx="2057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 smtClean="0"/>
              <a:t>変更前後の</a:t>
            </a:r>
            <a:r>
              <a:rPr lang="en-US" altLang="ja-JP" dirty="0" smtClean="0"/>
              <a:t>z</a:t>
            </a:r>
            <a:r>
              <a:rPr lang="ja-JP" altLang="en-US" dirty="0" smtClean="0"/>
              <a:t>は変わらない、だからカメラ中心を変換後は</a:t>
            </a:r>
            <a:r>
              <a:rPr lang="en-US" altLang="ja-JP" dirty="0" smtClean="0"/>
              <a:t>0</a:t>
            </a:r>
            <a:r>
              <a:rPr lang="ja-JP" altLang="en-US" dirty="0" smtClean="0"/>
              <a:t>になる。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09390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50632" y="1490471"/>
            <a:ext cx="4091940" cy="46735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40" dirty="0">
                <a:latin typeface="Calibri"/>
                <a:cs typeface="Calibri"/>
              </a:rPr>
              <a:t>Computing </a:t>
            </a:r>
            <a:r>
              <a:rPr spc="-10" dirty="0">
                <a:latin typeface="Calibri"/>
                <a:cs typeface="Calibri"/>
              </a:rPr>
              <a:t>the</a:t>
            </a:r>
            <a:r>
              <a:rPr spc="315" dirty="0">
                <a:latin typeface="Calibri"/>
                <a:cs typeface="Calibri"/>
              </a:rPr>
              <a:t> </a:t>
            </a:r>
            <a:r>
              <a:rPr spc="25" dirty="0">
                <a:latin typeface="Calibri"/>
                <a:cs typeface="Calibri"/>
              </a:rPr>
              <a:t>Projection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50632" y="2326640"/>
            <a:ext cx="4184650" cy="7835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0" lvl="0" indent="-228600" algn="l" defTabSz="914400" rtl="0" eaLnBrk="1" fontAlgn="auto" latinLnBrk="0" hangingPunct="1">
              <a:lnSpc>
                <a:spcPts val="2505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240665" algn="l"/>
                <a:tab pos="241300" algn="l"/>
              </a:tabLst>
              <a:defRPr/>
            </a:pPr>
            <a:r>
              <a:rPr kumimoji="1" sz="2100" b="0" i="0" u="none" strike="noStrike" kern="1200" cap="none" spc="-45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World </a:t>
            </a:r>
            <a:r>
              <a:rPr kumimoji="1" sz="21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Wingdings"/>
                <a:ea typeface="+mn-ea"/>
                <a:cs typeface="Wingdings"/>
              </a:rPr>
              <a:t></a:t>
            </a:r>
            <a:r>
              <a:rPr kumimoji="1" sz="2100" b="0" i="0" u="none" strike="noStrike" kern="1200" cap="none" spc="229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 </a:t>
            </a:r>
            <a:r>
              <a:rPr kumimoji="1" sz="2100" b="0" i="0" u="none" strike="noStrike" kern="1200" cap="none" spc="-15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Image:</a:t>
            </a:r>
            <a:endParaRPr kumimoji="1" sz="2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  <a:p>
            <a:pPr marL="2342515" marR="0" lvl="0" indent="0" algn="l" defTabSz="914400" rtl="0" eaLnBrk="1" fontAlgn="auto" latinLnBrk="0" hangingPunct="1">
              <a:lnSpc>
                <a:spcPts val="346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2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pic>
        <p:nvPicPr>
          <p:cNvPr id="9" name="図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2895600"/>
            <a:ext cx="5657850" cy="398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794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0632" y="1554988"/>
            <a:ext cx="318643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55" dirty="0">
                <a:latin typeface="Calibri"/>
                <a:cs typeface="Calibri"/>
              </a:rPr>
              <a:t>Computing </a:t>
            </a:r>
            <a:r>
              <a:rPr sz="2200" spc="15" dirty="0">
                <a:latin typeface="Calibri"/>
                <a:cs typeface="Calibri"/>
              </a:rPr>
              <a:t>the</a:t>
            </a:r>
            <a:r>
              <a:rPr sz="2200" spc="325" dirty="0">
                <a:latin typeface="Calibri"/>
                <a:cs typeface="Calibri"/>
              </a:rPr>
              <a:t> </a:t>
            </a:r>
            <a:r>
              <a:rPr sz="2200" spc="35" dirty="0">
                <a:latin typeface="Calibri"/>
                <a:cs typeface="Calibri"/>
              </a:rPr>
              <a:t>Projection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50632" y="2327655"/>
            <a:ext cx="6324600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240665" algn="l"/>
                <a:tab pos="241300" algn="l"/>
              </a:tabLst>
              <a:defRPr/>
            </a:pPr>
            <a:r>
              <a:rPr kumimoji="1" sz="1900" b="0" i="0" u="none" strike="noStrike" kern="1200" cap="none" spc="5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Projection </a:t>
            </a:r>
            <a:r>
              <a:rPr kumimoji="1" sz="1900" b="0" i="0" u="none" strike="noStrike" kern="1200" cap="none" spc="-25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from </a:t>
            </a:r>
            <a:r>
              <a:rPr kumimoji="1" sz="1900" b="0" i="0" u="none" strike="noStrike" kern="1200" cap="none" spc="-3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World </a:t>
            </a:r>
            <a:r>
              <a:rPr kumimoji="1" sz="1900" b="0" i="0" u="none" strike="noStrike" kern="1200" cap="none" spc="-15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Coordinates </a:t>
            </a:r>
            <a:r>
              <a:rPr kumimoji="1" sz="19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Wingdings"/>
                <a:ea typeface="+mn-ea"/>
                <a:cs typeface="Wingdings"/>
              </a:rPr>
              <a:t></a:t>
            </a:r>
            <a:r>
              <a:rPr kumimoji="1" sz="19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 </a:t>
            </a:r>
            <a:r>
              <a:rPr kumimoji="1" sz="1900" b="0" i="0" u="none" strike="noStrike" kern="1200" cap="none" spc="-5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Image</a:t>
            </a:r>
            <a:r>
              <a:rPr kumimoji="1" sz="1900" b="0" i="0" u="none" strike="noStrike" kern="1200" cap="none" spc="20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1" sz="1900" b="0" i="0" u="none" strike="noStrike" kern="1200" cap="none" spc="-2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Coordinates:</a:t>
            </a:r>
            <a:endParaRPr kumimoji="1" sz="1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/>
              <a:ea typeface="+mn-ea"/>
              <a:cs typeface="Tahoma"/>
            </a:endParaRPr>
          </a:p>
        </p:txBody>
      </p:sp>
      <p:pic>
        <p:nvPicPr>
          <p:cNvPr id="24" name="図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3070368"/>
            <a:ext cx="6734175" cy="2390775"/>
          </a:xfrm>
          <a:prstGeom prst="rect">
            <a:avLst/>
          </a:prstGeom>
        </p:spPr>
      </p:pic>
      <p:sp>
        <p:nvSpPr>
          <p:cNvPr id="4" name="正方形/長方形 3"/>
          <p:cNvSpPr/>
          <p:nvPr/>
        </p:nvSpPr>
        <p:spPr>
          <a:xfrm>
            <a:off x="5323588" y="5638800"/>
            <a:ext cx="310328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>
                <a:solidFill>
                  <a:srgbClr val="000000"/>
                </a:solidFill>
                <a:latin typeface="QONCKK+HelveticaNeue"/>
              </a:rPr>
              <a:t>To remedy this problem, we transform the coordinates of into </a:t>
            </a:r>
            <a:r>
              <a:rPr lang="en-US" altLang="ja-JP" dirty="0">
                <a:solidFill>
                  <a:srgbClr val="FF0000"/>
                </a:solidFill>
                <a:latin typeface="QONCKK+HelveticaNeue"/>
              </a:rPr>
              <a:t>homogeneous</a:t>
            </a:r>
            <a:r>
              <a:rPr lang="en-US" altLang="ja-JP" dirty="0">
                <a:solidFill>
                  <a:srgbClr val="000000"/>
                </a:solidFill>
                <a:latin typeface="QONCKK+HelveticaNeue"/>
              </a:rPr>
              <a:t> </a:t>
            </a:r>
            <a:r>
              <a:rPr lang="en-US" altLang="ja-JP" dirty="0" smtClean="0">
                <a:solidFill>
                  <a:srgbClr val="FF0000"/>
                </a:solidFill>
                <a:latin typeface="QONCKK+HelveticaNeue"/>
              </a:rPr>
              <a:t>coordinates</a:t>
            </a:r>
            <a:r>
              <a:rPr lang="ja-JP" altLang="en-US" dirty="0" smtClean="0">
                <a:latin typeface="QONCKK+HelveticaNeue"/>
              </a:rPr>
              <a:t>（斉次「せいじ」座標）</a:t>
            </a:r>
            <a:r>
              <a:rPr lang="en-US" altLang="ja-JP" dirty="0" smtClean="0">
                <a:latin typeface="QONCKK+HelveticaNeue"/>
              </a:rPr>
              <a:t> </a:t>
            </a:r>
            <a:endParaRPr lang="ja-JP" altLang="en-US" dirty="0"/>
          </a:p>
        </p:txBody>
      </p:sp>
      <p:cxnSp>
        <p:nvCxnSpPr>
          <p:cNvPr id="6" name="直線矢印コネクタ 5"/>
          <p:cNvCxnSpPr/>
          <p:nvPr/>
        </p:nvCxnSpPr>
        <p:spPr>
          <a:xfrm>
            <a:off x="6629400" y="4572000"/>
            <a:ext cx="0" cy="10668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正方形/長方形 6"/>
          <p:cNvSpPr/>
          <p:nvPr/>
        </p:nvSpPr>
        <p:spPr>
          <a:xfrm>
            <a:off x="2452687" y="2781114"/>
            <a:ext cx="50292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ja-JP" dirty="0">
                <a:solidFill>
                  <a:srgbClr val="000000"/>
                </a:solidFill>
                <a:latin typeface="QONCKK+HelveticaNeue"/>
              </a:rPr>
              <a:t>When we expect the matrix dimensions, we noticed that the matrix multiplication cannot be performed. 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50737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0632" y="1490471"/>
            <a:ext cx="4091940" cy="46735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40" dirty="0">
                <a:latin typeface="Calibri"/>
                <a:cs typeface="Calibri"/>
              </a:rPr>
              <a:t>Computing </a:t>
            </a:r>
            <a:r>
              <a:rPr spc="-10" dirty="0">
                <a:latin typeface="Calibri"/>
                <a:cs typeface="Calibri"/>
              </a:rPr>
              <a:t>the</a:t>
            </a:r>
            <a:r>
              <a:rPr spc="315" dirty="0">
                <a:latin typeface="Calibri"/>
                <a:cs typeface="Calibri"/>
              </a:rPr>
              <a:t> </a:t>
            </a:r>
            <a:r>
              <a:rPr spc="25" dirty="0">
                <a:latin typeface="Calibri"/>
                <a:cs typeface="Calibri"/>
              </a:rPr>
              <a:t>Projection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50672" y="2326640"/>
            <a:ext cx="5009515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002060"/>
              </a:buClr>
              <a:buSzTx/>
              <a:buFont typeface="Arial"/>
              <a:buChar char="•"/>
              <a:tabLst>
                <a:tab pos="240665" algn="l"/>
                <a:tab pos="241300" algn="l"/>
              </a:tabLst>
              <a:defRPr/>
            </a:pPr>
            <a:r>
              <a:rPr kumimoji="1" sz="2100" b="1" i="0" u="none" strike="noStrike" kern="1200" cap="none" spc="-2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World </a:t>
            </a:r>
            <a:r>
              <a:rPr kumimoji="1" sz="2100" b="0" i="0" u="none" strike="noStrike" kern="1200" cap="none" spc="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coordinates </a:t>
            </a:r>
            <a:r>
              <a:rPr kumimoji="1" sz="2100" b="0" i="0" u="none" strike="noStrike" kern="1200" cap="none" spc="-4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to </a:t>
            </a:r>
            <a:r>
              <a:rPr kumimoji="1" sz="2100" b="1" i="0" u="none" strike="noStrike" kern="1200" cap="none" spc="6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Image</a:t>
            </a:r>
            <a:r>
              <a:rPr kumimoji="1" sz="2100" b="1" i="0" u="none" strike="noStrike" kern="1200" cap="none" spc="-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1" sz="2100" b="0" i="0" u="none" strike="noStrike" kern="1200" cap="none" spc="-1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coordinates:</a:t>
            </a:r>
            <a:endParaRPr kumimoji="1" sz="2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/>
              <a:ea typeface="+mn-ea"/>
              <a:cs typeface="Tahoma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50672" y="4103623"/>
            <a:ext cx="4902835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002060"/>
              </a:buClr>
              <a:buSzTx/>
              <a:buFont typeface="Arial"/>
              <a:buChar char="•"/>
              <a:tabLst>
                <a:tab pos="240665" algn="l"/>
                <a:tab pos="241300" algn="l"/>
              </a:tabLst>
              <a:defRPr/>
            </a:pPr>
            <a:r>
              <a:rPr kumimoji="1" sz="2100" b="1" i="0" u="none" strike="noStrike" kern="1200" cap="none" spc="6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Image </a:t>
            </a:r>
            <a:r>
              <a:rPr kumimoji="1" sz="2100" b="0" i="0" u="none" strike="noStrike" kern="1200" cap="none" spc="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coordinates </a:t>
            </a:r>
            <a:r>
              <a:rPr kumimoji="1" sz="2100" b="0" i="0" u="none" strike="noStrike" kern="1200" cap="none" spc="-4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to </a:t>
            </a:r>
            <a:r>
              <a:rPr kumimoji="1" sz="2100" b="1" i="0" u="none" strike="noStrike" kern="1200" cap="none" spc="6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Pixel</a:t>
            </a:r>
            <a:r>
              <a:rPr kumimoji="1" sz="2100" b="1" i="0" u="none" strike="noStrike" kern="1200" cap="none" spc="34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1" sz="2100" b="0" i="0" u="none" strike="noStrike" kern="1200" cap="none" spc="-1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coordinates:</a:t>
            </a:r>
            <a:endParaRPr kumimoji="1" sz="2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/>
              <a:ea typeface="+mn-ea"/>
              <a:cs typeface="Tahoma"/>
            </a:endParaRPr>
          </a:p>
        </p:txBody>
      </p:sp>
      <p:pic>
        <p:nvPicPr>
          <p:cNvPr id="46" name="図 4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5796" y="2735452"/>
            <a:ext cx="3219450" cy="1285875"/>
          </a:xfrm>
          <a:prstGeom prst="rect">
            <a:avLst/>
          </a:prstGeom>
        </p:spPr>
      </p:pic>
      <p:pic>
        <p:nvPicPr>
          <p:cNvPr id="47" name="図 4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8457" y="4627072"/>
            <a:ext cx="2305050" cy="1028700"/>
          </a:xfrm>
          <a:prstGeom prst="rect">
            <a:avLst/>
          </a:prstGeom>
        </p:spPr>
      </p:pic>
      <p:sp>
        <p:nvSpPr>
          <p:cNvPr id="4" name="正方形/長方形 3"/>
          <p:cNvSpPr/>
          <p:nvPr/>
        </p:nvSpPr>
        <p:spPr>
          <a:xfrm>
            <a:off x="1981200" y="5943600"/>
            <a:ext cx="50292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ja-JP" altLang="en-US" dirty="0">
                <a:solidFill>
                  <a:srgbClr val="000000"/>
                </a:solidFill>
                <a:latin typeface="ZDCYMD+PingFangSC-Regular"/>
              </a:rPr>
              <a:t>実際のもっと複雑な課題：</a:t>
            </a:r>
            <a:r>
              <a:rPr lang="en-US" altLang="ja-JP" dirty="0">
                <a:solidFill>
                  <a:srgbClr val="00B050"/>
                </a:solidFill>
                <a:latin typeface="QONCKK+HelveticaNeue"/>
              </a:rPr>
              <a:t>non-square pixels</a:t>
            </a:r>
            <a:r>
              <a:rPr lang="en-US" altLang="ja-JP" dirty="0">
                <a:solidFill>
                  <a:srgbClr val="000000"/>
                </a:solidFill>
                <a:latin typeface="QONCKK+HelveticaNeue"/>
              </a:rPr>
              <a:t>, camera axis skew, </a:t>
            </a:r>
            <a:r>
              <a:rPr lang="en-US" altLang="ja-JP" dirty="0" smtClean="0">
                <a:solidFill>
                  <a:srgbClr val="000000"/>
                </a:solidFill>
                <a:latin typeface="QONCKK+HelveticaNeue"/>
              </a:rPr>
              <a:t>distortion</a:t>
            </a:r>
            <a:r>
              <a:rPr lang="ja-JP" altLang="en-US" dirty="0" smtClean="0">
                <a:solidFill>
                  <a:srgbClr val="000000"/>
                </a:solidFill>
                <a:latin typeface="QONCKK+HelveticaNeue"/>
              </a:rPr>
              <a:t>（次のスライド）</a:t>
            </a:r>
            <a:r>
              <a:rPr lang="en-US" altLang="ja-JP" dirty="0" smtClean="0">
                <a:solidFill>
                  <a:srgbClr val="000000"/>
                </a:solidFill>
                <a:latin typeface="QONCKK+HelveticaNeue"/>
              </a:rPr>
              <a:t>, </a:t>
            </a:r>
            <a:r>
              <a:rPr lang="en-US" altLang="ja-JP" dirty="0">
                <a:solidFill>
                  <a:srgbClr val="000000"/>
                </a:solidFill>
                <a:latin typeface="QONCKK+HelveticaNeue"/>
              </a:rPr>
              <a:t>non unit aspect </a:t>
            </a:r>
            <a:r>
              <a:rPr lang="en-US" altLang="ja-JP" dirty="0" smtClean="0">
                <a:solidFill>
                  <a:srgbClr val="000000"/>
                </a:solidFill>
                <a:latin typeface="QONCKK+HelveticaNeue"/>
              </a:rPr>
              <a:t>ratio</a:t>
            </a:r>
            <a:r>
              <a:rPr lang="ja-JP" altLang="en-US" dirty="0" smtClean="0">
                <a:solidFill>
                  <a:srgbClr val="000000"/>
                </a:solidFill>
                <a:latin typeface="QONCKK+HelveticaNeue"/>
              </a:rPr>
              <a:t>（？）</a:t>
            </a:r>
            <a:r>
              <a:rPr lang="en-US" altLang="ja-JP" dirty="0" smtClean="0">
                <a:solidFill>
                  <a:srgbClr val="000000"/>
                </a:solidFill>
                <a:latin typeface="QONCKK+HelveticaNeue"/>
              </a:rPr>
              <a:t>. </a:t>
            </a:r>
          </a:p>
          <a:p>
            <a:r>
              <a:rPr lang="en-US" altLang="ja-JP" dirty="0" smtClean="0">
                <a:solidFill>
                  <a:srgbClr val="000000"/>
                </a:solidFill>
                <a:latin typeface="NZTVAF+HelveticaNeue"/>
              </a:rPr>
              <a:t>• </a:t>
            </a:r>
            <a:r>
              <a:rPr lang="en-US" altLang="ja-JP" dirty="0">
                <a:solidFill>
                  <a:srgbClr val="000000"/>
                </a:solidFill>
                <a:latin typeface="QONCKK+HelveticaNeue"/>
              </a:rPr>
              <a:t>Luckily, this </a:t>
            </a:r>
            <a:r>
              <a:rPr lang="en-US" altLang="ja-JP" dirty="0">
                <a:solidFill>
                  <a:srgbClr val="FF0000"/>
                </a:solidFill>
                <a:latin typeface="QONCKK+HelveticaNeue"/>
              </a:rPr>
              <a:t>only</a:t>
            </a:r>
            <a:r>
              <a:rPr lang="en-US" altLang="ja-JP" dirty="0">
                <a:solidFill>
                  <a:srgbClr val="000000"/>
                </a:solidFill>
                <a:latin typeface="QONCKK+HelveticaNeue"/>
              </a:rPr>
              <a:t> </a:t>
            </a:r>
            <a:r>
              <a:rPr lang="en-US" altLang="ja-JP" dirty="0">
                <a:solidFill>
                  <a:srgbClr val="FF0000"/>
                </a:solidFill>
                <a:latin typeface="QONCKK+HelveticaNeue"/>
              </a:rPr>
              <a:t>changes</a:t>
            </a:r>
            <a:r>
              <a:rPr lang="en-US" altLang="ja-JP" dirty="0">
                <a:solidFill>
                  <a:srgbClr val="000000"/>
                </a:solidFill>
                <a:latin typeface="QONCKK+HelveticaNeue"/>
              </a:rPr>
              <a:t> the camera </a:t>
            </a:r>
            <a:r>
              <a:rPr lang="en-US" altLang="ja-JP" dirty="0">
                <a:solidFill>
                  <a:srgbClr val="FF0000"/>
                </a:solidFill>
                <a:latin typeface="QONCKK+HelveticaNeue"/>
              </a:rPr>
              <a:t>K</a:t>
            </a:r>
            <a:r>
              <a:rPr lang="en-US" altLang="ja-JP" dirty="0">
                <a:solidFill>
                  <a:srgbClr val="000000"/>
                </a:solidFill>
                <a:latin typeface="QONCKK+HelveticaNeue"/>
              </a:rPr>
              <a:t> matrix. </a:t>
            </a:r>
            <a:endParaRPr lang="ja-JP" altLang="en-US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0" y="2256168"/>
            <a:ext cx="3352800" cy="3352800"/>
          </a:xfrm>
          <a:prstGeom prst="rect">
            <a:avLst/>
          </a:prstGeom>
        </p:spPr>
      </p:pic>
      <p:cxnSp>
        <p:nvCxnSpPr>
          <p:cNvPr id="7" name="直線矢印コネクタ 6"/>
          <p:cNvCxnSpPr/>
          <p:nvPr/>
        </p:nvCxnSpPr>
        <p:spPr>
          <a:xfrm flipV="1">
            <a:off x="5715000" y="4953000"/>
            <a:ext cx="990600" cy="1066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テキスト ボックス 7"/>
          <p:cNvSpPr txBox="1"/>
          <p:nvPr/>
        </p:nvSpPr>
        <p:spPr>
          <a:xfrm>
            <a:off x="7315200" y="5632159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ピクセルアスペクト比</a:t>
            </a:r>
            <a:endParaRPr kumimoji="1" lang="ja-JP" altLang="en-US" dirty="0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933" y="5632159"/>
            <a:ext cx="1066667" cy="1133333"/>
          </a:xfrm>
          <a:prstGeom prst="rect">
            <a:avLst/>
          </a:prstGeom>
        </p:spPr>
      </p:pic>
      <p:sp>
        <p:nvSpPr>
          <p:cNvPr id="9" name="テキスト ボックス 8"/>
          <p:cNvSpPr txBox="1"/>
          <p:nvPr/>
        </p:nvSpPr>
        <p:spPr>
          <a:xfrm>
            <a:off x="268863" y="5301734"/>
            <a:ext cx="1582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/>
              <a:t>Pixel skew</a:t>
            </a:r>
            <a:endParaRPr kumimoji="1" lang="ja-JP" altLang="en-US" dirty="0"/>
          </a:p>
        </p:txBody>
      </p:sp>
      <p:sp>
        <p:nvSpPr>
          <p:cNvPr id="10" name="正方形/長方形 9"/>
          <p:cNvSpPr/>
          <p:nvPr/>
        </p:nvSpPr>
        <p:spPr>
          <a:xfrm>
            <a:off x="0" y="6785426"/>
            <a:ext cx="16764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400" dirty="0">
                <a:hlinkClick r:id="rId6"/>
              </a:rPr>
              <a:t>https://www.mathworks.com/help/vision/ug/camera-calibration.</a:t>
            </a:r>
            <a:r>
              <a:rPr lang="ja-JP" altLang="en-US" sz="1400" dirty="0" smtClean="0">
                <a:hlinkClick r:id="rId6"/>
              </a:rPr>
              <a:t>html</a:t>
            </a:r>
            <a:endParaRPr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960394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550632" y="152400"/>
            <a:ext cx="8957134" cy="446276"/>
          </a:xfrm>
        </p:spPr>
        <p:txBody>
          <a:bodyPr/>
          <a:lstStyle/>
          <a:p>
            <a:r>
              <a:rPr kumimoji="1" lang="en-US" altLang="ja-JP" dirty="0" smtClean="0"/>
              <a:t>Distortion (from </a:t>
            </a:r>
            <a:r>
              <a:rPr kumimoji="1" lang="en-US" altLang="ja-JP" dirty="0" err="1" smtClean="0"/>
              <a:t>Udacity</a:t>
            </a:r>
            <a:r>
              <a:rPr kumimoji="1" lang="en-US" altLang="ja-JP" dirty="0" smtClean="0"/>
              <a:t>)</a:t>
            </a:r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598676"/>
            <a:ext cx="5295900" cy="2419350"/>
          </a:xfrm>
          <a:prstGeom prst="rect">
            <a:avLst/>
          </a:prstGeom>
        </p:spPr>
      </p:pic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3124200"/>
            <a:ext cx="10058400" cy="193899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ja-JP" altLang="ja-JP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In practice, </a:t>
            </a:r>
            <a:r>
              <a:rPr kumimoji="0" lang="ja-JP" altLang="ja-JP" sz="12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lenses</a:t>
            </a:r>
            <a:r>
              <a:rPr kumimoji="0" lang="ja-JP" altLang="ja-JP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ja-JP" altLang="ja-JP" sz="12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introduce</a:t>
            </a:r>
            <a:r>
              <a:rPr kumimoji="0" lang="ja-JP" altLang="ja-JP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ja-JP" altLang="ja-JP" sz="12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distortion</a:t>
            </a:r>
            <a:r>
              <a:rPr kumimoji="0" lang="ja-JP" altLang="ja-JP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(歪み、ゆがみ、歪曲収差、わいきょくしゅうさ) into images, depending on the lens type.</a:t>
            </a:r>
            <a:endParaRPr kumimoji="0" lang="ja-JP" altLang="ja-JP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ja-JP" altLang="ja-JP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The distortion most relevant to practice is called “</a:t>
            </a:r>
            <a:r>
              <a:rPr kumimoji="0" lang="ja-JP" altLang="ja-JP" sz="12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radial</a:t>
            </a:r>
            <a:r>
              <a:rPr kumimoji="0" lang="ja-JP" altLang="ja-JP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ja-JP" altLang="ja-JP" sz="12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distortion</a:t>
            </a:r>
            <a:r>
              <a:rPr kumimoji="0" lang="ja-JP" altLang="ja-JP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“</a:t>
            </a:r>
            <a:r>
              <a:rPr kumimoji="0" lang="en-US" altLang="ja-JP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(</a:t>
            </a:r>
            <a:r>
              <a:rPr kumimoji="0" lang="ja-JP" altLang="en-US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放射状歪み</a:t>
            </a:r>
            <a:r>
              <a:rPr kumimoji="0" lang="en-US" altLang="ja-JP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)</a:t>
            </a:r>
            <a:r>
              <a:rPr kumimoji="0" lang="ja-JP" altLang="ja-JP" sz="1200" b="0" i="0" u="none" strike="noStrike" cap="none" normalizeH="0" baseline="0" dirty="0" err="1" smtClean="0">
                <a:ln>
                  <a:noFill/>
                </a:ln>
                <a:solidFill>
                  <a:srgbClr val="333333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.</a:t>
            </a:r>
            <a:endParaRPr kumimoji="0" lang="ja-JP" altLang="ja-JP" sz="1200" b="0" i="0" u="none" strike="noStrike" cap="none" normalizeH="0" baseline="0" dirty="0" smtClean="0">
              <a:ln>
                <a:noFill/>
              </a:ln>
              <a:solidFill>
                <a:srgbClr val="333333"/>
              </a:solidFill>
              <a:effectLst/>
              <a:latin typeface="Open Sans" panose="020B0606030504020204" pitchFamily="34" charset="0"/>
              <a:cs typeface="Open Sans" panose="020B0606030504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ja-JP" altLang="ja-JP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It is caused by the </a:t>
            </a:r>
            <a:r>
              <a:rPr kumimoji="0" lang="ja-JP" altLang="ja-JP" sz="12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focal length of the lens not being uniform over its diameter</a:t>
            </a:r>
            <a:r>
              <a:rPr kumimoji="0" lang="ja-JP" altLang="en-US" sz="1200" b="1" i="0" u="none" strike="noStrike" cap="none" normalizeH="0" baseline="0" dirty="0" smtClean="0">
                <a:ln>
                  <a:noFill/>
                </a:ln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（直径）</a:t>
            </a:r>
            <a:r>
              <a:rPr kumimoji="0" lang="ja-JP" altLang="ja-JP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. （大事）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ja-JP" altLang="ja-JP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Therefore, the </a:t>
            </a:r>
            <a:r>
              <a:rPr kumimoji="0" lang="ja-JP" altLang="ja-JP" sz="12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magnification</a:t>
            </a:r>
            <a:r>
              <a:rPr kumimoji="0" lang="ja-JP" altLang="ja-JP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(拡大、倍率) effect of the lens changes depending on the </a:t>
            </a:r>
            <a:r>
              <a:rPr kumimoji="0" lang="ja-JP" altLang="ja-JP" sz="12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distance</a:t>
            </a:r>
            <a:r>
              <a:rPr kumimoji="0" lang="ja-JP" altLang="ja-JP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 between the camera center (the </a:t>
            </a:r>
            <a:r>
              <a:rPr kumimoji="0" lang="ja-JP" altLang="ja-JP" sz="12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optical</a:t>
            </a:r>
            <a:r>
              <a:rPr kumimoji="0" lang="ja-JP" altLang="ja-JP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ja-JP" altLang="ja-JP" sz="12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axis</a:t>
            </a:r>
            <a:r>
              <a:rPr kumimoji="0" lang="ja-JP" altLang="ja-JP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) and the </a:t>
            </a:r>
            <a:r>
              <a:rPr kumimoji="0" lang="ja-JP" altLang="ja-JP" sz="12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ray of light </a:t>
            </a:r>
            <a:r>
              <a:rPr kumimoji="0" lang="ja-JP" altLang="ja-JP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passing through the lens.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ja-JP" altLang="ja-JP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If the </a:t>
            </a:r>
            <a:r>
              <a:rPr kumimoji="0" lang="ja-JP" altLang="ja-JP" sz="12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magnification</a:t>
            </a:r>
            <a:r>
              <a:rPr kumimoji="0" lang="ja-JP" altLang="ja-JP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ja-JP" altLang="ja-JP" sz="12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increases</a:t>
            </a:r>
            <a:r>
              <a:rPr kumimoji="0" lang="ja-JP" altLang="ja-JP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, the resulting distortion effect is called </a:t>
            </a:r>
            <a:r>
              <a:rPr kumimoji="0" lang="ja-JP" altLang="ja-JP" sz="1200" b="0" i="1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pincushion</a:t>
            </a:r>
            <a:r>
              <a:rPr kumimoji="0" lang="ja-JP" altLang="ja-JP" sz="1200" b="0" i="1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(</a:t>
            </a:r>
            <a:r>
              <a:rPr kumimoji="0" lang="ja-JP" altLang="ja-JP" sz="1200" b="0" i="1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針刺</a:t>
            </a:r>
            <a:r>
              <a:rPr kumimoji="0" lang="ja-JP" altLang="ja-JP" sz="1200" b="0" i="1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、はりさし、裁縫「さいほう」用の針を刺しておくための道具) distortion</a:t>
            </a:r>
            <a:r>
              <a:rPr kumimoji="0" lang="ja-JP" altLang="ja-JP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ja-JP" altLang="ja-JP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If it </a:t>
            </a:r>
            <a:r>
              <a:rPr kumimoji="0" lang="ja-JP" altLang="ja-JP" sz="12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decreases</a:t>
            </a:r>
            <a:r>
              <a:rPr kumimoji="0" lang="ja-JP" altLang="ja-JP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, it is called </a:t>
            </a:r>
            <a:r>
              <a:rPr kumimoji="0" lang="ja-JP" altLang="ja-JP" sz="1200" b="0" i="1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barrel</a:t>
            </a:r>
            <a:r>
              <a:rPr kumimoji="0" lang="ja-JP" altLang="ja-JP" sz="1200" b="0" i="1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(たる、樽) distortion</a:t>
            </a:r>
            <a:r>
              <a:rPr kumimoji="0" lang="ja-JP" altLang="ja-JP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ja-JP" altLang="ja-JP" sz="12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Barrel</a:t>
            </a:r>
            <a:r>
              <a:rPr kumimoji="0" lang="ja-JP" altLang="ja-JP" sz="1200" b="1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 distortion </a:t>
            </a:r>
            <a:r>
              <a:rPr kumimoji="0" lang="ja-JP" altLang="ja-JP" sz="12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usually</a:t>
            </a:r>
            <a:r>
              <a:rPr kumimoji="0" lang="ja-JP" altLang="ja-JP" sz="1200" b="1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ja-JP" altLang="ja-JP" sz="12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occur</a:t>
            </a:r>
            <a:r>
              <a:rPr kumimoji="0" lang="ja-JP" altLang="ja-JP" sz="1200" b="1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, when </a:t>
            </a:r>
            <a:r>
              <a:rPr kumimoji="0" lang="ja-JP" altLang="ja-JP" sz="12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wide-angle lenses</a:t>
            </a:r>
            <a:r>
              <a:rPr kumimoji="0" lang="ja-JP" altLang="en-US" sz="12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（広角レンズ）</a:t>
            </a:r>
            <a:r>
              <a:rPr kumimoji="0" lang="ja-JP" altLang="ja-JP" sz="12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ja-JP" altLang="ja-JP" sz="1200" b="1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are used</a:t>
            </a:r>
            <a:r>
              <a:rPr kumimoji="0" lang="ja-JP" altLang="ja-JP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ja-JP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5378" y="4724400"/>
            <a:ext cx="4038600" cy="2693715"/>
          </a:xfrm>
          <a:prstGeom prst="rect">
            <a:avLst/>
          </a:prstGeom>
        </p:spPr>
      </p:pic>
      <p:cxnSp>
        <p:nvCxnSpPr>
          <p:cNvPr id="10" name="直線矢印コネクタ 9"/>
          <p:cNvCxnSpPr/>
          <p:nvPr/>
        </p:nvCxnSpPr>
        <p:spPr>
          <a:xfrm flipH="1">
            <a:off x="8077200" y="3886200"/>
            <a:ext cx="1600200" cy="22098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正方形/長方形 10"/>
          <p:cNvSpPr/>
          <p:nvPr/>
        </p:nvSpPr>
        <p:spPr>
          <a:xfrm>
            <a:off x="5379414" y="7326868"/>
            <a:ext cx="41449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hlinkClick r:id="rId4"/>
              </a:rPr>
              <a:t>https://en.wikipedia.org/wiki/</a:t>
            </a:r>
            <a:r>
              <a:rPr lang="ja-JP" altLang="en-US" dirty="0" smtClean="0">
                <a:hlinkClick r:id="rId4"/>
              </a:rPr>
              <a:t>Optical_axis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899071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72524" y="2480003"/>
            <a:ext cx="3766171" cy="30017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843663" y="2710190"/>
            <a:ext cx="619200" cy="22967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871238" y="2712638"/>
            <a:ext cx="558165" cy="2232025"/>
          </a:xfrm>
          <a:custGeom>
            <a:avLst/>
            <a:gdLst/>
            <a:ahLst/>
            <a:cxnLst/>
            <a:rect l="l" t="t" r="r" b="b"/>
            <a:pathLst>
              <a:path w="558164" h="2232025">
                <a:moveTo>
                  <a:pt x="557870" y="2231463"/>
                </a:moveTo>
                <a:lnTo>
                  <a:pt x="497555" y="2228992"/>
                </a:lnTo>
                <a:lnTo>
                  <a:pt x="438899" y="2223574"/>
                </a:lnTo>
                <a:lnTo>
                  <a:pt x="382241" y="2215346"/>
                </a:lnTo>
                <a:lnTo>
                  <a:pt x="327919" y="2204444"/>
                </a:lnTo>
                <a:lnTo>
                  <a:pt x="276271" y="2191002"/>
                </a:lnTo>
                <a:lnTo>
                  <a:pt x="227637" y="2175157"/>
                </a:lnTo>
                <a:lnTo>
                  <a:pt x="182354" y="2157043"/>
                </a:lnTo>
                <a:lnTo>
                  <a:pt x="140761" y="2136796"/>
                </a:lnTo>
                <a:lnTo>
                  <a:pt x="103197" y="2114552"/>
                </a:lnTo>
                <a:lnTo>
                  <a:pt x="70001" y="2090445"/>
                </a:lnTo>
                <a:lnTo>
                  <a:pt x="41510" y="2064613"/>
                </a:lnTo>
                <a:lnTo>
                  <a:pt x="0" y="2008309"/>
                </a:lnTo>
                <a:lnTo>
                  <a:pt x="0" y="223199"/>
                </a:lnTo>
                <a:lnTo>
                  <a:pt x="41510" y="166877"/>
                </a:lnTo>
                <a:lnTo>
                  <a:pt x="70001" y="141039"/>
                </a:lnTo>
                <a:lnTo>
                  <a:pt x="103197" y="116930"/>
                </a:lnTo>
                <a:lnTo>
                  <a:pt x="140761" y="94684"/>
                </a:lnTo>
                <a:lnTo>
                  <a:pt x="182354" y="74437"/>
                </a:lnTo>
                <a:lnTo>
                  <a:pt x="227637" y="56324"/>
                </a:lnTo>
                <a:lnTo>
                  <a:pt x="276271" y="40479"/>
                </a:lnTo>
                <a:lnTo>
                  <a:pt x="327919" y="27037"/>
                </a:lnTo>
                <a:lnTo>
                  <a:pt x="382241" y="16133"/>
                </a:lnTo>
                <a:lnTo>
                  <a:pt x="438899" y="7902"/>
                </a:lnTo>
                <a:lnTo>
                  <a:pt x="497555" y="2480"/>
                </a:lnTo>
                <a:lnTo>
                  <a:pt x="557870" y="0"/>
                </a:lnTo>
              </a:path>
            </a:pathLst>
          </a:custGeom>
          <a:ln w="72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103664" y="2710190"/>
            <a:ext cx="619199" cy="229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126414" y="2712638"/>
            <a:ext cx="558165" cy="2232025"/>
          </a:xfrm>
          <a:custGeom>
            <a:avLst/>
            <a:gdLst/>
            <a:ahLst/>
            <a:cxnLst/>
            <a:rect l="l" t="t" r="r" b="b"/>
            <a:pathLst>
              <a:path w="558165" h="2232025">
                <a:moveTo>
                  <a:pt x="0" y="2231463"/>
                </a:moveTo>
                <a:lnTo>
                  <a:pt x="60326" y="2228992"/>
                </a:lnTo>
                <a:lnTo>
                  <a:pt x="118990" y="2223574"/>
                </a:lnTo>
                <a:lnTo>
                  <a:pt x="175654" y="2215346"/>
                </a:lnTo>
                <a:lnTo>
                  <a:pt x="229979" y="2204444"/>
                </a:lnTo>
                <a:lnTo>
                  <a:pt x="281627" y="2191002"/>
                </a:lnTo>
                <a:lnTo>
                  <a:pt x="330259" y="2175157"/>
                </a:lnTo>
                <a:lnTo>
                  <a:pt x="375539" y="2157043"/>
                </a:lnTo>
                <a:lnTo>
                  <a:pt x="417127" y="2136796"/>
                </a:lnTo>
                <a:lnTo>
                  <a:pt x="454685" y="2114552"/>
                </a:lnTo>
                <a:lnTo>
                  <a:pt x="487875" y="2090445"/>
                </a:lnTo>
                <a:lnTo>
                  <a:pt x="516359" y="2064613"/>
                </a:lnTo>
                <a:lnTo>
                  <a:pt x="557855" y="2008309"/>
                </a:lnTo>
                <a:lnTo>
                  <a:pt x="557855" y="223199"/>
                </a:lnTo>
                <a:lnTo>
                  <a:pt x="516359" y="166877"/>
                </a:lnTo>
                <a:lnTo>
                  <a:pt x="487875" y="141039"/>
                </a:lnTo>
                <a:lnTo>
                  <a:pt x="454685" y="116930"/>
                </a:lnTo>
                <a:lnTo>
                  <a:pt x="417127" y="94684"/>
                </a:lnTo>
                <a:lnTo>
                  <a:pt x="375539" y="74437"/>
                </a:lnTo>
                <a:lnTo>
                  <a:pt x="330259" y="56324"/>
                </a:lnTo>
                <a:lnTo>
                  <a:pt x="281627" y="40479"/>
                </a:lnTo>
                <a:lnTo>
                  <a:pt x="229979" y="27037"/>
                </a:lnTo>
                <a:lnTo>
                  <a:pt x="175654" y="16133"/>
                </a:lnTo>
                <a:lnTo>
                  <a:pt x="118990" y="7902"/>
                </a:lnTo>
                <a:lnTo>
                  <a:pt x="60326" y="2480"/>
                </a:lnTo>
                <a:lnTo>
                  <a:pt x="0" y="0"/>
                </a:lnTo>
              </a:path>
            </a:pathLst>
          </a:custGeom>
          <a:ln w="72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5956584" y="2857153"/>
          <a:ext cx="1635760" cy="39360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994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84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84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941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360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5956584" y="3357754"/>
          <a:ext cx="1635760" cy="39360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994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84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84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941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360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5956584" y="3858284"/>
          <a:ext cx="1635760" cy="39360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994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84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84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941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360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0" name="object 10"/>
          <p:cNvGraphicFramePr>
            <a:graphicFrameLocks noGrp="1"/>
          </p:cNvGraphicFramePr>
          <p:nvPr/>
        </p:nvGraphicFramePr>
        <p:xfrm>
          <a:off x="5956584" y="4358813"/>
          <a:ext cx="1635760" cy="39360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994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84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84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941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360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1" name="object 11"/>
          <p:cNvSpPr txBox="1"/>
          <p:nvPr/>
        </p:nvSpPr>
        <p:spPr>
          <a:xfrm>
            <a:off x="6021142" y="2947076"/>
            <a:ext cx="1475740" cy="17170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57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19100" algn="l"/>
                <a:tab pos="838835" algn="l"/>
                <a:tab pos="1302385" algn="l"/>
              </a:tabLst>
              <a:defRPr/>
            </a:pPr>
            <a:r>
              <a:rPr kumimoji="1" sz="13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12</a:t>
            </a:r>
            <a:r>
              <a:rPr kumimoji="1" sz="13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8</a:t>
            </a:r>
            <a:r>
              <a:rPr kumimoji="1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	</a:t>
            </a:r>
            <a:r>
              <a:rPr kumimoji="1" sz="135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12</a:t>
            </a:r>
            <a:r>
              <a:rPr kumimoji="1" sz="13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7</a:t>
            </a:r>
            <a:r>
              <a:rPr kumimoji="1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	</a:t>
            </a:r>
            <a:r>
              <a:rPr kumimoji="1" sz="13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12</a:t>
            </a:r>
            <a:r>
              <a:rPr kumimoji="1" sz="13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7</a:t>
            </a:r>
            <a:r>
              <a:rPr kumimoji="1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	</a:t>
            </a:r>
            <a:r>
              <a:rPr kumimoji="1" sz="135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23</a:t>
            </a:r>
            <a:endParaRPr kumimoji="1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19100" algn="l"/>
                <a:tab pos="838835" algn="l"/>
                <a:tab pos="1302385" algn="l"/>
              </a:tabLst>
              <a:defRPr/>
            </a:pPr>
            <a:r>
              <a:rPr kumimoji="1" sz="13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12</a:t>
            </a:r>
            <a:r>
              <a:rPr kumimoji="1" sz="13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7</a:t>
            </a:r>
            <a:r>
              <a:rPr kumimoji="1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	</a:t>
            </a:r>
            <a:r>
              <a:rPr kumimoji="1" sz="135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25</a:t>
            </a:r>
            <a:r>
              <a:rPr kumimoji="1" sz="13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5</a:t>
            </a:r>
            <a:r>
              <a:rPr kumimoji="1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	</a:t>
            </a:r>
            <a:r>
              <a:rPr kumimoji="1" sz="13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12</a:t>
            </a:r>
            <a:r>
              <a:rPr kumimoji="1" sz="13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7</a:t>
            </a:r>
            <a:r>
              <a:rPr kumimoji="1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	</a:t>
            </a:r>
            <a:r>
              <a:rPr kumimoji="1" sz="135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25</a:t>
            </a:r>
            <a:endParaRPr kumimoji="1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43815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63550" algn="l"/>
                <a:tab pos="926465" algn="l"/>
                <a:tab pos="1346200" algn="l"/>
              </a:tabLst>
              <a:defRPr/>
            </a:pPr>
            <a:r>
              <a:rPr kumimoji="1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41	</a:t>
            </a:r>
            <a:r>
              <a:rPr kumimoji="1" sz="13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41	</a:t>
            </a:r>
            <a:r>
              <a:rPr kumimoji="1" sz="13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0	0</a:t>
            </a:r>
            <a:endParaRPr kumimoji="1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43815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63550" algn="l"/>
                <a:tab pos="926465" algn="l"/>
                <a:tab pos="1346200" algn="l"/>
              </a:tabLst>
              <a:defRPr/>
            </a:pPr>
            <a:r>
              <a:rPr kumimoji="1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42	43	</a:t>
            </a:r>
            <a:r>
              <a:rPr kumimoji="1" sz="13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0	0</a:t>
            </a:r>
            <a:endParaRPr kumimoji="1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571877" y="2507150"/>
            <a:ext cx="2091689" cy="0"/>
          </a:xfrm>
          <a:custGeom>
            <a:avLst/>
            <a:gdLst/>
            <a:ahLst/>
            <a:cxnLst/>
            <a:rect l="l" t="t" r="r" b="b"/>
            <a:pathLst>
              <a:path w="2091690">
                <a:moveTo>
                  <a:pt x="2091081" y="0"/>
                </a:moveTo>
                <a:lnTo>
                  <a:pt x="0" y="0"/>
                </a:lnTo>
              </a:path>
            </a:pathLst>
          </a:custGeom>
          <a:ln w="14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7652880" y="2456461"/>
            <a:ext cx="50800" cy="101600"/>
          </a:xfrm>
          <a:custGeom>
            <a:avLst/>
            <a:gdLst/>
            <a:ahLst/>
            <a:cxnLst/>
            <a:rect l="l" t="t" r="r" b="b"/>
            <a:pathLst>
              <a:path w="50800" h="101600">
                <a:moveTo>
                  <a:pt x="0" y="0"/>
                </a:moveTo>
                <a:lnTo>
                  <a:pt x="0" y="101376"/>
                </a:lnTo>
                <a:lnTo>
                  <a:pt x="50686" y="50688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5571877" y="2507150"/>
            <a:ext cx="3175" cy="2257425"/>
          </a:xfrm>
          <a:custGeom>
            <a:avLst/>
            <a:gdLst/>
            <a:ahLst/>
            <a:cxnLst/>
            <a:rect l="l" t="t" r="r" b="b"/>
            <a:pathLst>
              <a:path w="3175" h="2257425">
                <a:moveTo>
                  <a:pt x="2894" y="2256940"/>
                </a:moveTo>
                <a:lnTo>
                  <a:pt x="0" y="0"/>
                </a:lnTo>
              </a:path>
            </a:pathLst>
          </a:custGeom>
          <a:ln w="14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524070" y="4753881"/>
            <a:ext cx="101600" cy="50800"/>
          </a:xfrm>
          <a:custGeom>
            <a:avLst/>
            <a:gdLst/>
            <a:ahLst/>
            <a:cxnLst/>
            <a:rect l="l" t="t" r="r" b="b"/>
            <a:pathLst>
              <a:path w="101600" h="50800">
                <a:moveTo>
                  <a:pt x="101375" y="0"/>
                </a:moveTo>
                <a:lnTo>
                  <a:pt x="0" y="129"/>
                </a:lnTo>
                <a:lnTo>
                  <a:pt x="50745" y="50759"/>
                </a:lnTo>
                <a:lnTo>
                  <a:pt x="10137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249923" y="4430890"/>
            <a:ext cx="104139" cy="233679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13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v</a:t>
            </a:r>
            <a:endParaRPr kumimoji="1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353331" y="2129770"/>
            <a:ext cx="116839" cy="23367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13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u</a:t>
            </a:r>
            <a:endParaRPr kumimoji="1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xfrm>
            <a:off x="563332" y="1490471"/>
            <a:ext cx="7894868" cy="4591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pc="60" dirty="0">
                <a:latin typeface="Calibri"/>
                <a:cs typeface="Calibri"/>
              </a:rPr>
              <a:t>The </a:t>
            </a:r>
            <a:r>
              <a:rPr spc="50" dirty="0">
                <a:latin typeface="Calibri"/>
                <a:cs typeface="Calibri"/>
              </a:rPr>
              <a:t>Digital </a:t>
            </a:r>
            <a:r>
              <a:rPr spc="55" dirty="0">
                <a:latin typeface="Calibri"/>
                <a:cs typeface="Calibri"/>
              </a:rPr>
              <a:t>Image:</a:t>
            </a:r>
            <a:r>
              <a:rPr spc="535" dirty="0">
                <a:latin typeface="Calibri"/>
                <a:cs typeface="Calibri"/>
              </a:rPr>
              <a:t> </a:t>
            </a:r>
            <a:r>
              <a:rPr spc="30" dirty="0" smtClean="0">
                <a:latin typeface="Calibri"/>
                <a:cs typeface="Calibri"/>
              </a:rPr>
              <a:t>Gr</a:t>
            </a:r>
            <a:r>
              <a:rPr lang="en-US" spc="30" dirty="0" smtClean="0">
                <a:latin typeface="Calibri"/>
                <a:cs typeface="Calibri"/>
              </a:rPr>
              <a:t>a</a:t>
            </a:r>
            <a:r>
              <a:rPr spc="30" dirty="0" smtClean="0">
                <a:latin typeface="Calibri"/>
                <a:cs typeface="Calibri"/>
              </a:rPr>
              <a:t>yscale</a:t>
            </a:r>
            <a:r>
              <a:rPr lang="ja-JP" altLang="en-US" spc="30" dirty="0" smtClean="0">
                <a:latin typeface="Calibri"/>
                <a:cs typeface="Calibri"/>
              </a:rPr>
              <a:t>（グレースケール）</a:t>
            </a:r>
            <a:endParaRPr spc="30" dirty="0">
              <a:latin typeface="Calibri"/>
              <a:cs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672524" y="2908421"/>
            <a:ext cx="140335" cy="197485"/>
          </a:xfrm>
          <a:custGeom>
            <a:avLst/>
            <a:gdLst/>
            <a:ahLst/>
            <a:cxnLst/>
            <a:rect l="l" t="t" r="r" b="b"/>
            <a:pathLst>
              <a:path w="140334" h="197485">
                <a:moveTo>
                  <a:pt x="0" y="0"/>
                </a:moveTo>
                <a:lnTo>
                  <a:pt x="140275" y="0"/>
                </a:lnTo>
                <a:lnTo>
                  <a:pt x="140275" y="197155"/>
                </a:lnTo>
                <a:lnTo>
                  <a:pt x="0" y="197155"/>
                </a:lnTo>
                <a:lnTo>
                  <a:pt x="0" y="0"/>
                </a:lnTo>
                <a:close/>
              </a:path>
            </a:pathLst>
          </a:custGeom>
          <a:ln w="30479">
            <a:solidFill>
              <a:srgbClr val="002A5C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777240" y="2977895"/>
            <a:ext cx="4840224" cy="97840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810602" y="2994491"/>
            <a:ext cx="4696460" cy="861694"/>
          </a:xfrm>
          <a:custGeom>
            <a:avLst/>
            <a:gdLst/>
            <a:ahLst/>
            <a:cxnLst/>
            <a:rect l="l" t="t" r="r" b="b"/>
            <a:pathLst>
              <a:path w="4696460" h="861695">
                <a:moveTo>
                  <a:pt x="4618869" y="836363"/>
                </a:moveTo>
                <a:lnTo>
                  <a:pt x="4614475" y="861381"/>
                </a:lnTo>
                <a:lnTo>
                  <a:pt x="4691001" y="838563"/>
                </a:lnTo>
                <a:lnTo>
                  <a:pt x="4631391" y="838563"/>
                </a:lnTo>
                <a:lnTo>
                  <a:pt x="4618869" y="836363"/>
                </a:lnTo>
                <a:close/>
              </a:path>
              <a:path w="4696460" h="861695">
                <a:moveTo>
                  <a:pt x="4623263" y="811346"/>
                </a:moveTo>
                <a:lnTo>
                  <a:pt x="4618869" y="836363"/>
                </a:lnTo>
                <a:lnTo>
                  <a:pt x="4631391" y="838563"/>
                </a:lnTo>
                <a:lnTo>
                  <a:pt x="4635787" y="813546"/>
                </a:lnTo>
                <a:lnTo>
                  <a:pt x="4623263" y="811346"/>
                </a:lnTo>
                <a:close/>
              </a:path>
              <a:path w="4696460" h="861695">
                <a:moveTo>
                  <a:pt x="4627657" y="786329"/>
                </a:moveTo>
                <a:lnTo>
                  <a:pt x="4623263" y="811346"/>
                </a:lnTo>
                <a:lnTo>
                  <a:pt x="4635787" y="813546"/>
                </a:lnTo>
                <a:lnTo>
                  <a:pt x="4631391" y="838563"/>
                </a:lnTo>
                <a:lnTo>
                  <a:pt x="4691001" y="838563"/>
                </a:lnTo>
                <a:lnTo>
                  <a:pt x="4696117" y="837037"/>
                </a:lnTo>
                <a:lnTo>
                  <a:pt x="4627657" y="786329"/>
                </a:lnTo>
                <a:close/>
              </a:path>
              <a:path w="4696460" h="861695">
                <a:moveTo>
                  <a:pt x="4394" y="0"/>
                </a:moveTo>
                <a:lnTo>
                  <a:pt x="0" y="25017"/>
                </a:lnTo>
                <a:lnTo>
                  <a:pt x="4618869" y="836363"/>
                </a:lnTo>
                <a:lnTo>
                  <a:pt x="4623263" y="811346"/>
                </a:lnTo>
                <a:lnTo>
                  <a:pt x="4394" y="0"/>
                </a:lnTo>
                <a:close/>
              </a:path>
            </a:pathLst>
          </a:custGeom>
          <a:solidFill>
            <a:srgbClr val="002A5C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16420" y="3713988"/>
            <a:ext cx="32702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600" i="1" spc="1630" dirty="0">
                <a:solidFill>
                  <a:srgbClr val="002A5C"/>
                </a:solidFill>
                <a:latin typeface="Cambria Math"/>
                <a:cs typeface="Cambria Math"/>
              </a:rPr>
              <a:t>M</a:t>
            </a:r>
            <a:endParaRPr kumimoji="1" sz="26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cs typeface="Cambria Math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533387" y="2061972"/>
            <a:ext cx="251460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600" i="1" spc="950" dirty="0">
                <a:solidFill>
                  <a:srgbClr val="002A5C"/>
                </a:solidFill>
                <a:latin typeface="Cambria Math"/>
                <a:cs typeface="Cambria Math"/>
              </a:rPr>
              <a:t>N</a:t>
            </a:r>
            <a:endParaRPr kumimoji="1" sz="26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cs typeface="Cambria Math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732976" y="5330444"/>
            <a:ext cx="312864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6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https://</a:t>
            </a:r>
            <a:r>
              <a:rPr kumimoji="1" sz="6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  <a:hlinkClick r:id="rId6"/>
              </a:rPr>
              <a:t>www.pexels.com/photo/person-using-bagpipes-near-wall-in-grayscale-photography-929791/</a:t>
            </a:r>
            <a:endParaRPr kumimoji="1" sz="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5817694" y="2682092"/>
            <a:ext cx="1871732" cy="229887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" name="正方形/長方形 25"/>
          <p:cNvSpPr/>
          <p:nvPr/>
        </p:nvSpPr>
        <p:spPr>
          <a:xfrm>
            <a:off x="2097214" y="5603688"/>
            <a:ext cx="643718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ja-JP" dirty="0" smtClean="0">
                <a:solidFill>
                  <a:srgbClr val="000000"/>
                </a:solidFill>
                <a:latin typeface="QONCKK+HelveticaNeue"/>
              </a:rPr>
              <a:t>Each </a:t>
            </a:r>
            <a:r>
              <a:rPr lang="en-US" altLang="ja-JP" dirty="0">
                <a:solidFill>
                  <a:srgbClr val="000000"/>
                </a:solidFill>
                <a:latin typeface="QONCKK+HelveticaNeue"/>
              </a:rPr>
              <a:t>point in 3D projects to a pixel (a grid) on the image defined by the </a:t>
            </a:r>
            <a:r>
              <a:rPr lang="en-US" altLang="ja-JP" dirty="0" err="1">
                <a:solidFill>
                  <a:srgbClr val="000000"/>
                </a:solidFill>
                <a:latin typeface="QONCKK+HelveticaNeue"/>
              </a:rPr>
              <a:t>uv</a:t>
            </a:r>
            <a:r>
              <a:rPr lang="en-US" altLang="ja-JP" dirty="0">
                <a:solidFill>
                  <a:srgbClr val="000000"/>
                </a:solidFill>
                <a:latin typeface="QONCKK+HelveticaNeue"/>
              </a:rPr>
              <a:t> coordinates. </a:t>
            </a:r>
            <a:endParaRPr lang="en-US" altLang="ja-JP" sz="2400" dirty="0">
              <a:solidFill>
                <a:srgbClr val="000000"/>
              </a:solidFill>
              <a:latin typeface="QONCKK+HelveticaNeue"/>
            </a:endParaRPr>
          </a:p>
          <a:p>
            <a:pPr marL="285750" indent="-285750">
              <a:buFontTx/>
              <a:buChar char="-"/>
            </a:pPr>
            <a:r>
              <a:rPr lang="en-US" altLang="ja-JP" dirty="0" smtClean="0">
                <a:solidFill>
                  <a:srgbClr val="000000"/>
                </a:solidFill>
                <a:latin typeface="QONCKK+HelveticaNeue"/>
              </a:rPr>
              <a:t>In </a:t>
            </a:r>
            <a:r>
              <a:rPr lang="en-US" altLang="ja-JP" dirty="0">
                <a:solidFill>
                  <a:srgbClr val="000000"/>
                </a:solidFill>
                <a:latin typeface="QONCKK+HelveticaNeue"/>
              </a:rPr>
              <a:t>grayscale, </a:t>
            </a:r>
            <a:r>
              <a:rPr lang="en-US" altLang="ja-JP" dirty="0">
                <a:solidFill>
                  <a:srgbClr val="FF0000"/>
                </a:solidFill>
                <a:latin typeface="QONCKK+HelveticaNeue"/>
              </a:rPr>
              <a:t>brightness</a:t>
            </a:r>
            <a:r>
              <a:rPr lang="en-US" altLang="ja-JP" dirty="0">
                <a:solidFill>
                  <a:srgbClr val="000000"/>
                </a:solidFill>
                <a:latin typeface="QONCKK+HelveticaNeue"/>
              </a:rPr>
              <a:t> information is written in each pixel as an unsigned 8 bit integer. (0 ~ 255). </a:t>
            </a:r>
            <a:endParaRPr lang="en-US" altLang="ja-JP" sz="2400" dirty="0">
              <a:solidFill>
                <a:srgbClr val="000000"/>
              </a:solidFill>
              <a:latin typeface="QONCKK+HelveticaNeue"/>
            </a:endParaRPr>
          </a:p>
          <a:p>
            <a:pPr marL="285750" indent="-285750">
              <a:buFontTx/>
              <a:buChar char="-"/>
            </a:pPr>
            <a:r>
              <a:rPr lang="en-US" altLang="ja-JP" dirty="0" smtClean="0">
                <a:solidFill>
                  <a:srgbClr val="000000"/>
                </a:solidFill>
                <a:latin typeface="QONCKK+HelveticaNeue"/>
              </a:rPr>
              <a:t>Some </a:t>
            </a:r>
            <a:r>
              <a:rPr lang="en-US" altLang="ja-JP" dirty="0">
                <a:solidFill>
                  <a:srgbClr val="000000"/>
                </a:solidFill>
                <a:latin typeface="QONCKK+HelveticaNeue"/>
              </a:rPr>
              <a:t>cameras can produce unsigned 16-bit integers for better quality images. 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473730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82168" y="3480815"/>
            <a:ext cx="2517648" cy="19415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88848" y="3587496"/>
            <a:ext cx="2517648" cy="193852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95527" y="3691128"/>
            <a:ext cx="2514600" cy="194157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50632" y="1490471"/>
            <a:ext cx="3887470" cy="46735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60" dirty="0">
                <a:latin typeface="Calibri"/>
                <a:cs typeface="Calibri"/>
              </a:rPr>
              <a:t>The </a:t>
            </a:r>
            <a:r>
              <a:rPr spc="50" dirty="0">
                <a:latin typeface="Calibri"/>
                <a:cs typeface="Calibri"/>
              </a:rPr>
              <a:t>Digital </a:t>
            </a:r>
            <a:r>
              <a:rPr spc="55" dirty="0">
                <a:latin typeface="Calibri"/>
                <a:cs typeface="Calibri"/>
              </a:rPr>
              <a:t>Image:</a:t>
            </a:r>
            <a:r>
              <a:rPr spc="50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Color</a:t>
            </a:r>
          </a:p>
        </p:txBody>
      </p:sp>
      <p:sp>
        <p:nvSpPr>
          <p:cNvPr id="6" name="object 6"/>
          <p:cNvSpPr/>
          <p:nvPr/>
        </p:nvSpPr>
        <p:spPr>
          <a:xfrm>
            <a:off x="2019317" y="4879347"/>
            <a:ext cx="204470" cy="200660"/>
          </a:xfrm>
          <a:custGeom>
            <a:avLst/>
            <a:gdLst/>
            <a:ahLst/>
            <a:cxnLst/>
            <a:rect l="l" t="t" r="r" b="b"/>
            <a:pathLst>
              <a:path w="204469" h="200660">
                <a:moveTo>
                  <a:pt x="0" y="0"/>
                </a:moveTo>
                <a:lnTo>
                  <a:pt x="204055" y="0"/>
                </a:lnTo>
                <a:lnTo>
                  <a:pt x="204055" y="200205"/>
                </a:lnTo>
                <a:lnTo>
                  <a:pt x="0" y="200205"/>
                </a:lnTo>
                <a:lnTo>
                  <a:pt x="0" y="0"/>
                </a:lnTo>
                <a:close/>
              </a:path>
            </a:pathLst>
          </a:custGeom>
          <a:ln w="30479">
            <a:solidFill>
              <a:srgbClr val="002A5C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176272" y="2977895"/>
            <a:ext cx="1399031" cy="206044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210580" y="3084724"/>
            <a:ext cx="1239520" cy="1903095"/>
          </a:xfrm>
          <a:custGeom>
            <a:avLst/>
            <a:gdLst/>
            <a:ahLst/>
            <a:cxnLst/>
            <a:rect l="l" t="t" r="r" b="b"/>
            <a:pathLst>
              <a:path w="1239520" h="1903095">
                <a:moveTo>
                  <a:pt x="1176913" y="68477"/>
                </a:moveTo>
                <a:lnTo>
                  <a:pt x="0" y="1886444"/>
                </a:lnTo>
                <a:lnTo>
                  <a:pt x="25585" y="1903007"/>
                </a:lnTo>
                <a:lnTo>
                  <a:pt x="1202499" y="85041"/>
                </a:lnTo>
                <a:lnTo>
                  <a:pt x="1176913" y="68477"/>
                </a:lnTo>
                <a:close/>
              </a:path>
              <a:path w="1239520" h="1903095">
                <a:moveTo>
                  <a:pt x="1233198" y="55688"/>
                </a:moveTo>
                <a:lnTo>
                  <a:pt x="1185193" y="55688"/>
                </a:lnTo>
                <a:lnTo>
                  <a:pt x="1210778" y="72252"/>
                </a:lnTo>
                <a:lnTo>
                  <a:pt x="1202499" y="85041"/>
                </a:lnTo>
                <a:lnTo>
                  <a:pt x="1228086" y="101605"/>
                </a:lnTo>
                <a:lnTo>
                  <a:pt x="1233198" y="55688"/>
                </a:lnTo>
                <a:close/>
              </a:path>
              <a:path w="1239520" h="1903095">
                <a:moveTo>
                  <a:pt x="1185193" y="55688"/>
                </a:moveTo>
                <a:lnTo>
                  <a:pt x="1176913" y="68477"/>
                </a:lnTo>
                <a:lnTo>
                  <a:pt x="1202499" y="85041"/>
                </a:lnTo>
                <a:lnTo>
                  <a:pt x="1210778" y="72252"/>
                </a:lnTo>
                <a:lnTo>
                  <a:pt x="1185193" y="55688"/>
                </a:lnTo>
                <a:close/>
              </a:path>
              <a:path w="1239520" h="1903095">
                <a:moveTo>
                  <a:pt x="1239399" y="0"/>
                </a:moveTo>
                <a:lnTo>
                  <a:pt x="1151327" y="51913"/>
                </a:lnTo>
                <a:lnTo>
                  <a:pt x="1176913" y="68477"/>
                </a:lnTo>
                <a:lnTo>
                  <a:pt x="1185193" y="55688"/>
                </a:lnTo>
                <a:lnTo>
                  <a:pt x="1233198" y="55688"/>
                </a:lnTo>
                <a:lnTo>
                  <a:pt x="1239399" y="0"/>
                </a:lnTo>
                <a:close/>
              </a:path>
            </a:pathLst>
          </a:custGeom>
          <a:solidFill>
            <a:srgbClr val="002A5C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94028" y="4332732"/>
            <a:ext cx="32702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2600" b="0" i="1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M</a:t>
            </a:r>
            <a:endParaRPr kumimoji="1" sz="26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921506" y="3073908"/>
            <a:ext cx="276860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2600" b="0" i="1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N</a:t>
            </a:r>
            <a:endParaRPr kumimoji="1" sz="26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09836" y="3220212"/>
            <a:ext cx="223520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600" spc="-55" dirty="0">
                <a:solidFill>
                  <a:srgbClr val="002A5C"/>
                </a:solidFill>
                <a:latin typeface="Cambria Math"/>
                <a:cs typeface="Cambria Math"/>
              </a:rPr>
              <a:t>3</a:t>
            </a:r>
            <a:endParaRPr kumimoji="1" sz="2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94359" y="3499103"/>
            <a:ext cx="365759" cy="36271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644179" y="3529989"/>
            <a:ext cx="272415" cy="268605"/>
          </a:xfrm>
          <a:custGeom>
            <a:avLst/>
            <a:gdLst/>
            <a:ahLst/>
            <a:cxnLst/>
            <a:rect l="l" t="t" r="r" b="b"/>
            <a:pathLst>
              <a:path w="272415" h="268604">
                <a:moveTo>
                  <a:pt x="272124" y="268580"/>
                </a:moveTo>
                <a:lnTo>
                  <a:pt x="0" y="0"/>
                </a:lnTo>
              </a:path>
            </a:pathLst>
          </a:custGeom>
          <a:ln w="30479">
            <a:solidFill>
              <a:srgbClr val="629DD1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520036" y="4250435"/>
            <a:ext cx="264160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</a:t>
            </a:r>
            <a:endParaRPr kumimoji="1" sz="2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935605" y="4250435"/>
            <a:ext cx="28257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6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G</a:t>
            </a:r>
            <a:endParaRPr kumimoji="1" sz="2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278261" y="4250435"/>
            <a:ext cx="264160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</a:t>
            </a:r>
            <a:endParaRPr kumimoji="1" sz="2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3480872" y="2132008"/>
            <a:ext cx="4621051" cy="206848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8180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0632" y="1490471"/>
            <a:ext cx="3115310" cy="46735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40" dirty="0">
                <a:latin typeface="Tahoma"/>
                <a:cs typeface="Tahoma"/>
              </a:rPr>
              <a:t>The </a:t>
            </a:r>
            <a:r>
              <a:rPr spc="-290" dirty="0">
                <a:latin typeface="Tahoma"/>
                <a:cs typeface="Tahoma"/>
              </a:rPr>
              <a:t>Camera</a:t>
            </a:r>
            <a:r>
              <a:rPr spc="-370" dirty="0">
                <a:latin typeface="Tahoma"/>
                <a:cs typeface="Tahoma"/>
              </a:rPr>
              <a:t> </a:t>
            </a:r>
            <a:r>
              <a:rPr spc="-250" dirty="0">
                <a:latin typeface="Tahoma"/>
                <a:cs typeface="Tahoma"/>
              </a:rPr>
              <a:t>Sensor</a:t>
            </a:r>
          </a:p>
        </p:txBody>
      </p:sp>
      <p:sp>
        <p:nvSpPr>
          <p:cNvPr id="3" name="object 3"/>
          <p:cNvSpPr/>
          <p:nvPr/>
        </p:nvSpPr>
        <p:spPr>
          <a:xfrm>
            <a:off x="1628202" y="2673273"/>
            <a:ext cx="4876799" cy="27431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正方形/長方形 3"/>
          <p:cNvSpPr/>
          <p:nvPr/>
        </p:nvSpPr>
        <p:spPr>
          <a:xfrm>
            <a:off x="4876800" y="428642"/>
            <a:ext cx="50292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ja-JP" dirty="0" smtClean="0">
                <a:solidFill>
                  <a:srgbClr val="000000"/>
                </a:solidFill>
                <a:latin typeface="QONCKK+HelveticaNeue"/>
              </a:rPr>
              <a:t>Appearance</a:t>
            </a:r>
            <a:r>
              <a:rPr lang="ja-JP" altLang="en-US" dirty="0" smtClean="0">
                <a:solidFill>
                  <a:srgbClr val="000000"/>
                </a:solidFill>
                <a:latin typeface="QONCKK+HelveticaNeue"/>
              </a:rPr>
              <a:t>（外観）</a:t>
            </a:r>
            <a:r>
              <a:rPr lang="en-US" altLang="ja-JP" dirty="0" smtClean="0">
                <a:solidFill>
                  <a:srgbClr val="000000"/>
                </a:solidFill>
                <a:latin typeface="QONCKK+HelveticaNeue"/>
              </a:rPr>
              <a:t> </a:t>
            </a:r>
            <a:r>
              <a:rPr lang="en-US" altLang="ja-JP" dirty="0">
                <a:solidFill>
                  <a:srgbClr val="000000"/>
                </a:solidFill>
                <a:latin typeface="QONCKK+HelveticaNeue"/>
              </a:rPr>
              <a:t>information is particularly useful for </a:t>
            </a:r>
            <a:r>
              <a:rPr lang="en-US" altLang="ja-JP" dirty="0">
                <a:solidFill>
                  <a:srgbClr val="FF0000"/>
                </a:solidFill>
                <a:latin typeface="QONCKK+HelveticaNeue"/>
              </a:rPr>
              <a:t>scene</a:t>
            </a:r>
            <a:r>
              <a:rPr lang="en-US" altLang="ja-JP" dirty="0">
                <a:solidFill>
                  <a:srgbClr val="000000"/>
                </a:solidFill>
                <a:latin typeface="QONCKK+HelveticaNeue"/>
              </a:rPr>
              <a:t> </a:t>
            </a:r>
            <a:r>
              <a:rPr lang="en-US" altLang="ja-JP" dirty="0">
                <a:solidFill>
                  <a:srgbClr val="FF0000"/>
                </a:solidFill>
                <a:latin typeface="QONCKK+HelveticaNeue"/>
              </a:rPr>
              <a:t>understanding</a:t>
            </a:r>
            <a:r>
              <a:rPr lang="en-US" altLang="ja-JP" dirty="0">
                <a:solidFill>
                  <a:srgbClr val="000000"/>
                </a:solidFill>
                <a:latin typeface="QONCKK+HelveticaNeue"/>
              </a:rPr>
              <a:t> tasks such as object detection, segmentation and identification. </a:t>
            </a:r>
            <a:endParaRPr lang="en-US" altLang="ja-JP" dirty="0" smtClean="0">
              <a:solidFill>
                <a:srgbClr val="000000"/>
              </a:solidFill>
              <a:latin typeface="QONCKK+HelveticaNeue"/>
            </a:endParaRPr>
          </a:p>
          <a:p>
            <a:pPr marL="285750" indent="-285750">
              <a:buFontTx/>
              <a:buChar char="-"/>
            </a:pPr>
            <a:r>
              <a:rPr lang="en-US" altLang="ja-JP" dirty="0" smtClean="0">
                <a:solidFill>
                  <a:srgbClr val="000000"/>
                </a:solidFill>
                <a:latin typeface="QONCKK+HelveticaNeue"/>
              </a:rPr>
              <a:t>Appearance </a:t>
            </a:r>
            <a:r>
              <a:rPr lang="en-US" altLang="ja-JP" dirty="0">
                <a:solidFill>
                  <a:srgbClr val="000000"/>
                </a:solidFill>
                <a:latin typeface="QONCKK+HelveticaNeue"/>
              </a:rPr>
              <a:t>information is what allows us to </a:t>
            </a:r>
            <a:r>
              <a:rPr lang="en-US" altLang="ja-JP" dirty="0">
                <a:solidFill>
                  <a:srgbClr val="FF0000"/>
                </a:solidFill>
                <a:latin typeface="QONCKK+HelveticaNeue"/>
              </a:rPr>
              <a:t>distinguish</a:t>
            </a:r>
            <a:r>
              <a:rPr lang="en-US" altLang="ja-JP" dirty="0">
                <a:solidFill>
                  <a:srgbClr val="000000"/>
                </a:solidFill>
                <a:latin typeface="QONCKK+HelveticaNeue"/>
              </a:rPr>
              <a:t> between </a:t>
            </a:r>
            <a:r>
              <a:rPr lang="en-US" altLang="ja-JP" dirty="0">
                <a:solidFill>
                  <a:srgbClr val="FF0000"/>
                </a:solidFill>
                <a:latin typeface="QONCKK+HelveticaNeue"/>
              </a:rPr>
              <a:t>road</a:t>
            </a:r>
            <a:r>
              <a:rPr lang="en-US" altLang="ja-JP" dirty="0">
                <a:solidFill>
                  <a:srgbClr val="000000"/>
                </a:solidFill>
                <a:latin typeface="QONCKK+HelveticaNeue"/>
              </a:rPr>
              <a:t> </a:t>
            </a:r>
            <a:r>
              <a:rPr lang="en-US" altLang="ja-JP" dirty="0">
                <a:solidFill>
                  <a:srgbClr val="FF0000"/>
                </a:solidFill>
                <a:latin typeface="QONCKK+HelveticaNeue"/>
              </a:rPr>
              <a:t>signs</a:t>
            </a:r>
            <a:r>
              <a:rPr lang="en-US" altLang="ja-JP" dirty="0">
                <a:solidFill>
                  <a:srgbClr val="000000"/>
                </a:solidFill>
                <a:latin typeface="QONCKK+HelveticaNeue"/>
              </a:rPr>
              <a:t> or </a:t>
            </a:r>
            <a:r>
              <a:rPr lang="en-US" altLang="ja-JP" dirty="0">
                <a:solidFill>
                  <a:srgbClr val="FF0000"/>
                </a:solidFill>
                <a:latin typeface="QONCKK+HelveticaNeue"/>
              </a:rPr>
              <a:t>tra</a:t>
            </a:r>
            <a:r>
              <a:rPr lang="en-US" altLang="ja-JP" dirty="0">
                <a:solidFill>
                  <a:srgbClr val="FF0000"/>
                </a:solidFill>
                <a:latin typeface="NZTVAF+HelveticaNeue"/>
              </a:rPr>
              <a:t>ffi</a:t>
            </a:r>
            <a:r>
              <a:rPr lang="en-US" altLang="ja-JP" dirty="0">
                <a:solidFill>
                  <a:srgbClr val="FF0000"/>
                </a:solidFill>
                <a:latin typeface="QONCKK+HelveticaNeue"/>
              </a:rPr>
              <a:t>c</a:t>
            </a:r>
            <a:r>
              <a:rPr lang="en-US" altLang="ja-JP" dirty="0">
                <a:solidFill>
                  <a:srgbClr val="000000"/>
                </a:solidFill>
                <a:latin typeface="QONCKK+HelveticaNeue"/>
              </a:rPr>
              <a:t> </a:t>
            </a:r>
            <a:r>
              <a:rPr lang="en-US" altLang="ja-JP" dirty="0">
                <a:solidFill>
                  <a:srgbClr val="FF0000"/>
                </a:solidFill>
                <a:latin typeface="QONCKK+HelveticaNeue"/>
              </a:rPr>
              <a:t>lights</a:t>
            </a:r>
            <a:r>
              <a:rPr lang="en-US" altLang="ja-JP" dirty="0">
                <a:solidFill>
                  <a:srgbClr val="000000"/>
                </a:solidFill>
                <a:latin typeface="QONCKK+HelveticaNeue"/>
              </a:rPr>
              <a:t> states, to </a:t>
            </a:r>
            <a:r>
              <a:rPr lang="en-US" altLang="ja-JP" dirty="0">
                <a:solidFill>
                  <a:srgbClr val="FF0000"/>
                </a:solidFill>
                <a:latin typeface="QONCKK+HelveticaNeue"/>
              </a:rPr>
              <a:t>track</a:t>
            </a:r>
            <a:r>
              <a:rPr lang="en-US" altLang="ja-JP" dirty="0">
                <a:solidFill>
                  <a:srgbClr val="000000"/>
                </a:solidFill>
                <a:latin typeface="QONCKK+HelveticaNeue"/>
              </a:rPr>
              <a:t> </a:t>
            </a:r>
            <a:r>
              <a:rPr lang="en-US" altLang="ja-JP" dirty="0">
                <a:solidFill>
                  <a:srgbClr val="FF0000"/>
                </a:solidFill>
                <a:latin typeface="QONCKK+HelveticaNeue"/>
              </a:rPr>
              <a:t>turn</a:t>
            </a:r>
            <a:r>
              <a:rPr lang="en-US" altLang="ja-JP" dirty="0">
                <a:solidFill>
                  <a:srgbClr val="000000"/>
                </a:solidFill>
                <a:latin typeface="QONCKK+HelveticaNeue"/>
              </a:rPr>
              <a:t> </a:t>
            </a:r>
            <a:r>
              <a:rPr lang="en-US" altLang="ja-JP" dirty="0">
                <a:solidFill>
                  <a:srgbClr val="FF0000"/>
                </a:solidFill>
                <a:latin typeface="QONCKK+HelveticaNeue"/>
              </a:rPr>
              <a:t>signals</a:t>
            </a:r>
            <a:r>
              <a:rPr lang="en-US" altLang="ja-JP" dirty="0">
                <a:solidFill>
                  <a:srgbClr val="000000"/>
                </a:solidFill>
                <a:latin typeface="QONCKK+HelveticaNeue"/>
              </a:rPr>
              <a:t> and </a:t>
            </a:r>
            <a:r>
              <a:rPr lang="en-US" altLang="ja-JP" dirty="0">
                <a:solidFill>
                  <a:srgbClr val="FF0000"/>
                </a:solidFill>
                <a:latin typeface="QONCKK+HelveticaNeue"/>
              </a:rPr>
              <a:t>resolve</a:t>
            </a:r>
            <a:r>
              <a:rPr lang="en-US" altLang="ja-JP" dirty="0">
                <a:solidFill>
                  <a:srgbClr val="000000"/>
                </a:solidFill>
                <a:latin typeface="QONCKK+HelveticaNeue"/>
              </a:rPr>
              <a:t> </a:t>
            </a:r>
            <a:r>
              <a:rPr lang="en-US" altLang="ja-JP" dirty="0">
                <a:solidFill>
                  <a:srgbClr val="FF0000"/>
                </a:solidFill>
                <a:latin typeface="QONCKK+HelveticaNeue"/>
              </a:rPr>
              <a:t>overlapping</a:t>
            </a:r>
            <a:r>
              <a:rPr lang="en-US" altLang="ja-JP" dirty="0">
                <a:solidFill>
                  <a:srgbClr val="000000"/>
                </a:solidFill>
                <a:latin typeface="QONCKK+HelveticaNeue"/>
              </a:rPr>
              <a:t> </a:t>
            </a:r>
            <a:r>
              <a:rPr lang="en-US" altLang="ja-JP" dirty="0">
                <a:solidFill>
                  <a:srgbClr val="FF0000"/>
                </a:solidFill>
                <a:latin typeface="QONCKK+HelveticaNeue"/>
              </a:rPr>
              <a:t>vehicles</a:t>
            </a:r>
            <a:r>
              <a:rPr lang="en-US" altLang="ja-JP" dirty="0">
                <a:solidFill>
                  <a:srgbClr val="000000"/>
                </a:solidFill>
                <a:latin typeface="QONCKK+HelveticaNeue"/>
              </a:rPr>
              <a:t> into </a:t>
            </a:r>
            <a:r>
              <a:rPr lang="en-US" altLang="ja-JP" dirty="0">
                <a:solidFill>
                  <a:srgbClr val="FF0000"/>
                </a:solidFill>
                <a:latin typeface="QONCKK+HelveticaNeue"/>
              </a:rPr>
              <a:t>separate</a:t>
            </a:r>
            <a:r>
              <a:rPr lang="en-US" altLang="ja-JP" dirty="0">
                <a:solidFill>
                  <a:srgbClr val="000000"/>
                </a:solidFill>
                <a:latin typeface="QONCKK+HelveticaNeue"/>
              </a:rPr>
              <a:t> </a:t>
            </a:r>
            <a:r>
              <a:rPr lang="en-US" altLang="ja-JP" dirty="0">
                <a:solidFill>
                  <a:srgbClr val="FF0000"/>
                </a:solidFill>
                <a:latin typeface="QONCKK+HelveticaNeue"/>
              </a:rPr>
              <a:t>instances</a:t>
            </a:r>
            <a:r>
              <a:rPr lang="en-US" altLang="ja-JP" dirty="0">
                <a:solidFill>
                  <a:srgbClr val="000000"/>
                </a:solidFill>
                <a:latin typeface="QONCKK+HelveticaNeue"/>
              </a:rPr>
              <a:t>. </a:t>
            </a:r>
            <a:endParaRPr lang="ja-JP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550632" y="0"/>
            <a:ext cx="8957134" cy="446276"/>
          </a:xfrm>
        </p:spPr>
        <p:txBody>
          <a:bodyPr/>
          <a:lstStyle/>
          <a:p>
            <a:r>
              <a:rPr kumimoji="1" lang="en-US" altLang="ja-JP" dirty="0" smtClean="0"/>
              <a:t>Imagers and Bayer Pattern (from </a:t>
            </a:r>
            <a:r>
              <a:rPr kumimoji="1" lang="en-US" altLang="ja-JP" dirty="0" err="1" smtClean="0"/>
              <a:t>Udacity</a:t>
            </a:r>
            <a:r>
              <a:rPr kumimoji="1" lang="en-US" altLang="ja-JP" dirty="0" smtClean="0"/>
              <a:t>)</a:t>
            </a:r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7200"/>
            <a:ext cx="10058400" cy="3774959"/>
          </a:xfrm>
          <a:prstGeom prst="rect">
            <a:avLst/>
          </a:prstGeom>
        </p:spPr>
      </p:pic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0" y="4263747"/>
            <a:ext cx="10058400" cy="35086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ja-JP" altLang="ja-JP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How rays of light with a certain wavelength are converted into color pixels that can be stored digitally.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ja-JP" altLang="ja-JP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When an image is captured by a camera, light passes through the lens and </a:t>
            </a:r>
            <a:r>
              <a:rPr kumimoji="0" lang="ja-JP" altLang="ja-JP" sz="1200" b="1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falls on the </a:t>
            </a:r>
            <a:r>
              <a:rPr kumimoji="0" lang="ja-JP" altLang="ja-JP" sz="12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image</a:t>
            </a:r>
            <a:r>
              <a:rPr kumimoji="0" lang="ja-JP" altLang="ja-JP" sz="1200" b="1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ja-JP" altLang="ja-JP" sz="12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sensor</a:t>
            </a:r>
            <a:r>
              <a:rPr kumimoji="0" lang="ja-JP" altLang="ja-JP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ja-JP" altLang="ja-JP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This sensor consists of </a:t>
            </a:r>
            <a:r>
              <a:rPr kumimoji="0" lang="ja-JP" altLang="ja-JP" sz="1200" b="1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light sensitive elements</a:t>
            </a:r>
            <a:r>
              <a:rPr kumimoji="0" lang="ja-JP" altLang="ja-JP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 that </a:t>
            </a:r>
            <a:r>
              <a:rPr kumimoji="0" lang="ja-JP" altLang="ja-JP" sz="1200" b="1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register the amount of light</a:t>
            </a:r>
            <a:r>
              <a:rPr kumimoji="0" lang="ja-JP" altLang="ja-JP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 that </a:t>
            </a:r>
            <a:r>
              <a:rPr kumimoji="0" lang="ja-JP" altLang="ja-JP" sz="1200" b="1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fall on them</a:t>
            </a:r>
            <a:r>
              <a:rPr kumimoji="0" lang="ja-JP" altLang="ja-JP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 and convert it into a corresponding number of electrons.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ja-JP" altLang="ja-JP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Once the </a:t>
            </a:r>
            <a:r>
              <a:rPr kumimoji="0" lang="ja-JP" altLang="ja-JP" sz="1200" b="1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exposure time</a:t>
            </a:r>
            <a:r>
              <a:rPr kumimoji="0" lang="ja-JP" altLang="ja-JP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 is complete, the </a:t>
            </a:r>
            <a:r>
              <a:rPr kumimoji="0" lang="ja-JP" altLang="ja-JP" sz="1200" b="1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generated electrons</a:t>
            </a:r>
            <a:r>
              <a:rPr kumimoji="0" lang="ja-JP" altLang="ja-JP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 are converted into a </a:t>
            </a:r>
            <a:r>
              <a:rPr kumimoji="0" lang="ja-JP" altLang="ja-JP" sz="1200" b="1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voltage</a:t>
            </a:r>
            <a:r>
              <a:rPr kumimoji="0" lang="ja-JP" altLang="ja-JP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, which is finally transformed into a discrete number by means of an A/D-converter.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ja-JP" altLang="ja-JP" sz="1200" b="1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Two main image technologies</a:t>
            </a:r>
            <a:r>
              <a:rPr kumimoji="0" lang="ja-JP" altLang="ja-JP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: CCD(Charge(電荷「でんか」)-Coupled Device、電荷結合素子「そし」) and CMOS(Complementary Metal-oxide Semiconductor). （大事）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ja-JP" altLang="ja-JP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Both technologies convert electrons into voltage and are </a:t>
            </a:r>
            <a:r>
              <a:rPr kumimoji="0" lang="ja-JP" altLang="ja-JP" sz="1200" b="1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inherently </a:t>
            </a:r>
            <a:r>
              <a:rPr kumimoji="0" lang="ja-JP" altLang="ja-JP" sz="12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color</a:t>
            </a:r>
            <a:r>
              <a:rPr kumimoji="0" lang="ja-JP" altLang="ja-JP" sz="1200" b="1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ja-JP" altLang="ja-JP" sz="12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blind</a:t>
            </a:r>
            <a:r>
              <a:rPr kumimoji="0" lang="ja-JP" altLang="en-US" sz="12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（色覚「しきかく」異常）</a:t>
            </a:r>
            <a:r>
              <a:rPr kumimoji="0" lang="ja-JP" altLang="ja-JP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, as they </a:t>
            </a:r>
            <a:r>
              <a:rPr kumimoji="0" lang="ja-JP" altLang="ja-JP" sz="1200" b="1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can not distinguish the different wavelengths</a:t>
            </a:r>
            <a:r>
              <a:rPr kumimoji="0" lang="ja-JP" altLang="ja-JP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 which generate the electrons.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ja-JP" altLang="ja-JP" sz="1200" b="1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To enable color vision</a:t>
            </a:r>
            <a:r>
              <a:rPr kumimoji="0" lang="ja-JP" altLang="ja-JP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kumimoji="0" lang="ja-JP" altLang="ja-JP" sz="1200" b="1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tiny </a:t>
            </a:r>
            <a:r>
              <a:rPr kumimoji="0" lang="ja-JP" altLang="ja-JP" sz="12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filter</a:t>
            </a:r>
            <a:r>
              <a:rPr kumimoji="0" lang="ja-JP" altLang="ja-JP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 elements (also </a:t>
            </a:r>
            <a:r>
              <a:rPr kumimoji="0" lang="ja-JP" altLang="ja-JP" sz="1200" b="1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micro-lenses</a:t>
            </a:r>
            <a:r>
              <a:rPr kumimoji="0" lang="ja-JP" altLang="ja-JP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) are placed </a:t>
            </a:r>
            <a:r>
              <a:rPr kumimoji="0" lang="ja-JP" altLang="ja-JP" sz="1200" b="1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in front of each pixel</a:t>
            </a:r>
            <a:r>
              <a:rPr kumimoji="0" lang="ja-JP" altLang="ja-JP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 which </a:t>
            </a:r>
            <a:r>
              <a:rPr kumimoji="0" lang="ja-JP" altLang="ja-JP" sz="1200" b="1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only allow a certain wavelength</a:t>
            </a:r>
            <a:r>
              <a:rPr kumimoji="0" lang="ja-JP" altLang="ja-JP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 to pass through.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ja-JP" altLang="ja-JP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One way to </a:t>
            </a:r>
            <a:r>
              <a:rPr kumimoji="0" lang="ja-JP" altLang="ja-JP" sz="1200" b="1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map wavelength to color</a:t>
            </a:r>
            <a:r>
              <a:rPr kumimoji="0" lang="ja-JP" altLang="ja-JP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 is to </a:t>
            </a:r>
            <a:r>
              <a:rPr kumimoji="0" lang="ja-JP" altLang="ja-JP" sz="1200" b="1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arrange the filter</a:t>
            </a:r>
            <a:r>
              <a:rPr kumimoji="0" lang="ja-JP" altLang="ja-JP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 elements in an RGB (Red, Green, Blue) pattern to allow </a:t>
            </a:r>
            <a:r>
              <a:rPr kumimoji="0" lang="ja-JP" altLang="ja-JP" sz="1200" b="1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primary colors</a:t>
            </a:r>
            <a:r>
              <a:rPr kumimoji="0" lang="ja-JP" altLang="en-US" sz="1200" b="1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（原色「げんしょく」）</a:t>
            </a:r>
            <a:r>
              <a:rPr kumimoji="0" lang="ja-JP" altLang="ja-JP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 to pass through </a:t>
            </a:r>
            <a:r>
              <a:rPr kumimoji="0" lang="ja-JP" altLang="ja-JP" sz="1200" b="1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individually</a:t>
            </a:r>
            <a:r>
              <a:rPr kumimoji="0" lang="ja-JP" altLang="ja-JP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, which gives us </a:t>
            </a:r>
            <a:r>
              <a:rPr kumimoji="0" lang="ja-JP" altLang="ja-JP" sz="1200" b="1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three individual images</a:t>
            </a:r>
            <a:r>
              <a:rPr kumimoji="0" lang="ja-JP" altLang="ja-JP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 - </a:t>
            </a:r>
            <a:r>
              <a:rPr kumimoji="0" lang="ja-JP" altLang="ja-JP" sz="1200" b="1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one for each primary color</a:t>
            </a:r>
            <a:r>
              <a:rPr kumimoji="0" lang="ja-JP" altLang="ja-JP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. </a:t>
            </a:r>
            <a:r>
              <a:rPr kumimoji="0" lang="ja-JP" altLang="ja-JP" sz="1200" b="1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面白い！</a:t>
            </a:r>
            <a:endParaRPr kumimoji="0" lang="ja-JP" altLang="ja-JP" sz="1200" b="0" i="0" u="none" strike="noStrike" cap="none" normalizeH="0" baseline="0" dirty="0" smtClean="0">
              <a:ln>
                <a:noFill/>
              </a:ln>
              <a:solidFill>
                <a:srgbClr val="333333"/>
              </a:solidFill>
              <a:effectLst/>
              <a:latin typeface="Open Sans" panose="020B0606030504020204" pitchFamily="34" charset="0"/>
              <a:cs typeface="Open Sans" panose="020B0606030504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ja-JP" altLang="ja-JP" sz="1200" dirty="0">
                <a:solidFill>
                  <a:srgbClr val="333333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When each discrete color value is coded with 8bits (i.e. 256 values), a total of 16.7 million different colors can be created with the RGB filter concept.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ja-JP" altLang="ja-JP" sz="1200" dirty="0">
                <a:solidFill>
                  <a:srgbClr val="333333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The most common way of </a:t>
            </a:r>
            <a:r>
              <a:rPr kumimoji="0" lang="ja-JP" altLang="ja-JP" sz="1200" b="1" dirty="0">
                <a:solidFill>
                  <a:srgbClr val="333333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arranging the RGB filters</a:t>
            </a:r>
            <a:r>
              <a:rPr kumimoji="0" lang="ja-JP" altLang="ja-JP" sz="1200" dirty="0">
                <a:solidFill>
                  <a:srgbClr val="333333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 is called a </a:t>
            </a:r>
            <a:r>
              <a:rPr kumimoji="0" lang="ja-JP" altLang="ja-JP" sz="1200" b="1" i="1" dirty="0">
                <a:solidFill>
                  <a:srgbClr val="333333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Bayer </a:t>
            </a:r>
            <a:r>
              <a:rPr kumimoji="0" lang="ja-JP" altLang="ja-JP" sz="1200" b="1" i="1" dirty="0" smtClean="0">
                <a:solidFill>
                  <a:srgbClr val="333333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pattern</a:t>
            </a:r>
            <a:r>
              <a:rPr kumimoji="0" lang="ja-JP" altLang="ja-JP" sz="1200" dirty="0" smtClean="0">
                <a:solidFill>
                  <a:srgbClr val="333333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kumimoji="0" lang="ja-JP" altLang="ja-JP" sz="1200" dirty="0">
                <a:solidFill>
                  <a:srgbClr val="333333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which has </a:t>
            </a:r>
            <a:r>
              <a:rPr kumimoji="0" lang="ja-JP" altLang="ja-JP" sz="1200" b="1" dirty="0" smtClean="0">
                <a:solidFill>
                  <a:srgbClr val="FF0000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alternating</a:t>
            </a:r>
            <a:r>
              <a:rPr kumimoji="0" lang="ja-JP" altLang="en-US" sz="1200" b="1" dirty="0" smtClean="0">
                <a:solidFill>
                  <a:srgbClr val="FF0000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（互い違い「たがいちがい」）</a:t>
            </a:r>
            <a:r>
              <a:rPr kumimoji="0" lang="ja-JP" altLang="ja-JP" sz="1200" b="1" dirty="0" smtClean="0">
                <a:solidFill>
                  <a:srgbClr val="FF0000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ja-JP" altLang="ja-JP" sz="1200" b="1" dirty="0">
                <a:solidFill>
                  <a:srgbClr val="FF0000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rows</a:t>
            </a:r>
            <a:r>
              <a:rPr kumimoji="0" lang="ja-JP" altLang="ja-JP" sz="1200" dirty="0">
                <a:solidFill>
                  <a:srgbClr val="333333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 of </a:t>
            </a:r>
            <a:r>
              <a:rPr kumimoji="0" lang="ja-JP" altLang="ja-JP" sz="1200" b="1" dirty="0">
                <a:solidFill>
                  <a:srgbClr val="FF0000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red-green and green-blue filters</a:t>
            </a:r>
            <a:r>
              <a:rPr kumimoji="0" lang="ja-JP" altLang="ja-JP" sz="1200" dirty="0">
                <a:solidFill>
                  <a:srgbClr val="333333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. つまり１つのpixelの前に３つfilterを置くのは無理</a:t>
            </a:r>
            <a:r>
              <a:rPr kumimoji="0" lang="ja-JP" altLang="ja-JP" sz="1200" dirty="0" smtClean="0">
                <a:solidFill>
                  <a:srgbClr val="333333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？</a:t>
            </a:r>
            <a:r>
              <a:rPr kumimoji="0" lang="ja-JP" altLang="en-US" sz="1200" dirty="0" smtClean="0">
                <a:solidFill>
                  <a:srgbClr val="333333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つまり</a:t>
            </a:r>
            <a:r>
              <a:rPr kumimoji="0" lang="en-US" altLang="ja-JP" sz="1200" dirty="0" smtClean="0">
                <a:solidFill>
                  <a:srgbClr val="333333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R,G,B</a:t>
            </a:r>
            <a:r>
              <a:rPr kumimoji="0" lang="ja-JP" altLang="en-US" sz="1200" dirty="0" smtClean="0">
                <a:solidFill>
                  <a:srgbClr val="333333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の各</a:t>
            </a:r>
            <a:r>
              <a:rPr kumimoji="0" lang="en-US" altLang="ja-JP" sz="1200" dirty="0" smtClean="0">
                <a:solidFill>
                  <a:srgbClr val="333333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channel matrix</a:t>
            </a:r>
            <a:r>
              <a:rPr kumimoji="0" lang="ja-JP" altLang="en-US" sz="1200" dirty="0" smtClean="0">
                <a:solidFill>
                  <a:srgbClr val="333333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に実はたくさんのところに値なし</a:t>
            </a:r>
            <a:r>
              <a:rPr kumimoji="0" lang="en-US" altLang="ja-JP" sz="1200" dirty="0" smtClean="0">
                <a:solidFill>
                  <a:srgbClr val="333333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(0?)</a:t>
            </a:r>
            <a:r>
              <a:rPr kumimoji="0" lang="ja-JP" altLang="en-US" sz="1200" dirty="0" smtClean="0">
                <a:solidFill>
                  <a:srgbClr val="333333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？</a:t>
            </a:r>
            <a:endParaRPr kumimoji="0" lang="ja-JP" altLang="ja-JP" sz="1200" dirty="0">
              <a:solidFill>
                <a:srgbClr val="333333"/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ja-JP" altLang="ja-JP" sz="1200" dirty="0">
                <a:solidFill>
                  <a:srgbClr val="333333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Since the </a:t>
            </a:r>
            <a:r>
              <a:rPr kumimoji="0" lang="ja-JP" altLang="ja-JP" sz="1200" b="1" dirty="0">
                <a:solidFill>
                  <a:srgbClr val="333333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human eye</a:t>
            </a:r>
            <a:r>
              <a:rPr kumimoji="0" lang="ja-JP" altLang="ja-JP" sz="1200" dirty="0">
                <a:solidFill>
                  <a:srgbClr val="333333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 is </a:t>
            </a:r>
            <a:r>
              <a:rPr kumimoji="0" lang="ja-JP" altLang="ja-JP" sz="1200" b="1" dirty="0">
                <a:solidFill>
                  <a:srgbClr val="333333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more sensitive to green that to red or blue</a:t>
            </a:r>
            <a:r>
              <a:rPr kumimoji="0" lang="ja-JP" altLang="ja-JP" sz="1200" dirty="0">
                <a:solidFill>
                  <a:srgbClr val="333333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, the Bayer array has </a:t>
            </a:r>
            <a:r>
              <a:rPr kumimoji="0" lang="ja-JP" altLang="ja-JP" sz="1200" b="1" dirty="0">
                <a:solidFill>
                  <a:srgbClr val="FF0000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twice</a:t>
            </a:r>
            <a:r>
              <a:rPr kumimoji="0" lang="ja-JP" altLang="ja-JP" sz="1200" b="1" dirty="0">
                <a:solidFill>
                  <a:srgbClr val="333333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 as many </a:t>
            </a:r>
            <a:r>
              <a:rPr kumimoji="0" lang="ja-JP" altLang="ja-JP" sz="1200" b="1" dirty="0">
                <a:solidFill>
                  <a:srgbClr val="FF0000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green</a:t>
            </a:r>
            <a:r>
              <a:rPr kumimoji="0" lang="ja-JP" altLang="ja-JP" sz="1200" b="1" dirty="0">
                <a:solidFill>
                  <a:srgbClr val="333333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 color filters</a:t>
            </a:r>
            <a:r>
              <a:rPr kumimoji="0" lang="ja-JP" altLang="ja-JP" sz="1200" dirty="0" smtClean="0">
                <a:solidFill>
                  <a:srgbClr val="333333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.</a:t>
            </a:r>
            <a:endParaRPr kumimoji="0" lang="ja-JP" altLang="ja-JP" sz="1200" dirty="0">
              <a:solidFill>
                <a:srgbClr val="333333"/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3124200" y="3862827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 smtClean="0"/>
              <a:t>ベイ</a:t>
            </a:r>
            <a:r>
              <a:rPr lang="ja-JP" altLang="en-US" dirty="0"/>
              <a:t>ヤー</a:t>
            </a:r>
            <a:r>
              <a:rPr kumimoji="1" lang="ja-JP" altLang="en-US" dirty="0" smtClean="0"/>
              <a:t>フィルター</a:t>
            </a:r>
            <a:endParaRPr kumimoji="1" lang="ja-JP" altLang="en-US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3276600" y="3505200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市松模様「もよう」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012404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50632" y="3735832"/>
            <a:ext cx="2037714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1300" b="1" i="0" u="none" strike="noStrike" kern="1200" cap="none" spc="-20" normalizeH="0" baseline="0" noProof="0" dirty="0">
                <a:ln>
                  <a:noFill/>
                </a:ln>
                <a:solidFill>
                  <a:srgbClr val="4A66AC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Course </a:t>
            </a:r>
            <a:r>
              <a:rPr kumimoji="1" sz="1300" b="1" i="0" u="none" strike="noStrike" kern="1200" cap="none" spc="35" normalizeH="0" baseline="0" noProof="0" dirty="0">
                <a:ln>
                  <a:noFill/>
                </a:ln>
                <a:solidFill>
                  <a:srgbClr val="4A66AC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3, </a:t>
            </a:r>
            <a:r>
              <a:rPr kumimoji="1" sz="1300" b="1" i="0" u="none" strike="noStrike" kern="1200" cap="none" spc="-50" normalizeH="0" baseline="0" noProof="0" dirty="0">
                <a:ln>
                  <a:noFill/>
                </a:ln>
                <a:solidFill>
                  <a:srgbClr val="4A66AC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Module </a:t>
            </a:r>
            <a:r>
              <a:rPr kumimoji="1" sz="1300" b="1" i="0" u="none" strike="noStrike" kern="1200" cap="none" spc="35" normalizeH="0" baseline="0" noProof="0" dirty="0">
                <a:ln>
                  <a:noFill/>
                </a:ln>
                <a:solidFill>
                  <a:srgbClr val="4A66AC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1, </a:t>
            </a:r>
            <a:r>
              <a:rPr kumimoji="1" sz="1300" b="1" i="0" u="none" strike="noStrike" kern="1200" cap="none" spc="-5" normalizeH="0" baseline="0" noProof="0" dirty="0">
                <a:ln>
                  <a:noFill/>
                </a:ln>
                <a:solidFill>
                  <a:srgbClr val="4A66AC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Lesson</a:t>
            </a:r>
            <a:r>
              <a:rPr kumimoji="1" sz="1300" b="1" i="0" u="none" strike="noStrike" kern="1200" cap="none" spc="5" normalizeH="0" baseline="0" noProof="0" dirty="0">
                <a:ln>
                  <a:noFill/>
                </a:ln>
                <a:solidFill>
                  <a:srgbClr val="4A66AC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1" sz="1300" b="1" i="0" u="none" strike="noStrike" kern="1200" cap="none" spc="60" normalizeH="0" baseline="0" noProof="0" dirty="0">
                <a:ln>
                  <a:noFill/>
                </a:ln>
                <a:solidFill>
                  <a:srgbClr val="4A66AC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2</a:t>
            </a:r>
            <a:endParaRPr kumimoji="1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50632" y="2749296"/>
            <a:ext cx="3065780" cy="46735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900" spc="30" dirty="0">
                <a:solidFill>
                  <a:srgbClr val="FFFFFF"/>
                </a:solidFill>
                <a:latin typeface="Calibri"/>
                <a:cs typeface="Calibri"/>
              </a:rPr>
              <a:t>Camera</a:t>
            </a:r>
            <a:r>
              <a:rPr sz="2900" spc="1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900" spc="30" dirty="0">
                <a:solidFill>
                  <a:srgbClr val="FFFFFF"/>
                </a:solidFill>
                <a:latin typeface="Calibri"/>
                <a:cs typeface="Calibri"/>
              </a:rPr>
              <a:t>Calibration</a:t>
            </a:r>
            <a:endParaRPr sz="29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56501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0632" y="1490471"/>
            <a:ext cx="4091940" cy="46735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900" spc="40" dirty="0">
                <a:latin typeface="Calibri"/>
                <a:cs typeface="Calibri"/>
              </a:rPr>
              <a:t>Computing </a:t>
            </a:r>
            <a:r>
              <a:rPr sz="2900" spc="-10" dirty="0">
                <a:latin typeface="Calibri"/>
                <a:cs typeface="Calibri"/>
              </a:rPr>
              <a:t>the</a:t>
            </a:r>
            <a:r>
              <a:rPr sz="2900" spc="315" dirty="0">
                <a:latin typeface="Calibri"/>
                <a:cs typeface="Calibri"/>
              </a:rPr>
              <a:t> </a:t>
            </a:r>
            <a:r>
              <a:rPr sz="2900" spc="25" dirty="0">
                <a:latin typeface="Calibri"/>
                <a:cs typeface="Calibri"/>
              </a:rPr>
              <a:t>Projection</a:t>
            </a:r>
            <a:endParaRPr sz="29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37932" y="2326640"/>
            <a:ext cx="5353050" cy="7489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253365" algn="l"/>
                <a:tab pos="254000" algn="l"/>
              </a:tabLst>
              <a:defRPr/>
            </a:pPr>
            <a:r>
              <a:rPr kumimoji="1" sz="2100" b="0" i="0" u="none" strike="noStrike" kern="1200" cap="none" spc="1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Projection </a:t>
            </a:r>
            <a:r>
              <a:rPr kumimoji="1" sz="2100" b="0" i="0" u="none" strike="noStrike" kern="1200" cap="none" spc="-25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from World </a:t>
            </a:r>
            <a:r>
              <a:rPr kumimoji="1" sz="21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Wingdings"/>
                <a:ea typeface="+mn-ea"/>
                <a:cs typeface="Wingdings"/>
              </a:rPr>
              <a:t></a:t>
            </a:r>
            <a:r>
              <a:rPr kumimoji="1" sz="2100" b="0" i="0" u="none" strike="noStrike" kern="1200" cap="none" spc="225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 </a:t>
            </a:r>
            <a:r>
              <a:rPr kumimoji="1" sz="2100" b="0" i="0" u="none" strike="noStrike" kern="1200" cap="none" spc="-3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Camera:</a:t>
            </a:r>
            <a:endParaRPr kumimoji="1" sz="2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/>
              <a:ea typeface="+mn-ea"/>
              <a:cs typeface="Tahom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5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2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/>
              <a:ea typeface="+mn-ea"/>
              <a:cs typeface="Tahoma"/>
            </a:endParaRPr>
          </a:p>
        </p:txBody>
      </p:sp>
      <p:pic>
        <p:nvPicPr>
          <p:cNvPr id="10" name="図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2895600"/>
            <a:ext cx="5638800" cy="3676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316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014775" y="3503295"/>
            <a:ext cx="3200400" cy="1831339"/>
            <a:chOff x="6014775" y="3503295"/>
            <a:chExt cx="3200400" cy="1831339"/>
          </a:xfrm>
        </p:grpSpPr>
        <p:sp>
          <p:nvSpPr>
            <p:cNvPr id="3" name="object 3"/>
            <p:cNvSpPr/>
            <p:nvPr/>
          </p:nvSpPr>
          <p:spPr>
            <a:xfrm>
              <a:off x="6014775" y="3503295"/>
              <a:ext cx="3200311" cy="183108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" name="object 4"/>
            <p:cNvSpPr/>
            <p:nvPr/>
          </p:nvSpPr>
          <p:spPr>
            <a:xfrm>
              <a:off x="7518401" y="3545052"/>
              <a:ext cx="1636395" cy="810895"/>
            </a:xfrm>
            <a:custGeom>
              <a:avLst/>
              <a:gdLst/>
              <a:ahLst/>
              <a:cxnLst/>
              <a:rect l="l" t="t" r="r" b="b"/>
              <a:pathLst>
                <a:path w="1636395" h="810895">
                  <a:moveTo>
                    <a:pt x="51683" y="742052"/>
                  </a:moveTo>
                  <a:lnTo>
                    <a:pt x="0" y="809777"/>
                  </a:lnTo>
                  <a:lnTo>
                    <a:pt x="85190" y="810489"/>
                  </a:lnTo>
                  <a:lnTo>
                    <a:pt x="76755" y="793261"/>
                  </a:lnTo>
                  <a:lnTo>
                    <a:pt x="62617" y="793261"/>
                  </a:lnTo>
                  <a:lnTo>
                    <a:pt x="51448" y="770448"/>
                  </a:lnTo>
                  <a:lnTo>
                    <a:pt x="62852" y="764864"/>
                  </a:lnTo>
                  <a:lnTo>
                    <a:pt x="51683" y="742052"/>
                  </a:lnTo>
                  <a:close/>
                </a:path>
                <a:path w="1636395" h="810895">
                  <a:moveTo>
                    <a:pt x="62852" y="764864"/>
                  </a:moveTo>
                  <a:lnTo>
                    <a:pt x="51448" y="770448"/>
                  </a:lnTo>
                  <a:lnTo>
                    <a:pt x="62617" y="793261"/>
                  </a:lnTo>
                  <a:lnTo>
                    <a:pt x="74021" y="787677"/>
                  </a:lnTo>
                  <a:lnTo>
                    <a:pt x="62852" y="764864"/>
                  </a:lnTo>
                  <a:close/>
                </a:path>
                <a:path w="1636395" h="810895">
                  <a:moveTo>
                    <a:pt x="74021" y="787677"/>
                  </a:moveTo>
                  <a:lnTo>
                    <a:pt x="62617" y="793261"/>
                  </a:lnTo>
                  <a:lnTo>
                    <a:pt x="76755" y="793261"/>
                  </a:lnTo>
                  <a:lnTo>
                    <a:pt x="74021" y="787677"/>
                  </a:lnTo>
                  <a:close/>
                </a:path>
                <a:path w="1636395" h="810895">
                  <a:moveTo>
                    <a:pt x="1625094" y="0"/>
                  </a:moveTo>
                  <a:lnTo>
                    <a:pt x="62852" y="764864"/>
                  </a:lnTo>
                  <a:lnTo>
                    <a:pt x="74021" y="787677"/>
                  </a:lnTo>
                  <a:lnTo>
                    <a:pt x="1636262" y="22811"/>
                  </a:lnTo>
                  <a:lnTo>
                    <a:pt x="1625094" y="0"/>
                  </a:lnTo>
                  <a:close/>
                </a:path>
              </a:pathLst>
            </a:custGeom>
            <a:solidFill>
              <a:srgbClr val="4663AA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8933813" y="3600291"/>
              <a:ext cx="76200" cy="8381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9121139" y="3508375"/>
              <a:ext cx="76200" cy="8382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8746489" y="3692207"/>
              <a:ext cx="76200" cy="8381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" name="object 8"/>
            <p:cNvSpPr/>
            <p:nvPr/>
          </p:nvSpPr>
          <p:spPr>
            <a:xfrm>
              <a:off x="8559164" y="3784123"/>
              <a:ext cx="76200" cy="8382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8371839" y="3876040"/>
              <a:ext cx="76200" cy="8382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550632" y="1490471"/>
            <a:ext cx="4091940" cy="46735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900" spc="40" dirty="0">
                <a:latin typeface="Calibri"/>
                <a:cs typeface="Calibri"/>
              </a:rPr>
              <a:t>Computing </a:t>
            </a:r>
            <a:r>
              <a:rPr sz="2900" spc="-10" dirty="0">
                <a:latin typeface="Calibri"/>
                <a:cs typeface="Calibri"/>
              </a:rPr>
              <a:t>the</a:t>
            </a:r>
            <a:r>
              <a:rPr sz="2900" spc="315" dirty="0">
                <a:latin typeface="Calibri"/>
                <a:cs typeface="Calibri"/>
              </a:rPr>
              <a:t> </a:t>
            </a:r>
            <a:r>
              <a:rPr sz="2900" spc="25" dirty="0">
                <a:latin typeface="Calibri"/>
                <a:cs typeface="Calibri"/>
              </a:rPr>
              <a:t>Projection</a:t>
            </a:r>
            <a:endParaRPr sz="29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50632" y="2326640"/>
            <a:ext cx="5009515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240665" algn="l"/>
                <a:tab pos="241300" algn="l"/>
              </a:tabLst>
              <a:defRPr/>
            </a:pPr>
            <a:r>
              <a:rPr kumimoji="1" sz="2100" b="1" i="0" u="none" strike="noStrike" kern="1200" cap="none" spc="-25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World </a:t>
            </a:r>
            <a:r>
              <a:rPr kumimoji="1" sz="21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coordinates </a:t>
            </a:r>
            <a:r>
              <a:rPr kumimoji="1" sz="2100" b="0" i="0" u="none" strike="noStrike" kern="1200" cap="none" spc="-45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to </a:t>
            </a:r>
            <a:r>
              <a:rPr kumimoji="1" sz="2100" b="1" i="0" u="none" strike="noStrike" kern="1200" cap="none" spc="6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Image</a:t>
            </a:r>
            <a:r>
              <a:rPr kumimoji="1" sz="2100" b="1" i="0" u="none" strike="noStrike" kern="1200" cap="none" spc="-5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1" sz="2100" b="0" i="0" u="none" strike="noStrike" kern="1200" cap="none" spc="-1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coordinates:</a:t>
            </a:r>
            <a:endParaRPr kumimoji="1" sz="2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/>
              <a:ea typeface="+mn-ea"/>
              <a:cs typeface="Tahoma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537932" y="3931353"/>
            <a:ext cx="4963160" cy="1156086"/>
          </a:xfrm>
          <a:prstGeom prst="rect">
            <a:avLst/>
          </a:prstGeom>
        </p:spPr>
        <p:txBody>
          <a:bodyPr vert="horz" wrap="square" lIns="0" tIns="200025" rIns="0" bIns="0" rtlCol="0">
            <a:spAutoFit/>
          </a:bodyPr>
          <a:lstStyle/>
          <a:p>
            <a:pPr marL="2540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575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253365" algn="l"/>
                <a:tab pos="254000" algn="l"/>
              </a:tabLst>
              <a:defRPr/>
            </a:pPr>
            <a:r>
              <a:rPr kumimoji="1" sz="2100" b="1" i="0" u="none" strike="noStrike" kern="1200" cap="none" spc="6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Image </a:t>
            </a:r>
            <a:r>
              <a:rPr kumimoji="1" sz="21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coordinates </a:t>
            </a:r>
            <a:r>
              <a:rPr kumimoji="1" sz="2100" b="0" i="0" u="none" strike="noStrike" kern="1200" cap="none" spc="-45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to </a:t>
            </a:r>
            <a:r>
              <a:rPr kumimoji="1" sz="2100" b="1" i="0" u="none" strike="noStrike" kern="1200" cap="none" spc="6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Pixel</a:t>
            </a:r>
            <a:r>
              <a:rPr kumimoji="1" sz="2100" b="1" i="0" u="none" strike="noStrike" kern="1200" cap="none" spc="35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1" sz="2100" b="0" i="0" u="none" strike="noStrike" kern="1200" cap="none" spc="-1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coordinates:</a:t>
            </a:r>
          </a:p>
          <a:p>
            <a:pPr marL="1623060" marR="0" lvl="0" indent="0" algn="l" defTabSz="914400" rtl="0" eaLnBrk="1" fontAlgn="auto" latinLnBrk="0" hangingPunct="1">
              <a:lnSpc>
                <a:spcPct val="100000"/>
              </a:lnSpc>
              <a:spcBef>
                <a:spcPts val="1830"/>
              </a:spcBef>
              <a:spcAft>
                <a:spcPts val="0"/>
              </a:spcAft>
              <a:buClrTx/>
              <a:buSzTx/>
              <a:buFontTx/>
              <a:buNone/>
              <a:tabLst>
                <a:tab pos="2581275" algn="l"/>
                <a:tab pos="3324225" algn="l"/>
                <a:tab pos="3685540" algn="l"/>
                <a:tab pos="4572635" algn="l"/>
              </a:tabLst>
              <a:defRPr/>
            </a:pPr>
            <a:endParaRPr kumimoji="1" sz="2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2095816" y="5052060"/>
            <a:ext cx="3565525" cy="132600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0" marR="17780" lvl="0" indent="0" algn="r" defTabSz="914400" rtl="0" eaLnBrk="1" fontAlgn="auto" latinLnBrk="0" hangingPunct="1">
              <a:lnSpc>
                <a:spcPct val="100000"/>
              </a:lnSpc>
              <a:spcBef>
                <a:spcPts val="17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sz="1900" b="0" i="0" u="none" strike="noStrike" kern="1200" cap="none" spc="5" normalizeH="0" baseline="0" noProof="0" dirty="0" smtClean="0">
              <a:ln>
                <a:noFill/>
              </a:ln>
              <a:solidFill>
                <a:srgbClr val="002A5C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17780" lvl="0" indent="0" algn="r" defTabSz="914400" rtl="0" eaLnBrk="1" fontAlgn="auto" latinLnBrk="0" hangingPunct="1">
              <a:lnSpc>
                <a:spcPct val="100000"/>
              </a:lnSpc>
              <a:spcBef>
                <a:spcPts val="17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900" spc="5" dirty="0">
              <a:solidFill>
                <a:srgbClr val="002A5C"/>
              </a:solidFill>
              <a:latin typeface="Arial"/>
              <a:cs typeface="Arial"/>
            </a:endParaRPr>
          </a:p>
          <a:p>
            <a:pPr marL="0" marR="17780" lvl="0" indent="0" algn="r" defTabSz="914400" rtl="0" eaLnBrk="1" fontAlgn="auto" latinLnBrk="0" hangingPunct="1">
              <a:lnSpc>
                <a:spcPct val="100000"/>
              </a:lnSpc>
              <a:spcBef>
                <a:spcPts val="17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1900" b="0" i="0" u="none" strike="noStrike" kern="1200" cap="none" spc="5" normalizeH="0" baseline="0" noProof="0" dirty="0" smtClean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Scale</a:t>
            </a:r>
            <a:r>
              <a:rPr kumimoji="1" sz="1900" b="0" i="0" u="none" strike="noStrike" kern="1200" cap="none" spc="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</a:t>
            </a:r>
            <a:r>
              <a:rPr kumimoji="1" sz="1900" b="0" i="0" u="none" strike="noStrike" kern="1200" cap="none" spc="-8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1" sz="1900" b="0" i="0" u="none" strike="noStrike" kern="1200" cap="none" spc="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</a:t>
            </a:r>
            <a:endParaRPr kumimoji="1" sz="1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pic>
        <p:nvPicPr>
          <p:cNvPr id="33" name="図 3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57400" y="2634768"/>
            <a:ext cx="3662452" cy="1480032"/>
          </a:xfrm>
          <a:prstGeom prst="rect">
            <a:avLst/>
          </a:prstGeom>
        </p:spPr>
      </p:pic>
      <p:pic>
        <p:nvPicPr>
          <p:cNvPr id="34" name="図 3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59278" y="4772405"/>
            <a:ext cx="4038600" cy="11239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正方形/長方形 11"/>
              <p:cNvSpPr/>
              <p:nvPr/>
            </p:nvSpPr>
            <p:spPr>
              <a:xfrm>
                <a:off x="5661340" y="10133"/>
                <a:ext cx="4397059" cy="286232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en-US" altLang="ja-JP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altLang="ja-JP" dirty="0" smtClean="0">
                    <a:solidFill>
                      <a:srgbClr val="000000"/>
                    </a:solidFill>
                    <a:latin typeface="QONCKK+HelveticaNeue"/>
                  </a:rPr>
                  <a:t> and </a:t>
                </a:r>
                <a14:m>
                  <m:oMath xmlns:m="http://schemas.openxmlformats.org/officeDocument/2006/math">
                    <m:r>
                      <a:rPr lang="en-US" altLang="ja-JP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altLang="ja-JP" dirty="0" smtClean="0">
                    <a:solidFill>
                      <a:srgbClr val="000000"/>
                    </a:solidFill>
                    <a:latin typeface="QONCKK+HelveticaNeue"/>
                  </a:rPr>
                  <a:t> </a:t>
                </a:r>
                <a:r>
                  <a:rPr lang="en-US" altLang="ja-JP" dirty="0">
                    <a:solidFill>
                      <a:srgbClr val="000000"/>
                    </a:solidFill>
                    <a:latin typeface="QONCKK+HelveticaNeue"/>
                  </a:rPr>
                  <a:t>can be multiplied with an </a:t>
                </a:r>
                <a:r>
                  <a:rPr lang="en-US" altLang="ja-JP" dirty="0">
                    <a:solidFill>
                      <a:srgbClr val="FF0000"/>
                    </a:solidFill>
                    <a:latin typeface="QONCKK+HelveticaNeue"/>
                  </a:rPr>
                  <a:t>arbitrary</a:t>
                </a:r>
                <a:r>
                  <a:rPr lang="en-US" altLang="ja-JP" dirty="0">
                    <a:solidFill>
                      <a:srgbClr val="000000"/>
                    </a:solidFill>
                    <a:latin typeface="QONCKK+HelveticaNeue"/>
                  </a:rPr>
                  <a:t> </a:t>
                </a:r>
                <a:r>
                  <a:rPr lang="en-US" altLang="ja-JP" dirty="0">
                    <a:solidFill>
                      <a:srgbClr val="FF0000"/>
                    </a:solidFill>
                    <a:latin typeface="QONCKK+HelveticaNeue"/>
                  </a:rPr>
                  <a:t>scale</a:t>
                </a:r>
                <a:r>
                  <a:rPr lang="en-US" altLang="ja-JP" dirty="0">
                    <a:solidFill>
                      <a:srgbClr val="000000"/>
                    </a:solidFill>
                    <a:latin typeface="QONCKK+HelveticaNeue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ja-JP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altLang="ja-JP" dirty="0" smtClean="0">
                    <a:solidFill>
                      <a:srgbClr val="000000"/>
                    </a:solidFill>
                    <a:latin typeface="QONCKK+HelveticaNeue"/>
                  </a:rPr>
                  <a:t>. </a:t>
                </a:r>
                <a:endParaRPr lang="en-US" altLang="ja-JP" dirty="0">
                  <a:solidFill>
                    <a:srgbClr val="000000"/>
                  </a:solidFill>
                  <a:latin typeface="NZTVAF+HelveticaNeue"/>
                </a:endParaRPr>
              </a:p>
              <a:p>
                <a:pPr marL="285750" indent="-285750">
                  <a:buFontTx/>
                  <a:buChar char="-"/>
                </a:pPr>
                <a:r>
                  <a:rPr lang="en-US" altLang="ja-JP" dirty="0" smtClean="0">
                    <a:solidFill>
                      <a:srgbClr val="000000"/>
                    </a:solidFill>
                    <a:latin typeface="QONCKK+HelveticaNeue"/>
                  </a:rPr>
                  <a:t>we </a:t>
                </a:r>
                <a:r>
                  <a:rPr lang="en-US" altLang="ja-JP" dirty="0">
                    <a:solidFill>
                      <a:srgbClr val="000000"/>
                    </a:solidFill>
                    <a:latin typeface="QONCKK+HelveticaNeue"/>
                  </a:rPr>
                  <a:t>multiply by </a:t>
                </a:r>
                <a14:m>
                  <m:oMath xmlns:m="http://schemas.openxmlformats.org/officeDocument/2006/math">
                    <m:r>
                      <a:rPr lang="en-US" altLang="ja-JP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altLang="ja-JP" dirty="0" smtClean="0">
                    <a:solidFill>
                      <a:srgbClr val="000000"/>
                    </a:solidFill>
                    <a:latin typeface="QONCKK+HelveticaNeue"/>
                  </a:rPr>
                  <a:t>, </a:t>
                </a:r>
                <a:r>
                  <a:rPr lang="en-US" altLang="ja-JP" dirty="0">
                    <a:solidFill>
                      <a:srgbClr val="000000"/>
                    </a:solidFill>
                    <a:latin typeface="QONCKK+HelveticaNeue"/>
                  </a:rPr>
                  <a:t>as it will be useful when we formulate the calibration problem. </a:t>
                </a:r>
                <a:endParaRPr lang="en-US" altLang="ja-JP" dirty="0">
                  <a:solidFill>
                    <a:srgbClr val="000000"/>
                  </a:solidFill>
                  <a:latin typeface="NZTVAF+HelveticaNeue"/>
                </a:endParaRPr>
              </a:p>
              <a:p>
                <a:pPr marL="285750" indent="-285750">
                  <a:buFontTx/>
                  <a:buChar char="-"/>
                </a:pPr>
                <a:r>
                  <a:rPr lang="en-US" altLang="ja-JP" dirty="0" smtClean="0">
                    <a:solidFill>
                      <a:srgbClr val="000000"/>
                    </a:solidFill>
                    <a:latin typeface="QONCKK+HelveticaNeue"/>
                  </a:rPr>
                  <a:t>It </a:t>
                </a:r>
                <a:r>
                  <a:rPr lang="en-US" altLang="ja-JP" dirty="0">
                    <a:solidFill>
                      <a:srgbClr val="000000"/>
                    </a:solidFill>
                    <a:latin typeface="QONCKK+HelveticaNeue"/>
                  </a:rPr>
                  <a:t>is important to note that </a:t>
                </a:r>
                <a:r>
                  <a:rPr lang="en-US" altLang="ja-JP" dirty="0">
                    <a:solidFill>
                      <a:srgbClr val="FF0000"/>
                    </a:solidFill>
                    <a:latin typeface="QONCKK+HelveticaNeue"/>
                  </a:rPr>
                  <a:t>scale</a:t>
                </a:r>
                <a:r>
                  <a:rPr lang="en-US" altLang="ja-JP" dirty="0">
                    <a:solidFill>
                      <a:srgbClr val="000000"/>
                    </a:solidFill>
                    <a:latin typeface="QONCKK+HelveticaNeue"/>
                  </a:rPr>
                  <a:t> plays a </a:t>
                </a:r>
                <a:r>
                  <a:rPr lang="en-US" altLang="ja-JP" dirty="0">
                    <a:solidFill>
                      <a:srgbClr val="FF0000"/>
                    </a:solidFill>
                    <a:latin typeface="QONCKK+HelveticaNeue"/>
                  </a:rPr>
                  <a:t>challenging</a:t>
                </a:r>
                <a:r>
                  <a:rPr lang="en-US" altLang="ja-JP" dirty="0">
                    <a:solidFill>
                      <a:srgbClr val="000000"/>
                    </a:solidFill>
                    <a:latin typeface="QONCKK+HelveticaNeue"/>
                  </a:rPr>
                  <a:t> </a:t>
                </a:r>
                <a:r>
                  <a:rPr lang="en-US" altLang="ja-JP" dirty="0">
                    <a:solidFill>
                      <a:srgbClr val="FF0000"/>
                    </a:solidFill>
                    <a:latin typeface="QONCKK+HelveticaNeue"/>
                  </a:rPr>
                  <a:t>role</a:t>
                </a:r>
                <a:r>
                  <a:rPr lang="en-US" altLang="ja-JP" dirty="0">
                    <a:solidFill>
                      <a:srgbClr val="000000"/>
                    </a:solidFill>
                    <a:latin typeface="QONCKK+HelveticaNeue"/>
                  </a:rPr>
                  <a:t> in </a:t>
                </a:r>
                <a:r>
                  <a:rPr lang="en-US" altLang="ja-JP" dirty="0">
                    <a:solidFill>
                      <a:srgbClr val="FF0000"/>
                    </a:solidFill>
                    <a:latin typeface="QONCKK+HelveticaNeue"/>
                  </a:rPr>
                  <a:t>understanding</a:t>
                </a:r>
                <a:r>
                  <a:rPr lang="en-US" altLang="ja-JP" dirty="0">
                    <a:solidFill>
                      <a:srgbClr val="000000"/>
                    </a:solidFill>
                    <a:latin typeface="QONCKK+HelveticaNeue"/>
                  </a:rPr>
                  <a:t> </a:t>
                </a:r>
                <a:r>
                  <a:rPr lang="en-US" altLang="ja-JP" dirty="0">
                    <a:solidFill>
                      <a:srgbClr val="FF0000"/>
                    </a:solidFill>
                    <a:latin typeface="QONCKK+HelveticaNeue"/>
                  </a:rPr>
                  <a:t>monocular</a:t>
                </a:r>
                <a:r>
                  <a:rPr lang="en-US" altLang="ja-JP" dirty="0">
                    <a:solidFill>
                      <a:srgbClr val="000000"/>
                    </a:solidFill>
                    <a:latin typeface="QONCKK+HelveticaNeue"/>
                  </a:rPr>
                  <a:t> </a:t>
                </a:r>
                <a:r>
                  <a:rPr lang="en-US" altLang="ja-JP" dirty="0">
                    <a:solidFill>
                      <a:srgbClr val="FF0000"/>
                    </a:solidFill>
                    <a:latin typeface="QONCKK+HelveticaNeue"/>
                  </a:rPr>
                  <a:t>image</a:t>
                </a:r>
                <a:r>
                  <a:rPr lang="en-US" altLang="ja-JP" dirty="0">
                    <a:solidFill>
                      <a:srgbClr val="000000"/>
                    </a:solidFill>
                    <a:latin typeface="QONCKK+HelveticaNeue"/>
                  </a:rPr>
                  <a:t> information, as once points are projected from the 3D world onto the 2D image plane, </a:t>
                </a:r>
                <a:r>
                  <a:rPr lang="en-US" altLang="ja-JP" dirty="0">
                    <a:solidFill>
                      <a:srgbClr val="FF0000"/>
                    </a:solidFill>
                    <a:latin typeface="QONCKK+HelveticaNeue"/>
                  </a:rPr>
                  <a:t>scale</a:t>
                </a:r>
                <a:r>
                  <a:rPr lang="en-US" altLang="ja-JP" dirty="0">
                    <a:solidFill>
                      <a:srgbClr val="000000"/>
                    </a:solidFill>
                    <a:latin typeface="QONCKK+HelveticaNeue"/>
                  </a:rPr>
                  <a:t> information is </a:t>
                </a:r>
                <a:r>
                  <a:rPr lang="en-US" altLang="ja-JP" dirty="0" smtClean="0">
                    <a:solidFill>
                      <a:srgbClr val="FF0000"/>
                    </a:solidFill>
                    <a:latin typeface="QONCKK+HelveticaNeue"/>
                  </a:rPr>
                  <a:t>lost</a:t>
                </a:r>
                <a:endParaRPr lang="ja-JP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" name="正方形/長方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1340" y="10133"/>
                <a:ext cx="4397059" cy="2862322"/>
              </a:xfrm>
              <a:prstGeom prst="rect">
                <a:avLst/>
              </a:prstGeom>
              <a:blipFill>
                <a:blip r:embed="rId7"/>
                <a:stretch>
                  <a:fillRect l="-1110" t="-1706" r="-2358" b="-191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正方形/長方形 12"/>
          <p:cNvSpPr/>
          <p:nvPr/>
        </p:nvSpPr>
        <p:spPr>
          <a:xfrm>
            <a:off x="5923277" y="6019800"/>
            <a:ext cx="4135123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 smtClean="0">
                <a:solidFill>
                  <a:srgbClr val="000000"/>
                </a:solidFill>
                <a:latin typeface="QONCKK+HelveticaNeue"/>
              </a:rPr>
              <a:t>Points </a:t>
            </a:r>
            <a:r>
              <a:rPr lang="en-US" altLang="ja-JP" dirty="0">
                <a:solidFill>
                  <a:srgbClr val="000000"/>
                </a:solidFill>
                <a:latin typeface="QONCKK+HelveticaNeue"/>
              </a:rPr>
              <a:t>in 3D space </a:t>
            </a:r>
            <a:r>
              <a:rPr lang="en-US" altLang="ja-JP" dirty="0">
                <a:solidFill>
                  <a:srgbClr val="FF0000"/>
                </a:solidFill>
                <a:latin typeface="QONCKK+HelveticaNeue"/>
              </a:rPr>
              <a:t>along</a:t>
            </a:r>
            <a:r>
              <a:rPr lang="en-US" altLang="ja-JP" dirty="0">
                <a:solidFill>
                  <a:srgbClr val="000000"/>
                </a:solidFill>
                <a:latin typeface="QONCKK+HelveticaNeue"/>
              </a:rPr>
              <a:t> </a:t>
            </a:r>
            <a:r>
              <a:rPr lang="en-US" altLang="ja-JP" dirty="0">
                <a:solidFill>
                  <a:srgbClr val="FF0000"/>
                </a:solidFill>
                <a:latin typeface="QONCKK+HelveticaNeue"/>
              </a:rPr>
              <a:t>a ray </a:t>
            </a:r>
            <a:r>
              <a:rPr lang="en-US" altLang="ja-JP" dirty="0">
                <a:solidFill>
                  <a:srgbClr val="000000"/>
                </a:solidFill>
                <a:latin typeface="QONCKK+HelveticaNeue"/>
              </a:rPr>
              <a:t>from the camera center, all project to the same location on the image plane, and it is therefore </a:t>
            </a:r>
            <a:r>
              <a:rPr lang="en-US" altLang="ja-JP" dirty="0">
                <a:solidFill>
                  <a:srgbClr val="FF0000"/>
                </a:solidFill>
                <a:latin typeface="QONCKK+HelveticaNeue"/>
              </a:rPr>
              <a:t>not</a:t>
            </a:r>
            <a:r>
              <a:rPr lang="en-US" altLang="ja-JP" dirty="0">
                <a:solidFill>
                  <a:srgbClr val="000000"/>
                </a:solidFill>
                <a:latin typeface="QONCKK+HelveticaNeue"/>
              </a:rPr>
              <a:t> </a:t>
            </a:r>
            <a:r>
              <a:rPr lang="en-US" altLang="ja-JP" dirty="0">
                <a:solidFill>
                  <a:srgbClr val="FF0000"/>
                </a:solidFill>
                <a:latin typeface="QONCKK+HelveticaNeue"/>
              </a:rPr>
              <a:t>possible</a:t>
            </a:r>
            <a:r>
              <a:rPr lang="en-US" altLang="ja-JP" dirty="0">
                <a:solidFill>
                  <a:srgbClr val="000000"/>
                </a:solidFill>
                <a:latin typeface="QONCKK+HelveticaNeue"/>
              </a:rPr>
              <a:t> to directly </a:t>
            </a:r>
            <a:r>
              <a:rPr lang="en-US" altLang="ja-JP" dirty="0">
                <a:solidFill>
                  <a:srgbClr val="FF0000"/>
                </a:solidFill>
                <a:latin typeface="QONCKK+HelveticaNeue"/>
              </a:rPr>
              <a:t>associate</a:t>
            </a:r>
            <a:r>
              <a:rPr lang="en-US" altLang="ja-JP" dirty="0">
                <a:solidFill>
                  <a:srgbClr val="000000"/>
                </a:solidFill>
                <a:latin typeface="QONCKK+HelveticaNeue"/>
              </a:rPr>
              <a:t> a </a:t>
            </a:r>
            <a:r>
              <a:rPr lang="en-US" altLang="ja-JP" dirty="0">
                <a:solidFill>
                  <a:srgbClr val="FF0000"/>
                </a:solidFill>
                <a:latin typeface="QONCKK+HelveticaNeue"/>
              </a:rPr>
              <a:t>depth</a:t>
            </a:r>
            <a:r>
              <a:rPr lang="en-US" altLang="ja-JP" dirty="0">
                <a:solidFill>
                  <a:srgbClr val="000000"/>
                </a:solidFill>
                <a:latin typeface="QONCKK+HelveticaNeue"/>
              </a:rPr>
              <a:t> to a </a:t>
            </a:r>
            <a:r>
              <a:rPr lang="en-US" altLang="ja-JP" dirty="0">
                <a:solidFill>
                  <a:srgbClr val="FF0000"/>
                </a:solidFill>
                <a:latin typeface="QONCKK+HelveticaNeue"/>
              </a:rPr>
              <a:t>point</a:t>
            </a:r>
            <a:r>
              <a:rPr lang="en-US" altLang="ja-JP" dirty="0">
                <a:solidFill>
                  <a:srgbClr val="000000"/>
                </a:solidFill>
                <a:latin typeface="QONCKK+HelveticaNeue"/>
              </a:rPr>
              <a:t> given </a:t>
            </a:r>
            <a:r>
              <a:rPr lang="en-US" altLang="ja-JP" dirty="0">
                <a:solidFill>
                  <a:srgbClr val="FF0000"/>
                </a:solidFill>
                <a:latin typeface="QONCKK+HelveticaNeue"/>
              </a:rPr>
              <a:t>only</a:t>
            </a:r>
            <a:r>
              <a:rPr lang="en-US" altLang="ja-JP" dirty="0">
                <a:solidFill>
                  <a:srgbClr val="000000"/>
                </a:solidFill>
                <a:latin typeface="QONCKK+HelveticaNeue"/>
              </a:rPr>
              <a:t> </a:t>
            </a:r>
            <a:r>
              <a:rPr lang="en-US" altLang="ja-JP" dirty="0">
                <a:solidFill>
                  <a:srgbClr val="FF0000"/>
                </a:solidFill>
                <a:latin typeface="QONCKK+HelveticaNeue"/>
              </a:rPr>
              <a:t>image</a:t>
            </a:r>
            <a:r>
              <a:rPr lang="en-US" altLang="ja-JP" dirty="0">
                <a:solidFill>
                  <a:srgbClr val="000000"/>
                </a:solidFill>
                <a:latin typeface="QONCKK+HelveticaNeue"/>
              </a:rPr>
              <a:t> information. 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12936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0632" y="1516380"/>
            <a:ext cx="588835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0" dirty="0">
                <a:latin typeface="Calibri"/>
                <a:cs typeface="Calibri"/>
              </a:rPr>
              <a:t>Camera </a:t>
            </a:r>
            <a:r>
              <a:rPr spc="15" dirty="0">
                <a:latin typeface="Calibri"/>
                <a:cs typeface="Calibri"/>
              </a:rPr>
              <a:t>Calibration: </a:t>
            </a:r>
            <a:r>
              <a:rPr spc="10" dirty="0">
                <a:latin typeface="Calibri"/>
                <a:cs typeface="Calibri"/>
              </a:rPr>
              <a:t>Problem</a:t>
            </a:r>
            <a:r>
              <a:rPr spc="51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Formulation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37932" y="2290571"/>
            <a:ext cx="5869940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253365" algn="l"/>
                <a:tab pos="254000" algn="l"/>
              </a:tabLst>
              <a:defRPr/>
            </a:pPr>
            <a:r>
              <a:rPr kumimoji="1" sz="2000" b="0" i="0" u="none" strike="noStrike" kern="1200" cap="none" spc="-55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World </a:t>
            </a:r>
            <a:r>
              <a:rPr kumimoji="1" sz="2000" b="0" i="0" u="none" strike="noStrike" kern="1200" cap="none" spc="-45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coordinates </a:t>
            </a:r>
            <a:r>
              <a:rPr kumimoji="1" sz="2000" b="0" i="0" u="none" strike="noStrike" kern="1200" cap="none" spc="-15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and </a:t>
            </a:r>
            <a:r>
              <a:rPr kumimoji="1" sz="2000" b="0" i="0" u="none" strike="noStrike" kern="1200" cap="none" spc="-5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Camera </a:t>
            </a:r>
            <a:r>
              <a:rPr kumimoji="1" sz="2000" b="0" i="0" u="none" strike="noStrike" kern="1200" cap="none" spc="-45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coordinates</a:t>
            </a:r>
            <a:r>
              <a:rPr kumimoji="1" sz="2000" b="0" i="0" u="none" strike="noStrike" kern="1200" cap="none" spc="25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1" sz="2000" b="0" i="0" u="none" strike="noStrike" kern="1200" cap="none" spc="-6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known</a:t>
            </a:r>
            <a:r>
              <a:rPr kumimoji="1" sz="2000" b="0" i="0" u="none" strike="noStrike" kern="1200" cap="none" spc="-6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:</a:t>
            </a:r>
            <a:endParaRPr kumimoji="1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</p:txBody>
      </p:sp>
      <p:pic>
        <p:nvPicPr>
          <p:cNvPr id="20" name="図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3124200"/>
            <a:ext cx="5495925" cy="30384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正方形/長方形 2"/>
              <p:cNvSpPr/>
              <p:nvPr/>
            </p:nvSpPr>
            <p:spPr>
              <a:xfrm>
                <a:off x="1219200" y="6058359"/>
                <a:ext cx="8146328" cy="175432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ja-JP" altLang="en-US" dirty="0" smtClean="0">
                    <a:solidFill>
                      <a:srgbClr val="000000"/>
                    </a:solidFill>
                    <a:latin typeface="ZDCYMD+PingFangSC-Regular"/>
                  </a:rPr>
                  <a:t>課題記述：</a:t>
                </a:r>
                <a:r>
                  <a:rPr lang="en-US" altLang="ja-JP" dirty="0">
                    <a:solidFill>
                      <a:srgbClr val="000000"/>
                    </a:solidFill>
                    <a:latin typeface="QONCKK+HelveticaNeue"/>
                  </a:rPr>
                  <a:t>Finding unknown intrinsic and extrinsic camera parameters, </a:t>
                </a:r>
                <a:r>
                  <a:rPr lang="en-US" altLang="ja-JP" dirty="0" smtClean="0">
                    <a:solidFill>
                      <a:srgbClr val="000000"/>
                    </a:solidFill>
                    <a:latin typeface="QONCKK+HelveticaNeue"/>
                  </a:rPr>
                  <a:t>given </a:t>
                </a:r>
                <a14:m>
                  <m:oMath xmlns:m="http://schemas.openxmlformats.org/officeDocument/2006/math">
                    <m:r>
                      <a:rPr lang="en-US" altLang="ja-JP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ja-JP" dirty="0" smtClean="0">
                    <a:solidFill>
                      <a:srgbClr val="000000"/>
                    </a:solidFill>
                    <a:latin typeface="QONCKK+HelveticaNeue"/>
                  </a:rPr>
                  <a:t> </a:t>
                </a:r>
                <a:r>
                  <a:rPr lang="en-US" altLang="ja-JP" dirty="0">
                    <a:solidFill>
                      <a:srgbClr val="000000"/>
                    </a:solidFill>
                    <a:latin typeface="QONCKK+HelveticaNeue"/>
                  </a:rPr>
                  <a:t>known 3D point coordinates and their corresponding projection to the image plane. </a:t>
                </a:r>
                <a:endParaRPr lang="en-US" altLang="ja-JP" dirty="0" smtClean="0">
                  <a:solidFill>
                    <a:srgbClr val="000000"/>
                  </a:solidFill>
                  <a:latin typeface="QONCKK+HelveticaNeue"/>
                </a:endParaRPr>
              </a:p>
              <a:p>
                <a:r>
                  <a:rPr lang="ja-JP" altLang="en-US" dirty="0" smtClean="0">
                    <a:solidFill>
                      <a:srgbClr val="000000"/>
                    </a:solidFill>
                    <a:latin typeface="QONCKK+HelveticaNeue"/>
                  </a:rPr>
                  <a:t>⽅法：</a:t>
                </a:r>
                <a:endParaRPr lang="en-US" altLang="ja-JP" dirty="0" smtClean="0">
                  <a:solidFill>
                    <a:srgbClr val="000000"/>
                  </a:solidFill>
                  <a:latin typeface="QONCKK+HelveticaNeue"/>
                </a:endParaRPr>
              </a:p>
              <a:p>
                <a:pPr marL="285750" indent="-285750">
                  <a:buFontTx/>
                  <a:buChar char="-"/>
                </a:pPr>
                <a:r>
                  <a:rPr lang="en-US" altLang="ja-JP" dirty="0" smtClean="0">
                    <a:solidFill>
                      <a:srgbClr val="FF0000"/>
                    </a:solidFill>
                    <a:latin typeface="QONCKK+HelveticaNeue"/>
                  </a:rPr>
                  <a:t>getting </a:t>
                </a:r>
                <a14:m>
                  <m:oMath xmlns:m="http://schemas.openxmlformats.org/officeDocument/2006/math">
                    <m:r>
                      <a:rPr lang="en-US" altLang="ja-JP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altLang="ja-JP" dirty="0" smtClean="0">
                    <a:solidFill>
                      <a:srgbClr val="FF0000"/>
                    </a:solidFill>
                    <a:latin typeface="QONCKK+HelveticaNeue"/>
                  </a:rPr>
                  <a:t> </a:t>
                </a:r>
                <a:r>
                  <a:rPr lang="en-US" altLang="ja-JP" dirty="0">
                    <a:solidFill>
                      <a:srgbClr val="FF0000"/>
                    </a:solidFill>
                    <a:latin typeface="QONCKK+HelveticaNeue"/>
                  </a:rPr>
                  <a:t>matrix </a:t>
                </a:r>
                <a:r>
                  <a:rPr lang="en-US" altLang="ja-JP" dirty="0" smtClean="0">
                    <a:solidFill>
                      <a:srgbClr val="FF0000"/>
                    </a:solidFill>
                    <a:latin typeface="QONCKK+HelveticaNeue"/>
                  </a:rPr>
                  <a:t>first</a:t>
                </a:r>
                <a:r>
                  <a:rPr lang="en-US" altLang="ja-JP" dirty="0">
                    <a:solidFill>
                      <a:srgbClr val="FF0000"/>
                    </a:solidFill>
                    <a:latin typeface="QONCKK+HelveticaNeue"/>
                  </a:rPr>
                  <a:t> </a:t>
                </a:r>
                <a:r>
                  <a:rPr lang="en-US" altLang="ja-JP" dirty="0" smtClean="0">
                    <a:solidFill>
                      <a:srgbClr val="000000"/>
                    </a:solidFill>
                    <a:latin typeface="QONCKK+HelveticaNeue"/>
                  </a:rPr>
                  <a:t>(</a:t>
                </a:r>
                <a:r>
                  <a:rPr lang="ja-JP" altLang="en-US" dirty="0" smtClean="0">
                    <a:solidFill>
                      <a:srgbClr val="000000"/>
                    </a:solidFill>
                    <a:latin typeface="QONCKK+HelveticaNeue"/>
                  </a:rPr>
                  <a:t>最小</a:t>
                </a:r>
                <a:r>
                  <a:rPr lang="en-US" altLang="ja-JP" dirty="0" smtClean="0">
                    <a:solidFill>
                      <a:srgbClr val="000000"/>
                    </a:solidFill>
                    <a:latin typeface="QONCKK+HelveticaNeue"/>
                  </a:rPr>
                  <a:t>2</a:t>
                </a:r>
                <a:r>
                  <a:rPr lang="ja-JP" altLang="en-US" dirty="0" smtClean="0">
                    <a:solidFill>
                      <a:srgbClr val="000000"/>
                    </a:solidFill>
                    <a:latin typeface="QONCKK+HelveticaNeue"/>
                  </a:rPr>
                  <a:t>乗</a:t>
                </a:r>
                <a:r>
                  <a:rPr lang="en-US" altLang="ja-JP" dirty="0" smtClean="0">
                    <a:solidFill>
                      <a:srgbClr val="000000"/>
                    </a:solidFill>
                    <a:latin typeface="QONCKK+HelveticaNeue"/>
                  </a:rPr>
                  <a:t>)</a:t>
                </a:r>
              </a:p>
              <a:p>
                <a:pPr marL="285750" indent="-285750">
                  <a:buFontTx/>
                  <a:buChar char="-"/>
                </a:pPr>
                <a:r>
                  <a:rPr lang="en-US" altLang="ja-JP" dirty="0" smtClean="0">
                    <a:solidFill>
                      <a:srgbClr val="000000"/>
                    </a:solidFill>
                    <a:latin typeface="QONCKK+HelveticaNeue"/>
                  </a:rPr>
                  <a:t>then </a:t>
                </a:r>
                <a:r>
                  <a:rPr lang="en-US" altLang="ja-JP" dirty="0" smtClean="0">
                    <a:solidFill>
                      <a:srgbClr val="FF0000"/>
                    </a:solidFill>
                    <a:latin typeface="QONCKK+HelveticaNeue"/>
                  </a:rPr>
                  <a:t>decomposing it into the intrinsic parameters </a:t>
                </a:r>
                <a14:m>
                  <m:oMath xmlns:m="http://schemas.openxmlformats.org/officeDocument/2006/math">
                    <m:r>
                      <a:rPr lang="en-US" altLang="ja-JP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altLang="ja-JP" dirty="0" smtClean="0">
                    <a:solidFill>
                      <a:srgbClr val="FF0000"/>
                    </a:solidFill>
                    <a:latin typeface="QONCKK+HelveticaNeue"/>
                  </a:rPr>
                  <a:t> </a:t>
                </a:r>
                <a:r>
                  <a:rPr lang="en-US" altLang="ja-JP" dirty="0">
                    <a:solidFill>
                      <a:srgbClr val="FF0000"/>
                    </a:solidFill>
                    <a:latin typeface="QONCKK+HelveticaNeue"/>
                  </a:rPr>
                  <a:t>and the extrinsic rotation parameters </a:t>
                </a:r>
                <a14:m>
                  <m:oMath xmlns:m="http://schemas.openxmlformats.org/officeDocument/2006/math">
                    <m:r>
                      <a:rPr lang="en-US" altLang="ja-JP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altLang="ja-JP" dirty="0" smtClean="0">
                    <a:solidFill>
                      <a:srgbClr val="FF0000"/>
                    </a:solidFill>
                    <a:latin typeface="QONCKK+HelveticaNeue"/>
                  </a:rPr>
                  <a:t> and </a:t>
                </a:r>
                <a:r>
                  <a:rPr lang="en-US" altLang="ja-JP" dirty="0">
                    <a:solidFill>
                      <a:srgbClr val="FF0000"/>
                    </a:solidFill>
                    <a:latin typeface="QONCKK+HelveticaNeue"/>
                  </a:rPr>
                  <a:t>translation parameters </a:t>
                </a:r>
                <a14:m>
                  <m:oMath xmlns:m="http://schemas.openxmlformats.org/officeDocument/2006/math">
                    <m:r>
                      <a:rPr lang="en-US" altLang="ja-JP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altLang="ja-JP" dirty="0" smtClean="0">
                    <a:solidFill>
                      <a:srgbClr val="000000"/>
                    </a:solidFill>
                    <a:latin typeface="QONCKK+HelveticaNeue"/>
                  </a:rPr>
                  <a:t>. </a:t>
                </a:r>
                <a:r>
                  <a:rPr lang="ja-JP" altLang="en-US" dirty="0" smtClean="0">
                    <a:solidFill>
                      <a:srgbClr val="000000"/>
                    </a:solidFill>
                    <a:latin typeface="QONCKK+HelveticaNeue"/>
                  </a:rPr>
                  <a:t>（</a:t>
                </a:r>
                <a:r>
                  <a:rPr lang="en-US" altLang="ja-JP" dirty="0" smtClean="0">
                    <a:solidFill>
                      <a:srgbClr val="000000"/>
                    </a:solidFill>
                    <a:latin typeface="QONCKK+HelveticaNeue"/>
                  </a:rPr>
                  <a:t>RQ</a:t>
                </a:r>
                <a:r>
                  <a:rPr lang="ja-JP" altLang="en-US" dirty="0" smtClean="0">
                    <a:solidFill>
                      <a:srgbClr val="000000"/>
                    </a:solidFill>
                    <a:latin typeface="QONCKK+HelveticaNeue"/>
                  </a:rPr>
                  <a:t>分解）</a:t>
                </a:r>
                <a:endParaRPr lang="ja-JP" altLang="en-US" dirty="0"/>
              </a:p>
            </p:txBody>
          </p:sp>
        </mc:Choice>
        <mc:Fallback xmlns="">
          <p:sp>
            <p:nvSpPr>
              <p:cNvPr id="3" name="正方形/長方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9200" y="6058359"/>
                <a:ext cx="8146328" cy="1754326"/>
              </a:xfrm>
              <a:prstGeom prst="rect">
                <a:avLst/>
              </a:prstGeom>
              <a:blipFill>
                <a:blip r:embed="rId3"/>
                <a:stretch>
                  <a:fillRect l="-599" t="-2778" r="-150" b="-347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テキスト ボックス 3"/>
              <p:cNvSpPr txBox="1"/>
              <p:nvPr/>
            </p:nvSpPr>
            <p:spPr>
              <a:xfrm>
                <a:off x="228600" y="4566192"/>
                <a:ext cx="2209800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ja-JP" altLang="en-US" i="1">
                        <a:latin typeface="Cambria Math" panose="02040503050406030204" pitchFamily="18" charset="0"/>
                      </a:rPr>
                      <m:t>は</m:t>
                    </m:r>
                  </m:oMath>
                </a14:m>
                <a:r>
                  <a:rPr kumimoji="1" lang="ja-JP" altLang="en-US" dirty="0" smtClean="0"/>
                  <a:t>必要、</a:t>
                </a:r>
                <a:r>
                  <a:rPr kumimoji="1" lang="en-US" altLang="ja-JP" dirty="0" smtClean="0">
                    <a:solidFill>
                      <a:srgbClr val="FF0000"/>
                    </a:solidFill>
                  </a:rPr>
                  <a:t>image</a:t>
                </a:r>
                <a:r>
                  <a:rPr kumimoji="1" lang="ja-JP" altLang="en-US" dirty="0" smtClean="0">
                    <a:solidFill>
                      <a:srgbClr val="FF0000"/>
                    </a:solidFill>
                  </a:rPr>
                  <a:t>座標系</a:t>
                </a:r>
                <a:r>
                  <a:rPr kumimoji="1" lang="ja-JP" altLang="en-US" dirty="0" smtClean="0"/>
                  <a:t>だから、</a:t>
                </a:r>
                <a:r>
                  <a:rPr kumimoji="1" lang="en-US" altLang="ja-JP" dirty="0" smtClean="0"/>
                  <a:t>image pixel</a:t>
                </a:r>
                <a:r>
                  <a:rPr kumimoji="1" lang="ja-JP" altLang="en-US" dirty="0" smtClean="0"/>
                  <a:t>座標系じゃない。</a:t>
                </a:r>
                <a14:m>
                  <m:oMath xmlns:m="http://schemas.openxmlformats.org/officeDocument/2006/math">
                    <m:r>
                      <a:rPr kumimoji="1" lang="en-US" altLang="ja-JP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kumimoji="1" lang="ja-JP" altLang="en-US" dirty="0" smtClean="0">
                    <a:solidFill>
                      <a:srgbClr val="FF0000"/>
                    </a:solidFill>
                  </a:rPr>
                  <a:t>がないと、この式は成り立たない</a:t>
                </a:r>
                <a:r>
                  <a:rPr kumimoji="1" lang="ja-JP" altLang="en-US" dirty="0" smtClean="0"/>
                  <a:t>。</a:t>
                </a:r>
                <a:endParaRPr kumimoji="1" lang="ja-JP" altLang="en-US" dirty="0"/>
              </a:p>
            </p:txBody>
          </p:sp>
        </mc:Choice>
        <mc:Fallback xmlns="">
          <p:sp>
            <p:nvSpPr>
              <p:cNvPr id="4" name="テキスト ボックス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4566192"/>
                <a:ext cx="2209800" cy="1477328"/>
              </a:xfrm>
              <a:prstGeom prst="rect">
                <a:avLst/>
              </a:prstGeom>
              <a:blipFill>
                <a:blip r:embed="rId4"/>
                <a:stretch>
                  <a:fillRect l="-2486" t="-3306" r="-3867" b="-454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98116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0632" y="1516380"/>
            <a:ext cx="588835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40" dirty="0"/>
              <a:t>Camera </a:t>
            </a:r>
            <a:r>
              <a:rPr spc="-125" dirty="0"/>
              <a:t>Calibration: Problem</a:t>
            </a:r>
            <a:r>
              <a:rPr spc="170" dirty="0"/>
              <a:t> </a:t>
            </a:r>
            <a:r>
              <a:rPr spc="-140" dirty="0"/>
              <a:t>Formulation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50632" y="2297774"/>
            <a:ext cx="6496685" cy="1202690"/>
          </a:xfrm>
          <a:prstGeom prst="rect">
            <a:avLst/>
          </a:prstGeom>
        </p:spPr>
        <p:txBody>
          <a:bodyPr vert="horz" wrap="square" lIns="0" tIns="41275" rIns="0" bIns="0" rtlCol="0">
            <a:spAutoFit/>
          </a:bodyPr>
          <a:lstStyle/>
          <a:p>
            <a:pPr marL="2413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325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240665" algn="l"/>
                <a:tab pos="241300" algn="l"/>
              </a:tabLst>
              <a:defRPr/>
            </a:pPr>
            <a:r>
              <a:rPr kumimoji="1" sz="2100" b="0" i="0" u="none" strike="noStrike" kern="1200" cap="none" spc="35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Use </a:t>
            </a:r>
            <a:r>
              <a:rPr kumimoji="1" sz="2100" b="0" i="0" u="none" strike="noStrike" kern="1200" cap="none" spc="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scenes</a:t>
            </a:r>
            <a:r>
              <a:rPr kumimoji="1" sz="2100" b="0" i="0" u="none" strike="noStrike" kern="1200" cap="none" spc="5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1" sz="2100" b="0" i="0" u="none" strike="noStrike" kern="1200" cap="none" spc="-1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with </a:t>
            </a:r>
            <a:r>
              <a:rPr kumimoji="1" sz="2100" b="1" i="0" u="none" strike="noStrike" kern="1200" cap="none" spc="-11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known</a:t>
            </a:r>
            <a:r>
              <a:rPr kumimoji="1" sz="2100" b="1" i="0" u="none" strike="noStrike" kern="1200" cap="none" spc="-11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1" sz="2100" b="1" i="0" u="none" strike="noStrike" kern="1200" cap="none" spc="-114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geometry</a:t>
            </a:r>
            <a:r>
              <a:rPr kumimoji="1" sz="2100" b="1" i="0" u="none" strike="noStrike" kern="1200" cap="none" spc="17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1" sz="2100" b="0" i="0" u="none" strike="noStrike" kern="1200" cap="none" spc="-6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to:</a:t>
            </a:r>
            <a:endParaRPr kumimoji="1" sz="2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/>
              <a:ea typeface="+mn-ea"/>
              <a:cs typeface="Tahoma"/>
            </a:endParaRPr>
          </a:p>
          <a:p>
            <a:pPr marL="619760" marR="0" lvl="1" indent="-230504" algn="l" defTabSz="914400" rtl="0" eaLnBrk="1" fontAlgn="auto" latinLnBrk="0" hangingPunct="1">
              <a:lnSpc>
                <a:spcPct val="100000"/>
              </a:lnSpc>
              <a:spcBef>
                <a:spcPts val="185"/>
              </a:spcBef>
              <a:spcAft>
                <a:spcPts val="0"/>
              </a:spcAft>
              <a:buClrTx/>
              <a:buSzTx/>
              <a:buFont typeface="Courier New"/>
              <a:buChar char="o"/>
              <a:tabLst>
                <a:tab pos="620395" algn="l"/>
              </a:tabLst>
              <a:defRPr/>
            </a:pPr>
            <a:r>
              <a:rPr kumimoji="1" sz="1700" b="0" i="0" u="none" strike="noStrike" kern="1200" cap="none" spc="-3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Correspond </a:t>
            </a:r>
            <a:r>
              <a:rPr kumimoji="1" sz="1700" b="0" i="0" u="none" strike="noStrike" kern="1200" cap="none" spc="45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2D </a:t>
            </a:r>
            <a:r>
              <a:rPr kumimoji="1" sz="1700" b="0" i="0" u="none" strike="noStrike" kern="1200" cap="none" spc="-25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image </a:t>
            </a:r>
            <a:r>
              <a:rPr kumimoji="1" sz="1700" b="0" i="0" u="none" strike="noStrike" kern="1200" cap="none" spc="-15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coordinates </a:t>
            </a:r>
            <a:r>
              <a:rPr kumimoji="1" sz="1700" b="0" i="0" u="none" strike="noStrike" kern="1200" cap="none" spc="-4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to </a:t>
            </a:r>
            <a:r>
              <a:rPr kumimoji="1" sz="1700" b="0" i="0" u="none" strike="noStrike" kern="1200" cap="none" spc="45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3D </a:t>
            </a:r>
            <a:r>
              <a:rPr kumimoji="1" sz="1700" b="0" i="0" u="none" strike="noStrike" kern="1200" cap="none" spc="-35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world</a:t>
            </a:r>
            <a:r>
              <a:rPr kumimoji="1" sz="1700" b="0" i="0" u="none" strike="noStrike" kern="1200" cap="none" spc="-45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1" sz="1700" b="0" i="0" u="none" strike="noStrike" kern="1200" cap="none" spc="-15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coordinates</a:t>
            </a:r>
            <a:endParaRPr kumimoji="1" sz="1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/>
              <a:ea typeface="+mn-ea"/>
              <a:cs typeface="Tahoma"/>
            </a:endParaRPr>
          </a:p>
          <a:p>
            <a:pPr marL="619760" marR="5080" lvl="1" indent="-230504" algn="l" defTabSz="914400" rtl="0" eaLnBrk="1" fontAlgn="auto" latinLnBrk="0" hangingPunct="1">
              <a:lnSpc>
                <a:spcPct val="1024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 typeface="Courier New"/>
              <a:buChar char="o"/>
              <a:tabLst>
                <a:tab pos="620395" algn="l"/>
              </a:tabLst>
              <a:defRPr/>
            </a:pPr>
            <a:r>
              <a:rPr kumimoji="1" sz="1700" b="0" i="0" u="none" strike="noStrike" kern="1200" cap="none" spc="35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Find </a:t>
            </a:r>
            <a:r>
              <a:rPr kumimoji="1" sz="1700" b="0" i="0" u="none" strike="noStrike" kern="1200" cap="none" spc="-2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the </a:t>
            </a:r>
            <a:r>
              <a:rPr kumimoji="1" sz="1700" b="1" i="0" u="none" strike="noStrike" kern="1200" cap="none" spc="-55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Least </a:t>
            </a:r>
            <a:r>
              <a:rPr kumimoji="1" sz="1700" b="1" i="0" u="none" strike="noStrike" kern="1200" cap="none" spc="-4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Squares </a:t>
            </a:r>
            <a:r>
              <a:rPr kumimoji="1" sz="1700" b="1" i="0" u="none" strike="noStrike" kern="1200" cap="none" spc="-45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Solution </a:t>
            </a:r>
            <a:r>
              <a:rPr kumimoji="1" sz="1700" b="0" i="0" u="none" strike="noStrike" kern="1200" cap="none" spc="-7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(or </a:t>
            </a:r>
            <a:r>
              <a:rPr kumimoji="1" sz="1700" b="0" i="0" u="none" strike="noStrike" kern="1200" cap="none" spc="-15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non-linear </a:t>
            </a:r>
            <a:r>
              <a:rPr kumimoji="1" sz="1700" b="0" i="0" u="none" strike="noStrike" kern="1200" cap="none" spc="-1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solution) </a:t>
            </a:r>
            <a:r>
              <a:rPr kumimoji="1" sz="1700" b="0" i="0" u="none" strike="noStrike" kern="1200" cap="none" spc="-25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of </a:t>
            </a:r>
            <a:r>
              <a:rPr kumimoji="1" sz="1700" b="0" i="0" u="none" strike="noStrike" kern="1200" cap="none" spc="-2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the  </a:t>
            </a:r>
            <a:r>
              <a:rPr kumimoji="1" sz="1700" b="0" i="0" u="none" strike="noStrike" kern="1200" cap="none" spc="-3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parameters </a:t>
            </a:r>
            <a:r>
              <a:rPr kumimoji="1" sz="1700" b="0" i="0" u="none" strike="noStrike" kern="1200" cap="none" spc="-25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of</a:t>
            </a:r>
            <a:r>
              <a:rPr kumimoji="1" sz="1700" b="0" i="0" u="none" strike="noStrike" kern="1200" cap="none" spc="5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1" sz="1700" b="0" i="0" u="none" strike="noStrike" kern="1200" cap="none" spc="68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!</a:t>
            </a:r>
            <a:endParaRPr kumimoji="1" sz="1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5552846" y="3523091"/>
            <a:ext cx="3145790" cy="2359025"/>
            <a:chOff x="5552846" y="3523091"/>
            <a:chExt cx="3145790" cy="2359025"/>
          </a:xfrm>
        </p:grpSpPr>
        <p:sp>
          <p:nvSpPr>
            <p:cNvPr id="21" name="object 21"/>
            <p:cNvSpPr/>
            <p:nvPr/>
          </p:nvSpPr>
          <p:spPr>
            <a:xfrm>
              <a:off x="5552846" y="3523091"/>
              <a:ext cx="3145182" cy="235888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" name="object 22"/>
            <p:cNvSpPr/>
            <p:nvPr/>
          </p:nvSpPr>
          <p:spPr>
            <a:xfrm>
              <a:off x="6294829" y="3785532"/>
              <a:ext cx="143783" cy="13729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" name="object 23"/>
            <p:cNvSpPr/>
            <p:nvPr/>
          </p:nvSpPr>
          <p:spPr>
            <a:xfrm>
              <a:off x="6930082" y="4238114"/>
              <a:ext cx="143783" cy="13729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4" name="object 24"/>
            <p:cNvSpPr/>
            <p:nvPr/>
          </p:nvSpPr>
          <p:spPr>
            <a:xfrm>
              <a:off x="7549841" y="4692374"/>
              <a:ext cx="143783" cy="13729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" name="object 25"/>
            <p:cNvSpPr/>
            <p:nvPr/>
          </p:nvSpPr>
          <p:spPr>
            <a:xfrm>
              <a:off x="6304978" y="4544568"/>
              <a:ext cx="1389380" cy="1216660"/>
            </a:xfrm>
            <a:custGeom>
              <a:avLst/>
              <a:gdLst/>
              <a:ahLst/>
              <a:cxnLst/>
              <a:rect l="l" t="t" r="r" b="b"/>
              <a:pathLst>
                <a:path w="1389379" h="1216660">
                  <a:moveTo>
                    <a:pt x="1388948" y="1205179"/>
                  </a:moveTo>
                  <a:lnTo>
                    <a:pt x="1367917" y="1175969"/>
                  </a:lnTo>
                  <a:lnTo>
                    <a:pt x="1309306" y="1094549"/>
                  </a:lnTo>
                  <a:lnTo>
                    <a:pt x="1290421" y="1130541"/>
                  </a:lnTo>
                  <a:lnTo>
                    <a:pt x="781164" y="863358"/>
                  </a:lnTo>
                  <a:lnTo>
                    <a:pt x="832319" y="123037"/>
                  </a:lnTo>
                  <a:lnTo>
                    <a:pt x="872871" y="125831"/>
                  </a:lnTo>
                  <a:lnTo>
                    <a:pt x="862088" y="99961"/>
                  </a:lnTo>
                  <a:lnTo>
                    <a:pt x="820458" y="0"/>
                  </a:lnTo>
                  <a:lnTo>
                    <a:pt x="751230" y="117436"/>
                  </a:lnTo>
                  <a:lnTo>
                    <a:pt x="791781" y="120230"/>
                  </a:lnTo>
                  <a:lnTo>
                    <a:pt x="740651" y="860399"/>
                  </a:lnTo>
                  <a:lnTo>
                    <a:pt x="103327" y="1141780"/>
                  </a:lnTo>
                  <a:lnTo>
                    <a:pt x="86918" y="1104595"/>
                  </a:lnTo>
                  <a:lnTo>
                    <a:pt x="0" y="1209611"/>
                  </a:lnTo>
                  <a:lnTo>
                    <a:pt x="136156" y="1216126"/>
                  </a:lnTo>
                  <a:lnTo>
                    <a:pt x="123367" y="1187157"/>
                  </a:lnTo>
                  <a:lnTo>
                    <a:pt x="119748" y="1178953"/>
                  </a:lnTo>
                  <a:lnTo>
                    <a:pt x="758063" y="897140"/>
                  </a:lnTo>
                  <a:lnTo>
                    <a:pt x="1271536" y="1166533"/>
                  </a:lnTo>
                  <a:lnTo>
                    <a:pt x="1252664" y="1202512"/>
                  </a:lnTo>
                  <a:lnTo>
                    <a:pt x="1388948" y="1205179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6625707" y="5577839"/>
            <a:ext cx="23622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1100" b="0" i="0" u="none" strike="noStrike" kern="1200" cap="none" spc="5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X</a:t>
            </a:r>
            <a:r>
              <a:rPr kumimoji="1" sz="1050" b="0" i="0" u="none" strike="noStrike" kern="1200" cap="none" spc="7" normalizeH="0" baseline="-15873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</a:t>
            </a:r>
            <a:endParaRPr kumimoji="1" sz="1050" b="0" i="0" u="none" strike="noStrike" kern="1200" cap="none" spc="0" normalizeH="0" baseline="-15873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7160490" y="5538215"/>
            <a:ext cx="23622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1100" b="0" i="0" u="none" strike="noStrike" kern="1200" cap="none" spc="5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Y</a:t>
            </a:r>
            <a:r>
              <a:rPr kumimoji="1" sz="1050" b="0" i="0" u="none" strike="noStrike" kern="1200" cap="none" spc="7" normalizeH="0" baseline="-15873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</a:t>
            </a:r>
            <a:endParaRPr kumimoji="1" sz="1050" b="0" i="0" u="none" strike="noStrike" kern="1200" cap="none" spc="0" normalizeH="0" baseline="-15873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6810902" y="4572000"/>
            <a:ext cx="227329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11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Z</a:t>
            </a:r>
            <a:r>
              <a:rPr kumimoji="1" sz="1050" b="0" i="0" u="none" strike="noStrike" kern="1200" cap="none" spc="0" normalizeH="0" baseline="-15873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</a:t>
            </a:r>
            <a:endParaRPr kumimoji="1" sz="1050" b="0" i="0" u="none" strike="noStrike" kern="1200" cap="none" spc="0" normalizeH="0" baseline="-15873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pic>
        <p:nvPicPr>
          <p:cNvPr id="29" name="図 2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3874" y="3903772"/>
            <a:ext cx="5257800" cy="1714500"/>
          </a:xfrm>
          <a:prstGeom prst="rect">
            <a:avLst/>
          </a:prstGeom>
        </p:spPr>
      </p:pic>
      <p:sp>
        <p:nvSpPr>
          <p:cNvPr id="4" name="正方形/長方形 3"/>
          <p:cNvSpPr/>
          <p:nvPr/>
        </p:nvSpPr>
        <p:spPr>
          <a:xfrm>
            <a:off x="1143000" y="391396"/>
            <a:ext cx="410504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>
                <a:solidFill>
                  <a:srgbClr val="FF0000"/>
                </a:solidFill>
                <a:latin typeface="QONCKK+HelveticaNeue"/>
              </a:rPr>
              <a:t>Resolving</a:t>
            </a:r>
            <a:r>
              <a:rPr lang="en-US" altLang="ja-JP" dirty="0">
                <a:solidFill>
                  <a:srgbClr val="000000"/>
                </a:solidFill>
                <a:latin typeface="QONCKK+HelveticaNeue"/>
              </a:rPr>
              <a:t> the </a:t>
            </a:r>
            <a:r>
              <a:rPr lang="en-US" altLang="ja-JP" dirty="0">
                <a:solidFill>
                  <a:srgbClr val="FF0000"/>
                </a:solidFill>
                <a:latin typeface="QONCKK+HelveticaNeue"/>
              </a:rPr>
              <a:t>scale</a:t>
            </a:r>
            <a:r>
              <a:rPr lang="en-US" altLang="ja-JP" dirty="0">
                <a:solidFill>
                  <a:srgbClr val="000000"/>
                </a:solidFill>
                <a:latin typeface="QONCKK+HelveticaNeue"/>
              </a:rPr>
              <a:t> </a:t>
            </a:r>
            <a:r>
              <a:rPr lang="en-US" altLang="ja-JP" dirty="0">
                <a:solidFill>
                  <a:srgbClr val="FF0000"/>
                </a:solidFill>
                <a:latin typeface="QONCKK+HelveticaNeue"/>
              </a:rPr>
              <a:t>issue</a:t>
            </a:r>
            <a:r>
              <a:rPr lang="en-US" altLang="ja-JP" dirty="0">
                <a:solidFill>
                  <a:srgbClr val="000000"/>
                </a:solidFill>
                <a:latin typeface="QONCKK+HelveticaNeue"/>
              </a:rPr>
              <a:t> by measuring the </a:t>
            </a:r>
            <a:r>
              <a:rPr lang="en-US" altLang="ja-JP" dirty="0">
                <a:solidFill>
                  <a:srgbClr val="FF0000"/>
                </a:solidFill>
                <a:latin typeface="QONCKK+HelveticaNeue"/>
              </a:rPr>
              <a:t>actual</a:t>
            </a:r>
            <a:r>
              <a:rPr lang="en-US" altLang="ja-JP" dirty="0">
                <a:solidFill>
                  <a:srgbClr val="000000"/>
                </a:solidFill>
                <a:latin typeface="QONCKK+HelveticaNeue"/>
              </a:rPr>
              <a:t> </a:t>
            </a:r>
            <a:r>
              <a:rPr lang="en-US" altLang="ja-JP" dirty="0">
                <a:solidFill>
                  <a:srgbClr val="FF0000"/>
                </a:solidFill>
                <a:latin typeface="QONCKK+HelveticaNeue"/>
              </a:rPr>
              <a:t>3D</a:t>
            </a:r>
            <a:r>
              <a:rPr lang="en-US" altLang="ja-JP" dirty="0">
                <a:solidFill>
                  <a:srgbClr val="000000"/>
                </a:solidFill>
                <a:latin typeface="QONCKK+HelveticaNeue"/>
              </a:rPr>
              <a:t> </a:t>
            </a:r>
            <a:r>
              <a:rPr lang="en-US" altLang="ja-JP" dirty="0">
                <a:solidFill>
                  <a:srgbClr val="FF0000"/>
                </a:solidFill>
                <a:latin typeface="QONCKK+HelveticaNeue"/>
              </a:rPr>
              <a:t>distance</a:t>
            </a:r>
            <a:r>
              <a:rPr lang="en-US" altLang="ja-JP" dirty="0">
                <a:solidFill>
                  <a:srgbClr val="000000"/>
                </a:solidFill>
                <a:latin typeface="QONCKK+HelveticaNeue"/>
              </a:rPr>
              <a:t> between the points that are observed in the image. </a:t>
            </a:r>
            <a:endParaRPr lang="ja-JP" altLang="en-US" dirty="0"/>
          </a:p>
        </p:txBody>
      </p:sp>
      <p:sp>
        <p:nvSpPr>
          <p:cNvPr id="5" name="正方形/長方形 4"/>
          <p:cNvSpPr/>
          <p:nvPr/>
        </p:nvSpPr>
        <p:spPr>
          <a:xfrm>
            <a:off x="6294829" y="99797"/>
            <a:ext cx="3763571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ja-JP" dirty="0" smtClean="0">
                <a:solidFill>
                  <a:srgbClr val="000000"/>
                </a:solidFill>
                <a:latin typeface="QONCKK+HelveticaNeue"/>
              </a:rPr>
              <a:t>The </a:t>
            </a:r>
            <a:r>
              <a:rPr lang="en-US" altLang="ja-JP" dirty="0">
                <a:solidFill>
                  <a:srgbClr val="000000"/>
                </a:solidFill>
                <a:latin typeface="QONCKK+HelveticaNeue"/>
              </a:rPr>
              <a:t>most commonly used example would be a </a:t>
            </a:r>
            <a:r>
              <a:rPr lang="en-US" altLang="ja-JP" dirty="0">
                <a:solidFill>
                  <a:srgbClr val="FF0000"/>
                </a:solidFill>
                <a:latin typeface="QONCKK+HelveticaNeue"/>
              </a:rPr>
              <a:t>3D</a:t>
            </a:r>
            <a:r>
              <a:rPr lang="en-US" altLang="ja-JP" dirty="0">
                <a:solidFill>
                  <a:srgbClr val="000000"/>
                </a:solidFill>
                <a:latin typeface="QONCKK+HelveticaNeue"/>
              </a:rPr>
              <a:t> </a:t>
            </a:r>
            <a:r>
              <a:rPr lang="en-US" altLang="ja-JP" dirty="0">
                <a:solidFill>
                  <a:srgbClr val="FF0000"/>
                </a:solidFill>
                <a:latin typeface="QONCKK+HelveticaNeue"/>
              </a:rPr>
              <a:t>checkerboard</a:t>
            </a:r>
            <a:r>
              <a:rPr lang="en-US" altLang="ja-JP" dirty="0">
                <a:solidFill>
                  <a:srgbClr val="000000"/>
                </a:solidFill>
                <a:latin typeface="QONCKK+HelveticaNeue"/>
              </a:rPr>
              <a:t>, with squares of known size providing a map of fixed point locations to </a:t>
            </a:r>
            <a:r>
              <a:rPr lang="en-US" altLang="ja-JP" dirty="0" smtClean="0">
                <a:solidFill>
                  <a:srgbClr val="000000"/>
                </a:solidFill>
                <a:latin typeface="QONCKK+HelveticaNeue"/>
              </a:rPr>
              <a:t>observe.</a:t>
            </a:r>
          </a:p>
          <a:p>
            <a:pPr marL="742950" lvl="1" indent="-285750">
              <a:buFontTx/>
              <a:buChar char="-"/>
            </a:pPr>
            <a:r>
              <a:rPr lang="en-US" altLang="ja-JP" dirty="0" smtClean="0">
                <a:solidFill>
                  <a:srgbClr val="000000"/>
                </a:solidFill>
                <a:latin typeface="QONCKK+HelveticaNeue"/>
              </a:rPr>
              <a:t>Associating </a:t>
            </a:r>
            <a:r>
              <a:rPr lang="en-US" altLang="ja-JP" dirty="0">
                <a:solidFill>
                  <a:srgbClr val="000000"/>
                </a:solidFill>
                <a:latin typeface="QONCKK+HelveticaNeue"/>
              </a:rPr>
              <a:t>3D points to 2D projections can be done either manually, or </a:t>
            </a:r>
            <a:r>
              <a:rPr lang="en-US" altLang="ja-JP" dirty="0">
                <a:solidFill>
                  <a:srgbClr val="FF0000"/>
                </a:solidFill>
                <a:latin typeface="QONCKK+HelveticaNeue"/>
              </a:rPr>
              <a:t>automatically</a:t>
            </a:r>
            <a:r>
              <a:rPr lang="en-US" altLang="ja-JP" dirty="0">
                <a:solidFill>
                  <a:srgbClr val="000000"/>
                </a:solidFill>
                <a:latin typeface="QONCKK+HelveticaNeue"/>
              </a:rPr>
              <a:t>, with </a:t>
            </a:r>
            <a:r>
              <a:rPr lang="en-US" altLang="ja-JP" dirty="0">
                <a:solidFill>
                  <a:srgbClr val="FF0000"/>
                </a:solidFill>
                <a:latin typeface="QONCKK+HelveticaNeue"/>
              </a:rPr>
              <a:t>checkerboard</a:t>
            </a:r>
            <a:r>
              <a:rPr lang="en-US" altLang="ja-JP" dirty="0">
                <a:solidFill>
                  <a:srgbClr val="000000"/>
                </a:solidFill>
                <a:latin typeface="QONCKK+HelveticaNeue"/>
              </a:rPr>
              <a:t> </a:t>
            </a:r>
            <a:r>
              <a:rPr lang="en-US" altLang="ja-JP" dirty="0">
                <a:solidFill>
                  <a:srgbClr val="FF0000"/>
                </a:solidFill>
                <a:latin typeface="QONCKK+HelveticaNeue"/>
              </a:rPr>
              <a:t>detectors</a:t>
            </a:r>
            <a:r>
              <a:rPr lang="en-US" altLang="ja-JP" dirty="0">
                <a:solidFill>
                  <a:srgbClr val="000000"/>
                </a:solidFill>
                <a:latin typeface="QONCKK+HelveticaNeue"/>
              </a:rPr>
              <a:t>. 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39581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0632" y="1516380"/>
            <a:ext cx="588835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0" dirty="0">
                <a:latin typeface="Calibri"/>
                <a:cs typeface="Calibri"/>
              </a:rPr>
              <a:t>Camera </a:t>
            </a:r>
            <a:r>
              <a:rPr spc="15" dirty="0">
                <a:latin typeface="Calibri"/>
                <a:cs typeface="Calibri"/>
              </a:rPr>
              <a:t>Calibration: </a:t>
            </a:r>
            <a:r>
              <a:rPr spc="10" dirty="0">
                <a:latin typeface="Calibri"/>
                <a:cs typeface="Calibri"/>
              </a:rPr>
              <a:t>Problem</a:t>
            </a:r>
            <a:r>
              <a:rPr spc="51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Formulation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50632" y="2326640"/>
            <a:ext cx="4399280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23850" marR="0" lvl="0" indent="-31115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323215" algn="l"/>
                <a:tab pos="323850" algn="l"/>
              </a:tabLst>
              <a:defRPr/>
            </a:pPr>
            <a:r>
              <a:rPr kumimoji="1" sz="2100" b="0" i="0" u="none" strike="noStrike" kern="1200" cap="none" spc="5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Expanding </a:t>
            </a:r>
            <a:r>
              <a:rPr kumimoji="1" sz="2100" b="0" i="0" u="none" strike="noStrike" kern="1200" cap="none" spc="-15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the </a:t>
            </a:r>
            <a:r>
              <a:rPr kumimoji="1" sz="21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equation </a:t>
            </a:r>
            <a:r>
              <a:rPr kumimoji="1" sz="2100" b="0" i="0" u="none" strike="noStrike" kern="1200" cap="none" spc="5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results</a:t>
            </a:r>
            <a:r>
              <a:rPr kumimoji="1" sz="2100" b="0" i="0" u="none" strike="noStrike" kern="1200" cap="none" spc="45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1" sz="2100" b="0" i="0" u="none" strike="noStrike" kern="1200" cap="none" spc="5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in:</a:t>
            </a:r>
            <a:endParaRPr kumimoji="1" sz="2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/>
              <a:ea typeface="+mn-ea"/>
              <a:cs typeface="Tahoma"/>
            </a:endParaRP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8300" y="3195637"/>
            <a:ext cx="6781800" cy="138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982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0632" y="1516380"/>
            <a:ext cx="588835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0" dirty="0">
                <a:latin typeface="Calibri"/>
                <a:cs typeface="Calibri"/>
              </a:rPr>
              <a:t>Camera </a:t>
            </a:r>
            <a:r>
              <a:rPr spc="15" dirty="0">
                <a:latin typeface="Calibri"/>
                <a:cs typeface="Calibri"/>
              </a:rPr>
              <a:t>Calibration: </a:t>
            </a:r>
            <a:r>
              <a:rPr spc="10" dirty="0">
                <a:latin typeface="Calibri"/>
                <a:cs typeface="Calibri"/>
              </a:rPr>
              <a:t>Problem</a:t>
            </a:r>
            <a:r>
              <a:rPr spc="51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Formulation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50632" y="2326640"/>
            <a:ext cx="4554768" cy="3359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23850" marR="0" lvl="0" indent="-31115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323215" algn="l"/>
                <a:tab pos="323850" algn="l"/>
              </a:tabLst>
              <a:defRPr/>
            </a:pPr>
            <a:r>
              <a:rPr kumimoji="1" sz="2100" b="0" i="0" u="none" strike="noStrike" kern="1200" cap="none" spc="-2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Move </a:t>
            </a:r>
            <a:r>
              <a:rPr kumimoji="1" sz="2100" b="0" i="0" u="none" strike="noStrike" kern="1200" cap="none" spc="-45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to</a:t>
            </a:r>
            <a:r>
              <a:rPr kumimoji="1" sz="2100" b="0" i="0" u="none" strike="noStrike" kern="1200" cap="none" spc="-3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1" sz="2100" b="0" i="0" u="none" strike="noStrike" kern="1200" cap="none" spc="7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LHS</a:t>
            </a:r>
            <a:r>
              <a:rPr kumimoji="1" lang="en-US" sz="2100" b="0" i="0" u="none" strike="noStrike" kern="1200" cap="none" spc="7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(left-hand side)</a:t>
            </a:r>
            <a:r>
              <a:rPr kumimoji="1" sz="2100" b="0" i="0" u="none" strike="noStrike" kern="1200" cap="none" spc="7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:</a:t>
            </a:r>
            <a:endParaRPr kumimoji="1" sz="2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/>
              <a:ea typeface="+mn-ea"/>
              <a:cs typeface="Tahoma"/>
            </a:endParaRP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7312" y="3200400"/>
            <a:ext cx="7343775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16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0632" y="1516380"/>
            <a:ext cx="588835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0" dirty="0">
                <a:latin typeface="Calibri"/>
                <a:cs typeface="Calibri"/>
              </a:rPr>
              <a:t>Camera </a:t>
            </a:r>
            <a:r>
              <a:rPr spc="15" dirty="0">
                <a:latin typeface="Calibri"/>
                <a:cs typeface="Calibri"/>
              </a:rPr>
              <a:t>Calibration: </a:t>
            </a:r>
            <a:r>
              <a:rPr spc="10" dirty="0">
                <a:latin typeface="Calibri"/>
                <a:cs typeface="Calibri"/>
              </a:rPr>
              <a:t>Problem</a:t>
            </a:r>
            <a:r>
              <a:rPr spc="51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Formulation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7932" y="2326640"/>
            <a:ext cx="7014845" cy="668901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254000" marR="17780" lvl="0" indent="-228600" algn="l" defTabSz="914400" rtl="0" eaLnBrk="1" fontAlgn="auto" latinLnBrk="0" hangingPunct="1">
              <a:lnSpc>
                <a:spcPct val="102899"/>
              </a:lnSpc>
              <a:spcBef>
                <a:spcPts val="25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253365" algn="l"/>
                <a:tab pos="254000" algn="l"/>
              </a:tabLst>
              <a:defRPr/>
            </a:pPr>
            <a:r>
              <a:rPr kumimoji="1" sz="2100" b="0" i="0" u="none" strike="noStrike" kern="1200" cap="none" spc="3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Replace </a:t>
            </a:r>
            <a:r>
              <a:rPr kumimoji="1" sz="2100" b="0" i="0" u="none" strike="noStrike" kern="1200" cap="none" spc="5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Eq. </a:t>
            </a:r>
            <a:r>
              <a:rPr kumimoji="1" sz="2100" b="0" i="0" u="none" strike="noStrike" kern="1200" cap="none" spc="-2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(3) </a:t>
            </a:r>
            <a:r>
              <a:rPr kumimoji="1" sz="2100" b="0" i="0" u="none" strike="noStrike" kern="1200" cap="none" spc="5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in Eq. </a:t>
            </a:r>
            <a:r>
              <a:rPr kumimoji="1" sz="2100" b="0" i="0" u="none" strike="noStrike" kern="1200" cap="none" spc="-2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(1) </a:t>
            </a:r>
            <a:r>
              <a:rPr kumimoji="1" sz="2100" b="0" i="0" u="none" strike="noStrike" kern="1200" cap="none" spc="-5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and </a:t>
            </a:r>
            <a:r>
              <a:rPr kumimoji="1" sz="2100" b="0" i="0" u="none" strike="noStrike" kern="1200" cap="none" spc="5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Eq. </a:t>
            </a:r>
            <a:r>
              <a:rPr kumimoji="1" sz="2100" b="0" i="0" u="none" strike="noStrike" kern="1200" cap="none" spc="-2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(2) </a:t>
            </a:r>
            <a:r>
              <a:rPr kumimoji="1" sz="2100" b="0" i="0" u="none" strike="noStrike" kern="1200" cap="none" spc="-45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to </a:t>
            </a:r>
            <a:r>
              <a:rPr kumimoji="1" sz="2100" b="0" i="0" u="none" strike="noStrike" kern="1200" cap="none" spc="-5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get </a:t>
            </a:r>
            <a:r>
              <a:rPr kumimoji="1" sz="2100" b="0" i="0" u="none" strike="noStrike" kern="1200" cap="none" spc="135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2</a:t>
            </a:r>
            <a:r>
              <a:rPr kumimoji="1" sz="2100" b="0" i="0" u="none" strike="noStrike" kern="1200" cap="none" spc="-25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1" sz="21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equations  </a:t>
            </a:r>
            <a:r>
              <a:rPr kumimoji="1" sz="2100" b="0" i="0" u="none" strike="noStrike" kern="1200" cap="none" spc="-2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per</a:t>
            </a:r>
            <a:r>
              <a:rPr kumimoji="1" sz="2100" b="0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point</a:t>
            </a:r>
            <a:r>
              <a:rPr kumimoji="1" sz="2100" b="0" i="0" u="none" strike="noStrike" kern="1200" cap="none" spc="-5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:</a:t>
            </a:r>
            <a:endParaRPr kumimoji="1" sz="2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/>
              <a:ea typeface="+mn-ea"/>
              <a:cs typeface="Tahoma"/>
            </a:endParaRPr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612" y="3505200"/>
            <a:ext cx="7877175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23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0632" y="1516380"/>
            <a:ext cx="588835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0" dirty="0">
                <a:latin typeface="Calibri"/>
                <a:cs typeface="Calibri"/>
              </a:rPr>
              <a:t>Camera </a:t>
            </a:r>
            <a:r>
              <a:rPr spc="15" dirty="0">
                <a:latin typeface="Calibri"/>
                <a:cs typeface="Calibri"/>
              </a:rPr>
              <a:t>Calibration: </a:t>
            </a:r>
            <a:r>
              <a:rPr spc="10" dirty="0">
                <a:latin typeface="Calibri"/>
                <a:cs typeface="Calibri"/>
              </a:rPr>
              <a:t>Problem</a:t>
            </a:r>
            <a:r>
              <a:rPr spc="51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Formulation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50631" y="2327655"/>
            <a:ext cx="7252334" cy="92456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241300" marR="5080" lvl="0" indent="-228600" algn="l" defTabSz="914400" rtl="0" eaLnBrk="1" fontAlgn="auto" latinLnBrk="0" hangingPunct="1">
              <a:lnSpc>
                <a:spcPct val="101099"/>
              </a:lnSpc>
              <a:spcBef>
                <a:spcPts val="75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240665" algn="l"/>
                <a:tab pos="241300" algn="l"/>
              </a:tabLst>
              <a:defRPr/>
            </a:pPr>
            <a:r>
              <a:rPr kumimoji="1" sz="1900" b="0" i="0" u="none" strike="noStrike" kern="1200" cap="none" spc="-25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If </a:t>
            </a:r>
            <a:r>
              <a:rPr kumimoji="1" sz="1900" b="0" i="0" u="none" strike="noStrike" kern="1200" cap="none" spc="-95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we </a:t>
            </a:r>
            <a:r>
              <a:rPr kumimoji="1" sz="1900" b="0" i="0" u="none" strike="noStrike" kern="1200" cap="none" spc="-45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have </a:t>
            </a:r>
            <a:r>
              <a:rPr kumimoji="1" sz="1900" b="0" i="0" u="none" strike="noStrike" kern="1200" cap="none" spc="10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N </a:t>
            </a:r>
            <a:r>
              <a:rPr kumimoji="1" sz="1900" b="0" i="0" u="none" strike="noStrike" kern="1200" cap="none" spc="5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3D </a:t>
            </a:r>
            <a:r>
              <a:rPr kumimoji="1" sz="1900" b="0" i="0" u="none" strike="noStrike" kern="1200" cap="none" spc="5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points </a:t>
            </a:r>
            <a:r>
              <a:rPr kumimoji="1" sz="1900" b="0" i="0" u="none" strike="noStrike" kern="1200" cap="none" spc="-1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and </a:t>
            </a:r>
            <a:r>
              <a:rPr kumimoji="1" sz="19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their </a:t>
            </a:r>
            <a:r>
              <a:rPr kumimoji="1" sz="1900" b="0" i="0" u="none" strike="noStrike" kern="1200" cap="none" spc="-15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corresponding </a:t>
            </a:r>
            <a:r>
              <a:rPr kumimoji="1" sz="1900" b="0" i="0" u="none" strike="noStrike" kern="1200" cap="none" spc="10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N </a:t>
            </a:r>
            <a:r>
              <a:rPr kumimoji="1" sz="1900" b="0" i="0" u="none" strike="noStrike" kern="1200" cap="none" spc="5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2D </a:t>
            </a:r>
            <a:r>
              <a:rPr kumimoji="1" sz="1900" b="0" i="0" u="none" strike="noStrike" kern="1200" cap="none" spc="-5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projections,  </a:t>
            </a:r>
            <a:r>
              <a:rPr kumimoji="1" sz="1900" b="0" i="0" u="none" strike="noStrike" kern="1200" cap="none" spc="-15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set </a:t>
            </a:r>
            <a:r>
              <a:rPr kumimoji="1" sz="1900" b="0" i="0" u="none" strike="noStrike" kern="1200" cap="none" spc="5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up </a:t>
            </a:r>
            <a:r>
              <a:rPr kumimoji="1" sz="1900" b="1" i="0" u="none" strike="noStrike" kern="1200" cap="none" spc="1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homogeneous </a:t>
            </a:r>
            <a:r>
              <a:rPr kumimoji="1" sz="1900" b="1" i="0" u="none" strike="noStrike" kern="1200" cap="none" spc="2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linear</a:t>
            </a:r>
            <a:r>
              <a:rPr kumimoji="1" sz="1900" b="1" i="0" u="none" strike="noStrike" kern="1200" cap="none" spc="-105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1" sz="1900" b="1" i="0" u="none" strike="noStrike" kern="1200" cap="none" spc="2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system</a:t>
            </a:r>
            <a:endParaRPr kumimoji="1" sz="1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2413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215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240665" algn="l"/>
                <a:tab pos="241300" algn="l"/>
              </a:tabLst>
              <a:defRPr/>
            </a:pPr>
            <a:r>
              <a:rPr kumimoji="1" sz="1900" b="0" i="0" u="none" strike="noStrike" kern="1200" cap="none" spc="-5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Solved </a:t>
            </a:r>
            <a:r>
              <a:rPr kumimoji="1" sz="1900" b="0" i="0" u="none" strike="noStrike" kern="1200" cap="none" spc="-1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with </a:t>
            </a:r>
            <a:r>
              <a:rPr kumimoji="1" sz="1900" b="0" i="0" u="none" strike="noStrike" kern="1200" cap="none" spc="1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Singular </a:t>
            </a:r>
            <a:r>
              <a:rPr kumimoji="1" sz="1900" b="0" i="0" u="none" strike="noStrike" kern="1200" cap="none" spc="-1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Value </a:t>
            </a:r>
            <a:r>
              <a:rPr kumimoji="1" sz="19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Decomposition</a:t>
            </a:r>
            <a:r>
              <a:rPr kumimoji="1" sz="1900" b="0" i="0" u="none" strike="noStrike" kern="1200" cap="none" spc="3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1" sz="1900" b="0" i="0" u="none" strike="noStrike" kern="1200" cap="none" spc="-35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(SVD)</a:t>
            </a:r>
            <a:endParaRPr kumimoji="1" sz="1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/>
              <a:ea typeface="+mn-ea"/>
              <a:cs typeface="Tahoma"/>
            </a:endParaRPr>
          </a:p>
        </p:txBody>
      </p:sp>
      <p:pic>
        <p:nvPicPr>
          <p:cNvPr id="13" name="図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265353"/>
            <a:ext cx="8181975" cy="3181350"/>
          </a:xfrm>
          <a:prstGeom prst="rect">
            <a:avLst/>
          </a:prstGeom>
        </p:spPr>
      </p:pic>
      <p:sp>
        <p:nvSpPr>
          <p:cNvPr id="4" name="テキスト ボックス 3"/>
          <p:cNvSpPr txBox="1"/>
          <p:nvPr/>
        </p:nvSpPr>
        <p:spPr>
          <a:xfrm>
            <a:off x="6477000" y="2667000"/>
            <a:ext cx="2209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/>
              <a:t>Lidar</a:t>
            </a:r>
            <a:r>
              <a:rPr kumimoji="1" lang="ja-JP" altLang="en-US" dirty="0" smtClean="0"/>
              <a:t>の</a:t>
            </a:r>
            <a:r>
              <a:rPr kumimoji="1" lang="en-US" altLang="ja-JP" dirty="0" smtClean="0"/>
              <a:t>ICP</a:t>
            </a:r>
            <a:r>
              <a:rPr kumimoji="1" lang="ja-JP" altLang="en-US" dirty="0" smtClean="0"/>
              <a:t>アルゴリズムにも使っていた</a:t>
            </a:r>
            <a:endParaRPr kumimoji="1" lang="ja-JP" altLang="en-US" dirty="0"/>
          </a:p>
        </p:txBody>
      </p:sp>
      <p:sp>
        <p:nvSpPr>
          <p:cNvPr id="5" name="正方形/長方形 4"/>
          <p:cNvSpPr/>
          <p:nvPr/>
        </p:nvSpPr>
        <p:spPr>
          <a:xfrm>
            <a:off x="-1" y="3286036"/>
            <a:ext cx="780296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>
                <a:solidFill>
                  <a:srgbClr val="000000"/>
                </a:solidFill>
                <a:latin typeface="QONCKK+HelveticaNeue"/>
              </a:rPr>
              <a:t>Since this is a homogeneous linear system, we can use the </a:t>
            </a:r>
            <a:r>
              <a:rPr lang="en-US" altLang="ja-JP" dirty="0" smtClean="0">
                <a:solidFill>
                  <a:srgbClr val="000000"/>
                </a:solidFill>
                <a:latin typeface="QONCKK+HelveticaNeue"/>
              </a:rPr>
              <a:t>pseudo-inverse</a:t>
            </a:r>
            <a:r>
              <a:rPr lang="ja-JP" altLang="en-US" dirty="0" smtClean="0">
                <a:solidFill>
                  <a:srgbClr val="000000"/>
                </a:solidFill>
                <a:latin typeface="QONCKK+HelveticaNeue"/>
              </a:rPr>
              <a:t>（擬似「ぎじ」逆行列）</a:t>
            </a:r>
            <a:r>
              <a:rPr lang="en-US" altLang="ja-JP" dirty="0" smtClean="0">
                <a:solidFill>
                  <a:srgbClr val="000000"/>
                </a:solidFill>
                <a:latin typeface="QONCKK+HelveticaNeue"/>
              </a:rPr>
              <a:t> </a:t>
            </a:r>
            <a:r>
              <a:rPr lang="en-US" altLang="ja-JP" dirty="0">
                <a:solidFill>
                  <a:srgbClr val="000000"/>
                </a:solidFill>
                <a:latin typeface="QONCKK+HelveticaNeue"/>
              </a:rPr>
              <a:t>or even better, the singular value decomposition to get the least squares solution. </a:t>
            </a:r>
            <a:endParaRPr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テキスト ボックス 5"/>
              <p:cNvSpPr txBox="1"/>
              <p:nvPr/>
            </p:nvSpPr>
            <p:spPr>
              <a:xfrm>
                <a:off x="3405187" y="5943600"/>
                <a:ext cx="1524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12</m:t>
                      </m:r>
                    </m:oMath>
                  </m:oMathPara>
                </a14:m>
                <a:endParaRPr kumimoji="1" lang="ja-JP" altLang="en-US" dirty="0"/>
              </a:p>
            </p:txBody>
          </p:sp>
        </mc:Choice>
        <mc:Fallback xmlns="">
          <p:sp>
            <p:nvSpPr>
              <p:cNvPr id="6" name="テキスト ボックス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5187" y="5943600"/>
                <a:ext cx="1524000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テキスト ボックス 6"/>
          <p:cNvSpPr txBox="1"/>
          <p:nvPr/>
        </p:nvSpPr>
        <p:spPr>
          <a:xfrm>
            <a:off x="7543800" y="65532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/>
              <a:t>12 parameters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74254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0632" y="1490471"/>
            <a:ext cx="3115310" cy="46735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40" dirty="0">
                <a:latin typeface="Tahoma"/>
                <a:cs typeface="Tahoma"/>
              </a:rPr>
              <a:t>The </a:t>
            </a:r>
            <a:r>
              <a:rPr spc="-290" dirty="0">
                <a:latin typeface="Tahoma"/>
                <a:cs typeface="Tahoma"/>
              </a:rPr>
              <a:t>Camera</a:t>
            </a:r>
            <a:r>
              <a:rPr spc="-370" dirty="0">
                <a:latin typeface="Tahoma"/>
                <a:cs typeface="Tahoma"/>
              </a:rPr>
              <a:t> </a:t>
            </a:r>
            <a:r>
              <a:rPr spc="-250" dirty="0">
                <a:latin typeface="Tahoma"/>
                <a:cs typeface="Tahoma"/>
              </a:rPr>
              <a:t>Sensor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50632" y="2302256"/>
            <a:ext cx="5206365" cy="1068070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29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100" spc="-5" dirty="0">
                <a:solidFill>
                  <a:srgbClr val="002060"/>
                </a:solidFill>
                <a:latin typeface="Tahoma"/>
                <a:cs typeface="Tahoma"/>
              </a:rPr>
              <a:t>Captures </a:t>
            </a:r>
            <a:r>
              <a:rPr sz="2100" spc="15" dirty="0">
                <a:solidFill>
                  <a:srgbClr val="FF0000"/>
                </a:solidFill>
                <a:latin typeface="Tahoma"/>
                <a:cs typeface="Tahoma"/>
              </a:rPr>
              <a:t>detailed</a:t>
            </a:r>
            <a:r>
              <a:rPr sz="2100" spc="15" dirty="0">
                <a:solidFill>
                  <a:srgbClr val="002060"/>
                </a:solidFill>
                <a:latin typeface="Tahoma"/>
                <a:cs typeface="Tahoma"/>
              </a:rPr>
              <a:t> </a:t>
            </a:r>
            <a:r>
              <a:rPr sz="2100" spc="-10" dirty="0">
                <a:solidFill>
                  <a:srgbClr val="002060"/>
                </a:solidFill>
                <a:latin typeface="Tahoma"/>
                <a:cs typeface="Tahoma"/>
              </a:rPr>
              <a:t>appearance</a:t>
            </a:r>
            <a:r>
              <a:rPr sz="2100" spc="15" dirty="0">
                <a:solidFill>
                  <a:srgbClr val="002060"/>
                </a:solidFill>
                <a:latin typeface="Tahoma"/>
                <a:cs typeface="Tahoma"/>
              </a:rPr>
              <a:t> </a:t>
            </a:r>
            <a:r>
              <a:rPr sz="2100" spc="5" dirty="0">
                <a:solidFill>
                  <a:srgbClr val="002060"/>
                </a:solidFill>
                <a:latin typeface="Tahoma"/>
                <a:cs typeface="Tahoma"/>
              </a:rPr>
              <a:t>information</a:t>
            </a:r>
            <a:endParaRPr sz="2100" dirty="0">
              <a:latin typeface="Tahoma"/>
              <a:cs typeface="Tahoma"/>
            </a:endParaRPr>
          </a:p>
          <a:p>
            <a:pPr marL="241300" indent="-228600">
              <a:lnSpc>
                <a:spcPct val="100000"/>
              </a:lnSpc>
              <a:spcBef>
                <a:spcPts val="19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100" spc="30" dirty="0">
                <a:solidFill>
                  <a:srgbClr val="FF0000"/>
                </a:solidFill>
                <a:latin typeface="Tahoma"/>
                <a:cs typeface="Tahoma"/>
              </a:rPr>
              <a:t>High</a:t>
            </a:r>
            <a:r>
              <a:rPr sz="2100" spc="30" dirty="0">
                <a:solidFill>
                  <a:srgbClr val="002060"/>
                </a:solidFill>
                <a:latin typeface="Tahoma"/>
                <a:cs typeface="Tahoma"/>
              </a:rPr>
              <a:t> </a:t>
            </a:r>
            <a:r>
              <a:rPr sz="2100" spc="-35" dirty="0">
                <a:solidFill>
                  <a:srgbClr val="FF0000"/>
                </a:solidFill>
                <a:latin typeface="Tahoma"/>
                <a:cs typeface="Tahoma"/>
              </a:rPr>
              <a:t>rate</a:t>
            </a:r>
            <a:r>
              <a:rPr sz="2100" spc="-35" dirty="0">
                <a:solidFill>
                  <a:srgbClr val="002060"/>
                </a:solidFill>
                <a:latin typeface="Tahoma"/>
                <a:cs typeface="Tahoma"/>
              </a:rPr>
              <a:t> </a:t>
            </a:r>
            <a:r>
              <a:rPr sz="2100" spc="-25" dirty="0">
                <a:solidFill>
                  <a:srgbClr val="002060"/>
                </a:solidFill>
                <a:latin typeface="Tahoma"/>
                <a:cs typeface="Tahoma"/>
              </a:rPr>
              <a:t>of </a:t>
            </a:r>
            <a:r>
              <a:rPr sz="2100" spc="5" dirty="0">
                <a:solidFill>
                  <a:srgbClr val="002060"/>
                </a:solidFill>
                <a:latin typeface="Tahoma"/>
                <a:cs typeface="Tahoma"/>
              </a:rPr>
              <a:t>information</a:t>
            </a:r>
            <a:r>
              <a:rPr sz="2100" spc="40" dirty="0">
                <a:solidFill>
                  <a:srgbClr val="002060"/>
                </a:solidFill>
                <a:latin typeface="Tahoma"/>
                <a:cs typeface="Tahoma"/>
              </a:rPr>
              <a:t> </a:t>
            </a:r>
            <a:r>
              <a:rPr sz="2100" dirty="0">
                <a:solidFill>
                  <a:srgbClr val="002060"/>
                </a:solidFill>
                <a:latin typeface="Tahoma"/>
                <a:cs typeface="Tahoma"/>
              </a:rPr>
              <a:t>capture</a:t>
            </a:r>
            <a:endParaRPr sz="2100" dirty="0">
              <a:latin typeface="Tahoma"/>
              <a:cs typeface="Tahoma"/>
            </a:endParaRPr>
          </a:p>
          <a:p>
            <a:pPr marL="241300" indent="-228600">
              <a:lnSpc>
                <a:spcPct val="100000"/>
              </a:lnSpc>
              <a:spcBef>
                <a:spcPts val="26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100" spc="10" dirty="0">
                <a:solidFill>
                  <a:srgbClr val="002060"/>
                </a:solidFill>
                <a:latin typeface="Tahoma"/>
                <a:cs typeface="Tahoma"/>
              </a:rPr>
              <a:t>Relatively</a:t>
            </a:r>
            <a:r>
              <a:rPr sz="2100" spc="5" dirty="0">
                <a:solidFill>
                  <a:srgbClr val="002060"/>
                </a:solidFill>
                <a:latin typeface="Tahoma"/>
                <a:cs typeface="Tahoma"/>
              </a:rPr>
              <a:t> </a:t>
            </a:r>
            <a:r>
              <a:rPr sz="2100" spc="-5" dirty="0">
                <a:solidFill>
                  <a:srgbClr val="002060"/>
                </a:solidFill>
                <a:latin typeface="Tahoma"/>
                <a:cs typeface="Tahoma"/>
              </a:rPr>
              <a:t>inexpensive</a:t>
            </a:r>
            <a:endParaRPr sz="2100" dirty="0">
              <a:latin typeface="Tahoma"/>
              <a:cs typeface="Tahoma"/>
            </a:endParaRPr>
          </a:p>
        </p:txBody>
      </p:sp>
      <p:sp>
        <p:nvSpPr>
          <p:cNvPr id="6" name="正方形/長方形 5"/>
          <p:cNvSpPr/>
          <p:nvPr/>
        </p:nvSpPr>
        <p:spPr>
          <a:xfrm>
            <a:off x="5715000" y="1752600"/>
            <a:ext cx="43434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>
                <a:solidFill>
                  <a:srgbClr val="000000"/>
                </a:solidFill>
                <a:latin typeface="QONCKK+HelveticaNeue"/>
              </a:rPr>
              <a:t>Because of its high resolution output, the camera is able to collect and provide </a:t>
            </a:r>
            <a:r>
              <a:rPr lang="en-US" altLang="ja-JP" dirty="0">
                <a:solidFill>
                  <a:srgbClr val="FF0000"/>
                </a:solidFill>
                <a:latin typeface="QONCKK+HelveticaNeue"/>
              </a:rPr>
              <a:t>orders</a:t>
            </a:r>
            <a:r>
              <a:rPr lang="en-US" altLang="ja-JP" dirty="0">
                <a:solidFill>
                  <a:srgbClr val="000000"/>
                </a:solidFill>
                <a:latin typeface="QONCKK+HelveticaNeue"/>
              </a:rPr>
              <a:t> </a:t>
            </a:r>
            <a:r>
              <a:rPr lang="en-US" altLang="ja-JP" dirty="0">
                <a:solidFill>
                  <a:srgbClr val="FF0000"/>
                </a:solidFill>
                <a:latin typeface="QONCKK+HelveticaNeue"/>
              </a:rPr>
              <a:t>of magnitude more information than other sensors</a:t>
            </a:r>
            <a:r>
              <a:rPr lang="en-US" altLang="ja-JP" dirty="0">
                <a:solidFill>
                  <a:srgbClr val="000000"/>
                </a:solidFill>
                <a:latin typeface="QONCKK+HelveticaNeue"/>
              </a:rPr>
              <a:t> used in self-driving </a:t>
            </a:r>
            <a:r>
              <a:rPr lang="en-US" altLang="ja-JP" dirty="0">
                <a:latin typeface="QONCKK+HelveticaNeue"/>
              </a:rPr>
              <a:t>while</a:t>
            </a:r>
            <a:r>
              <a:rPr lang="en-US" altLang="ja-JP" dirty="0">
                <a:solidFill>
                  <a:srgbClr val="000000"/>
                </a:solidFill>
                <a:latin typeface="QONCKK+HelveticaNeue"/>
              </a:rPr>
              <a:t> </a:t>
            </a:r>
            <a:r>
              <a:rPr lang="en-US" altLang="ja-JP" dirty="0">
                <a:solidFill>
                  <a:srgbClr val="FF0000"/>
                </a:solidFill>
                <a:latin typeface="QONCKK+HelveticaNeue"/>
              </a:rPr>
              <a:t>still</a:t>
            </a:r>
            <a:r>
              <a:rPr lang="en-US" altLang="ja-JP" dirty="0">
                <a:solidFill>
                  <a:srgbClr val="000000"/>
                </a:solidFill>
                <a:latin typeface="QONCKK+HelveticaNeue"/>
              </a:rPr>
              <a:t> being relatively </a:t>
            </a:r>
            <a:r>
              <a:rPr lang="en-US" altLang="ja-JP" dirty="0">
                <a:solidFill>
                  <a:srgbClr val="FF0000"/>
                </a:solidFill>
                <a:latin typeface="QONCKK+HelveticaNeue"/>
              </a:rPr>
              <a:t>inexpensive</a:t>
            </a:r>
            <a:r>
              <a:rPr lang="en-US" altLang="ja-JP" dirty="0">
                <a:solidFill>
                  <a:srgbClr val="000000"/>
                </a:solidFill>
                <a:latin typeface="QONCKK+HelveticaNeue"/>
              </a:rPr>
              <a:t>. </a:t>
            </a:r>
            <a:endParaRPr lang="ja-JP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0632" y="1490471"/>
            <a:ext cx="5756275" cy="46735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900" spc="-285" dirty="0">
                <a:latin typeface="Tahoma"/>
                <a:cs typeface="Tahoma"/>
              </a:rPr>
              <a:t>Camera </a:t>
            </a:r>
            <a:r>
              <a:rPr sz="2900" spc="-215" dirty="0">
                <a:latin typeface="Tahoma"/>
                <a:cs typeface="Tahoma"/>
              </a:rPr>
              <a:t>Calibration: Linear</a:t>
            </a:r>
            <a:r>
              <a:rPr sz="2900" spc="-70" dirty="0">
                <a:latin typeface="Tahoma"/>
                <a:cs typeface="Tahoma"/>
              </a:rPr>
              <a:t> </a:t>
            </a:r>
            <a:r>
              <a:rPr sz="2900" spc="-254" dirty="0">
                <a:latin typeface="Tahoma"/>
                <a:cs typeface="Tahoma"/>
              </a:rPr>
              <a:t>Methods</a:t>
            </a:r>
            <a:endParaRPr sz="2900">
              <a:latin typeface="Tahoma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50632" y="2297774"/>
            <a:ext cx="6238875" cy="2921954"/>
          </a:xfrm>
          <a:prstGeom prst="rect">
            <a:avLst/>
          </a:prstGeom>
        </p:spPr>
        <p:txBody>
          <a:bodyPr vert="horz" wrap="square" lIns="0" tIns="41275" rIns="0" bIns="0" rtlCol="0">
            <a:spAutoFit/>
          </a:bodyPr>
          <a:lstStyle/>
          <a:p>
            <a:pPr marL="2413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325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240665" algn="l"/>
                <a:tab pos="241300" algn="l"/>
              </a:tabLst>
              <a:defRPr/>
            </a:pPr>
            <a:r>
              <a:rPr kumimoji="1" sz="2100" b="0" i="0" u="none" strike="noStrike" kern="1200" cap="none" spc="-15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Advantages </a:t>
            </a:r>
            <a:r>
              <a:rPr kumimoji="1" sz="2100" b="0" i="0" u="none" strike="noStrike" kern="1200" cap="none" spc="-7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of </a:t>
            </a:r>
            <a:r>
              <a:rPr kumimoji="1" sz="2100" b="0" i="0" u="none" strike="noStrike" kern="1200" cap="none" spc="45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such </a:t>
            </a:r>
            <a:r>
              <a:rPr kumimoji="1" sz="2100" b="0" i="0" u="none" strike="noStrike" kern="1200" cap="none" spc="-55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a </a:t>
            </a:r>
            <a:r>
              <a:rPr kumimoji="1" sz="21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simple </a:t>
            </a:r>
            <a:r>
              <a:rPr kumimoji="1" sz="2100" b="0" i="0" u="none" strike="noStrike" kern="1200" cap="none" spc="-4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linear </a:t>
            </a:r>
            <a:r>
              <a:rPr kumimoji="1" sz="2100" b="0" i="0" u="none" strike="noStrike" kern="1200" cap="none" spc="-15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system</a:t>
            </a:r>
            <a:r>
              <a:rPr kumimoji="1" sz="2100" b="0" i="0" u="none" strike="noStrike" kern="1200" cap="none" spc="35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1" sz="2100" b="0" i="0" u="none" strike="noStrike" kern="1200" cap="none" spc="-9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are:</a:t>
            </a:r>
            <a:endParaRPr kumimoji="1" sz="2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  <a:p>
            <a:pPr marL="619760" marR="0" lvl="1" indent="-230504" algn="l" defTabSz="914400" rtl="0" eaLnBrk="1" fontAlgn="auto" latinLnBrk="0" hangingPunct="1">
              <a:lnSpc>
                <a:spcPct val="100000"/>
              </a:lnSpc>
              <a:spcBef>
                <a:spcPts val="185"/>
              </a:spcBef>
              <a:spcAft>
                <a:spcPts val="0"/>
              </a:spcAft>
              <a:buClrTx/>
              <a:buSzTx/>
              <a:buFont typeface="Courier New"/>
              <a:buChar char="o"/>
              <a:tabLst>
                <a:tab pos="620395" algn="l"/>
              </a:tabLst>
              <a:defRPr/>
            </a:pPr>
            <a:r>
              <a:rPr kumimoji="1" sz="1700" b="0" i="0" u="none" strike="noStrike" kern="1200" cap="none" spc="15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Easy </a:t>
            </a:r>
            <a:r>
              <a:rPr kumimoji="1" sz="1700" b="0" i="0" u="none" strike="noStrike" kern="1200" cap="none" spc="-9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to</a:t>
            </a:r>
            <a:r>
              <a:rPr kumimoji="1" sz="1700" b="0" i="0" u="none" strike="noStrike" kern="1200" cap="none" spc="-5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1" sz="1700" b="0" i="0" u="none" strike="noStrike" kern="1200" cap="none" spc="-55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formulate</a:t>
            </a:r>
            <a:endParaRPr kumimoji="1" sz="1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  <a:p>
            <a:pPr marL="619760" marR="0" lvl="1" indent="-230504" algn="l" defTabSz="914400" rtl="0" eaLnBrk="1" fontAlgn="auto" latinLnBrk="0" hangingPunct="1">
              <a:lnSpc>
                <a:spcPct val="100000"/>
              </a:lnSpc>
              <a:spcBef>
                <a:spcPts val="170"/>
              </a:spcBef>
              <a:spcAft>
                <a:spcPts val="0"/>
              </a:spcAft>
              <a:buClrTx/>
              <a:buSzTx/>
              <a:buFont typeface="Courier New"/>
              <a:buChar char="o"/>
              <a:tabLst>
                <a:tab pos="620395" algn="l"/>
              </a:tabLst>
              <a:defRPr/>
            </a:pPr>
            <a:r>
              <a:rPr kumimoji="1" sz="1700" b="0" i="0" u="none" strike="noStrike" kern="1200" cap="none" spc="-15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Closed </a:t>
            </a:r>
            <a:r>
              <a:rPr kumimoji="1" sz="1700" b="0" i="0" u="none" strike="noStrike" kern="1200" cap="none" spc="-55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form</a:t>
            </a:r>
            <a:r>
              <a:rPr kumimoji="1" sz="1700" b="0" i="0" u="none" strike="noStrike" kern="1200" cap="none" spc="3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1" sz="1700" b="0" i="0" u="none" strike="noStrike" kern="1200" cap="none" spc="-25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solution</a:t>
            </a:r>
            <a:endParaRPr kumimoji="1" sz="1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10"/>
              </a:spcBef>
              <a:spcAft>
                <a:spcPts val="0"/>
              </a:spcAft>
              <a:buClrTx/>
              <a:buSzTx/>
              <a:buFontTx/>
              <a:buChar char="o"/>
              <a:tabLst/>
              <a:defRPr/>
            </a:pPr>
            <a:endParaRPr kumimoji="1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  <a:p>
            <a:pPr marL="1955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Char char="•"/>
              <a:tabLst>
                <a:tab pos="195580" algn="l"/>
              </a:tabLst>
              <a:defRPr/>
            </a:pPr>
            <a:r>
              <a:rPr kumimoji="1" sz="2100" b="0" i="0" u="none" strike="noStrike" kern="1200" cap="none" spc="-470" normalizeH="0" baseline="0" noProof="0" dirty="0">
                <a:ln>
                  <a:noFill/>
                </a:ln>
                <a:solidFill>
                  <a:srgbClr val="242852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D</a:t>
            </a:r>
            <a:r>
              <a:rPr kumimoji="1" sz="3150" b="0" i="0" u="none" strike="noStrike" kern="1200" cap="none" spc="-705" normalizeH="0" baseline="-2645" noProof="0" dirty="0">
                <a:ln>
                  <a:noFill/>
                </a:ln>
                <a:solidFill>
                  <a:srgbClr val="0E58C4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C</a:t>
            </a:r>
            <a:r>
              <a:rPr kumimoji="1" sz="2100" b="0" i="0" u="none" strike="noStrike" kern="1200" cap="none" spc="-470" normalizeH="0" baseline="0" noProof="0" dirty="0">
                <a:ln>
                  <a:noFill/>
                </a:ln>
                <a:solidFill>
                  <a:srgbClr val="242852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i</a:t>
            </a:r>
            <a:r>
              <a:rPr kumimoji="1" sz="3150" b="0" i="0" u="none" strike="noStrike" kern="1200" cap="none" spc="-705" normalizeH="0" baseline="-2645" noProof="0" dirty="0">
                <a:ln>
                  <a:noFill/>
                </a:ln>
                <a:solidFill>
                  <a:srgbClr val="0E58C4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a</a:t>
            </a:r>
            <a:r>
              <a:rPr kumimoji="1" sz="2100" b="0" i="0" u="none" strike="noStrike" kern="1200" cap="none" spc="-470" normalizeH="0" baseline="0" noProof="0" dirty="0">
                <a:ln>
                  <a:noFill/>
                </a:ln>
                <a:solidFill>
                  <a:srgbClr val="242852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s</a:t>
            </a:r>
            <a:r>
              <a:rPr kumimoji="1" sz="3150" b="0" i="0" u="none" strike="noStrike" kern="1200" cap="none" spc="-705" normalizeH="0" baseline="-2645" noProof="0" dirty="0">
                <a:ln>
                  <a:noFill/>
                </a:ln>
                <a:solidFill>
                  <a:srgbClr val="0E58C4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n</a:t>
            </a:r>
            <a:r>
              <a:rPr kumimoji="1" sz="2100" b="0" i="0" u="none" strike="noStrike" kern="1200" cap="none" spc="-470" normalizeH="0" baseline="0" noProof="0" dirty="0">
                <a:ln>
                  <a:noFill/>
                </a:ln>
                <a:solidFill>
                  <a:srgbClr val="242852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ad</a:t>
            </a:r>
            <a:r>
              <a:rPr kumimoji="1" sz="3150" b="0" i="0" u="none" strike="noStrike" kern="1200" cap="none" spc="-705" normalizeH="0" baseline="-2645" noProof="0" dirty="0">
                <a:ln>
                  <a:noFill/>
                </a:ln>
                <a:solidFill>
                  <a:srgbClr val="0E58C4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y</a:t>
            </a:r>
            <a:r>
              <a:rPr kumimoji="1" sz="2100" b="0" i="0" u="none" strike="noStrike" kern="1200" cap="none" spc="-470" normalizeH="0" baseline="0" noProof="0" dirty="0">
                <a:ln>
                  <a:noFill/>
                </a:ln>
                <a:solidFill>
                  <a:srgbClr val="242852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v</a:t>
            </a:r>
            <a:r>
              <a:rPr kumimoji="1" sz="3150" b="0" i="0" u="none" strike="noStrike" kern="1200" cap="none" spc="-705" normalizeH="0" baseline="-2645" noProof="0" dirty="0">
                <a:ln>
                  <a:noFill/>
                </a:ln>
                <a:solidFill>
                  <a:srgbClr val="0E58C4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o</a:t>
            </a:r>
            <a:r>
              <a:rPr kumimoji="1" sz="2100" b="0" i="0" u="none" strike="noStrike" kern="1200" cap="none" spc="-470" normalizeH="0" baseline="0" noProof="0" dirty="0">
                <a:ln>
                  <a:noFill/>
                </a:ln>
                <a:solidFill>
                  <a:srgbClr val="242852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a</a:t>
            </a:r>
            <a:r>
              <a:rPr kumimoji="1" sz="3150" b="0" i="0" u="none" strike="noStrike" kern="1200" cap="none" spc="-705" normalizeH="0" baseline="-2645" noProof="0" dirty="0">
                <a:ln>
                  <a:noFill/>
                </a:ln>
                <a:solidFill>
                  <a:srgbClr val="0E58C4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u</a:t>
            </a:r>
            <a:r>
              <a:rPr kumimoji="1" sz="2100" b="0" i="0" u="none" strike="noStrike" kern="1200" cap="none" spc="-470" normalizeH="0" baseline="0" noProof="0" dirty="0">
                <a:ln>
                  <a:noFill/>
                </a:ln>
                <a:solidFill>
                  <a:srgbClr val="242852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nt</a:t>
            </a:r>
            <a:r>
              <a:rPr kumimoji="1" sz="3150" b="0" i="0" u="none" strike="noStrike" kern="1200" cap="none" spc="-705" normalizeH="0" baseline="-2645" noProof="0" dirty="0">
                <a:ln>
                  <a:noFill/>
                </a:ln>
                <a:solidFill>
                  <a:srgbClr val="0E58C4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h</a:t>
            </a:r>
            <a:r>
              <a:rPr kumimoji="1" sz="2100" b="0" i="0" u="none" strike="noStrike" kern="1200" cap="none" spc="-470" normalizeH="0" baseline="0" noProof="0" dirty="0">
                <a:ln>
                  <a:noFill/>
                </a:ln>
                <a:solidFill>
                  <a:srgbClr val="242852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ag</a:t>
            </a:r>
            <a:r>
              <a:rPr kumimoji="1" sz="3150" b="0" i="0" u="none" strike="noStrike" kern="1200" cap="none" spc="-705" normalizeH="0" baseline="-2645" noProof="0" dirty="0">
                <a:ln>
                  <a:noFill/>
                </a:ln>
                <a:solidFill>
                  <a:srgbClr val="0E58C4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in</a:t>
            </a:r>
            <a:r>
              <a:rPr kumimoji="1" sz="2100" b="0" i="0" u="none" strike="noStrike" kern="1200" cap="none" spc="-470" normalizeH="0" baseline="0" noProof="0" dirty="0">
                <a:ln>
                  <a:noFill/>
                </a:ln>
                <a:solidFill>
                  <a:srgbClr val="242852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e</a:t>
            </a:r>
            <a:r>
              <a:rPr kumimoji="1" sz="3150" b="0" i="0" u="none" strike="noStrike" kern="1200" cap="none" spc="-705" normalizeH="0" baseline="-2645" noProof="0" dirty="0">
                <a:ln>
                  <a:noFill/>
                </a:ln>
                <a:solidFill>
                  <a:srgbClr val="0E58C4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k</a:t>
            </a:r>
            <a:r>
              <a:rPr kumimoji="1" sz="2100" b="0" i="0" u="none" strike="noStrike" kern="1200" cap="none" spc="-470" normalizeH="0" baseline="0" noProof="0" dirty="0">
                <a:ln>
                  <a:noFill/>
                </a:ln>
                <a:solidFill>
                  <a:srgbClr val="242852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s </a:t>
            </a:r>
            <a:r>
              <a:rPr kumimoji="1" sz="2100" b="0" i="0" u="none" strike="noStrike" kern="1200" cap="none" spc="-70" normalizeH="0" baseline="0" noProof="0" dirty="0">
                <a:ln>
                  <a:noFill/>
                </a:ln>
                <a:solidFill>
                  <a:srgbClr val="242852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of </a:t>
            </a:r>
            <a:r>
              <a:rPr kumimoji="1" sz="2100" b="0" i="0" u="none" strike="noStrike" kern="1200" cap="none" spc="-395" normalizeH="0" baseline="0" noProof="0" dirty="0">
                <a:ln>
                  <a:noFill/>
                </a:ln>
                <a:solidFill>
                  <a:srgbClr val="242852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su</a:t>
            </a:r>
            <a:r>
              <a:rPr kumimoji="1" sz="3150" b="0" i="0" u="none" strike="noStrike" kern="1200" cap="none" spc="-592" normalizeH="0" baseline="-2645" noProof="0" dirty="0">
                <a:ln>
                  <a:noFill/>
                </a:ln>
                <a:solidFill>
                  <a:srgbClr val="0E58C4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m</a:t>
            </a:r>
            <a:r>
              <a:rPr kumimoji="1" sz="2100" b="0" i="0" u="none" strike="noStrike" kern="1200" cap="none" spc="-395" normalizeH="0" baseline="0" noProof="0" dirty="0">
                <a:ln>
                  <a:noFill/>
                </a:ln>
                <a:solidFill>
                  <a:srgbClr val="242852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ch</a:t>
            </a:r>
            <a:r>
              <a:rPr kumimoji="1" sz="3150" b="0" i="0" u="none" strike="noStrike" kern="1200" cap="none" spc="-592" normalizeH="0" baseline="-2645" noProof="0" dirty="0">
                <a:ln>
                  <a:noFill/>
                </a:ln>
                <a:solidFill>
                  <a:srgbClr val="0E58C4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e </a:t>
            </a:r>
            <a:r>
              <a:rPr kumimoji="1" sz="2100" b="0" i="0" u="none" strike="noStrike" kern="1200" cap="none" spc="-375" normalizeH="0" baseline="0" noProof="0" dirty="0">
                <a:ln>
                  <a:noFill/>
                </a:ln>
                <a:solidFill>
                  <a:srgbClr val="242852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a</a:t>
            </a:r>
            <a:r>
              <a:rPr kumimoji="1" sz="3150" b="0" i="0" u="none" strike="noStrike" kern="1200" cap="none" spc="-562" normalizeH="0" baseline="-2645" noProof="0" dirty="0">
                <a:ln>
                  <a:noFill/>
                </a:ln>
                <a:solidFill>
                  <a:srgbClr val="0E58C4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di</a:t>
            </a:r>
            <a:r>
              <a:rPr kumimoji="1" sz="2100" b="0" i="0" u="none" strike="noStrike" kern="1200" cap="none" spc="-375" normalizeH="0" baseline="0" noProof="0" dirty="0">
                <a:ln>
                  <a:noFill/>
                </a:ln>
                <a:solidFill>
                  <a:srgbClr val="242852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s</a:t>
            </a:r>
            <a:r>
              <a:rPr kumimoji="1" sz="3150" b="0" i="0" u="none" strike="noStrike" kern="1200" cap="none" spc="-562" normalizeH="0" baseline="-2645" noProof="0" dirty="0">
                <a:ln>
                  <a:noFill/>
                </a:ln>
                <a:solidFill>
                  <a:srgbClr val="0E58C4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s</a:t>
            </a:r>
            <a:r>
              <a:rPr kumimoji="1" sz="2100" b="0" i="0" u="none" strike="noStrike" kern="1200" cap="none" spc="-375" normalizeH="0" baseline="0" noProof="0" dirty="0">
                <a:ln>
                  <a:noFill/>
                </a:ln>
                <a:solidFill>
                  <a:srgbClr val="242852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i</a:t>
            </a:r>
            <a:r>
              <a:rPr kumimoji="1" sz="3150" b="0" i="0" u="none" strike="noStrike" kern="1200" cap="none" spc="-562" normalizeH="0" baseline="-2645" noProof="0" dirty="0">
                <a:ln>
                  <a:noFill/>
                </a:ln>
                <a:solidFill>
                  <a:srgbClr val="0E58C4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a</a:t>
            </a:r>
            <a:r>
              <a:rPr kumimoji="1" sz="2100" b="0" i="0" u="none" strike="noStrike" kern="1200" cap="none" spc="-375" normalizeH="0" baseline="0" noProof="0" dirty="0">
                <a:ln>
                  <a:noFill/>
                </a:ln>
                <a:solidFill>
                  <a:srgbClr val="242852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m</a:t>
            </a:r>
            <a:r>
              <a:rPr kumimoji="1" sz="3150" b="0" i="0" u="none" strike="noStrike" kern="1200" cap="none" spc="-562" normalizeH="0" baseline="-2645" noProof="0" dirty="0">
                <a:ln>
                  <a:noFill/>
                </a:ln>
                <a:solidFill>
                  <a:srgbClr val="0E58C4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d</a:t>
            </a:r>
            <a:r>
              <a:rPr kumimoji="1" sz="2100" b="0" i="0" u="none" strike="noStrike" kern="1200" cap="none" spc="-375" normalizeH="0" baseline="0" noProof="0" dirty="0">
                <a:ln>
                  <a:noFill/>
                </a:ln>
                <a:solidFill>
                  <a:srgbClr val="242852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p</a:t>
            </a:r>
            <a:r>
              <a:rPr kumimoji="1" sz="3150" b="0" i="0" u="none" strike="noStrike" kern="1200" cap="none" spc="-562" normalizeH="0" baseline="-2645" noProof="0" dirty="0">
                <a:ln>
                  <a:noFill/>
                </a:ln>
                <a:solidFill>
                  <a:srgbClr val="0E58C4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v</a:t>
            </a:r>
            <a:r>
              <a:rPr kumimoji="1" sz="2100" b="0" i="0" u="none" strike="noStrike" kern="1200" cap="none" spc="-375" normalizeH="0" baseline="0" noProof="0" dirty="0">
                <a:ln>
                  <a:noFill/>
                </a:ln>
                <a:solidFill>
                  <a:srgbClr val="242852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l</a:t>
            </a:r>
            <a:r>
              <a:rPr kumimoji="1" sz="3150" b="0" i="0" u="none" strike="noStrike" kern="1200" cap="none" spc="-562" normalizeH="0" baseline="-2645" noProof="0" dirty="0">
                <a:ln>
                  <a:noFill/>
                </a:ln>
                <a:solidFill>
                  <a:srgbClr val="0E58C4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a</a:t>
            </a:r>
            <a:r>
              <a:rPr kumimoji="1" sz="2100" b="0" i="0" u="none" strike="noStrike" kern="1200" cap="none" spc="-375" normalizeH="0" baseline="0" noProof="0" dirty="0">
                <a:ln>
                  <a:noFill/>
                </a:ln>
                <a:solidFill>
                  <a:srgbClr val="242852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e</a:t>
            </a:r>
            <a:r>
              <a:rPr kumimoji="1" sz="3150" b="0" i="0" u="none" strike="noStrike" kern="1200" cap="none" spc="-562" normalizeH="0" baseline="-2645" noProof="0" dirty="0">
                <a:ln>
                  <a:noFill/>
                </a:ln>
                <a:solidFill>
                  <a:srgbClr val="0E58C4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n</a:t>
            </a:r>
            <a:r>
              <a:rPr kumimoji="1" sz="2100" b="0" i="0" u="none" strike="noStrike" kern="1200" cap="none" spc="-375" normalizeH="0" baseline="0" noProof="0" dirty="0">
                <a:ln>
                  <a:noFill/>
                </a:ln>
                <a:solidFill>
                  <a:srgbClr val="242852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l</a:t>
            </a:r>
            <a:r>
              <a:rPr kumimoji="1" sz="3150" b="0" i="0" u="none" strike="noStrike" kern="1200" cap="none" spc="-562" normalizeH="0" baseline="-2645" noProof="0" dirty="0">
                <a:ln>
                  <a:noFill/>
                </a:ln>
                <a:solidFill>
                  <a:srgbClr val="0E58C4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t</a:t>
            </a:r>
            <a:r>
              <a:rPr kumimoji="1" sz="2100" b="0" i="0" u="none" strike="noStrike" kern="1200" cap="none" spc="-375" normalizeH="0" baseline="0" noProof="0" dirty="0">
                <a:ln>
                  <a:noFill/>
                </a:ln>
                <a:solidFill>
                  <a:srgbClr val="242852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i</a:t>
            </a:r>
            <a:r>
              <a:rPr kumimoji="1" sz="3150" b="0" i="0" u="none" strike="noStrike" kern="1200" cap="none" spc="-562" normalizeH="0" baseline="-2645" noProof="0" dirty="0">
                <a:ln>
                  <a:noFill/>
                </a:ln>
                <a:solidFill>
                  <a:srgbClr val="0E58C4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a</a:t>
            </a:r>
            <a:r>
              <a:rPr kumimoji="1" sz="2100" b="0" i="0" u="none" strike="noStrike" kern="1200" cap="none" spc="-375" normalizeH="0" baseline="0" noProof="0" dirty="0">
                <a:ln>
                  <a:noFill/>
                </a:ln>
                <a:solidFill>
                  <a:srgbClr val="242852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n</a:t>
            </a:r>
            <a:r>
              <a:rPr kumimoji="1" sz="3150" b="0" i="0" u="none" strike="noStrike" kern="1200" cap="none" spc="-562" normalizeH="0" baseline="-2645" noProof="0" dirty="0">
                <a:ln>
                  <a:noFill/>
                </a:ln>
                <a:solidFill>
                  <a:srgbClr val="0E58C4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g</a:t>
            </a:r>
            <a:r>
              <a:rPr kumimoji="1" sz="2100" b="0" i="0" u="none" strike="noStrike" kern="1200" cap="none" spc="-375" normalizeH="0" baseline="0" noProof="0" dirty="0">
                <a:ln>
                  <a:noFill/>
                </a:ln>
                <a:solidFill>
                  <a:srgbClr val="242852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e</a:t>
            </a:r>
            <a:r>
              <a:rPr kumimoji="1" sz="3150" b="0" i="0" u="none" strike="noStrike" kern="1200" cap="none" spc="-562" normalizeH="0" baseline="-2645" noProof="0" dirty="0">
                <a:ln>
                  <a:noFill/>
                </a:ln>
                <a:solidFill>
                  <a:srgbClr val="0E58C4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e</a:t>
            </a:r>
            <a:r>
              <a:rPr kumimoji="1" sz="2100" b="0" i="0" u="none" strike="noStrike" kern="1200" cap="none" spc="-375" normalizeH="0" baseline="0" noProof="0" dirty="0">
                <a:ln>
                  <a:noFill/>
                </a:ln>
                <a:solidFill>
                  <a:srgbClr val="242852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a</a:t>
            </a:r>
            <a:r>
              <a:rPr kumimoji="1" sz="3150" b="0" i="0" u="none" strike="noStrike" kern="1200" cap="none" spc="-562" normalizeH="0" baseline="-2645" noProof="0" dirty="0">
                <a:ln>
                  <a:noFill/>
                </a:ln>
                <a:solidFill>
                  <a:srgbClr val="0E58C4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s</a:t>
            </a:r>
            <a:r>
              <a:rPr kumimoji="1" sz="2100" b="0" i="0" u="none" strike="noStrike" kern="1200" cap="none" spc="-375" normalizeH="0" baseline="0" noProof="0" dirty="0">
                <a:ln>
                  <a:noFill/>
                </a:ln>
                <a:solidFill>
                  <a:srgbClr val="242852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r</a:t>
            </a:r>
            <a:r>
              <a:rPr kumimoji="1" sz="3150" b="0" i="0" u="none" strike="noStrike" kern="1200" cap="none" spc="-562" normalizeH="0" baseline="-2645" noProof="0" dirty="0">
                <a:ln>
                  <a:noFill/>
                </a:ln>
                <a:solidFill>
                  <a:srgbClr val="0E58C4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?</a:t>
            </a:r>
            <a:r>
              <a:rPr kumimoji="1" sz="2100" b="0" i="0" u="none" strike="noStrike" kern="1200" cap="none" spc="-375" normalizeH="0" baseline="0" noProof="0" dirty="0">
                <a:ln>
                  <a:noFill/>
                </a:ln>
                <a:solidFill>
                  <a:srgbClr val="242852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system</a:t>
            </a:r>
            <a:r>
              <a:rPr kumimoji="1" sz="2100" b="0" i="0" u="none" strike="noStrike" kern="1200" cap="none" spc="-320" normalizeH="0" baseline="0" noProof="0" dirty="0">
                <a:ln>
                  <a:noFill/>
                </a:ln>
                <a:solidFill>
                  <a:srgbClr val="242852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1" sz="2100" b="0" i="0" u="none" strike="noStrike" kern="1200" cap="none" spc="-90" normalizeH="0" baseline="0" noProof="0" dirty="0">
                <a:ln>
                  <a:noFill/>
                </a:ln>
                <a:solidFill>
                  <a:srgbClr val="242852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are:</a:t>
            </a:r>
            <a:endParaRPr kumimoji="1" sz="2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  <a:p>
            <a:pPr marL="561340" marR="0" lvl="1" indent="-183515" algn="l" defTabSz="914400" rtl="0" eaLnBrk="1" fontAlgn="auto" latinLnBrk="0" hangingPunct="1">
              <a:lnSpc>
                <a:spcPct val="100000"/>
              </a:lnSpc>
              <a:spcBef>
                <a:spcPts val="259"/>
              </a:spcBef>
              <a:spcAft>
                <a:spcPts val="0"/>
              </a:spcAft>
              <a:buClr>
                <a:srgbClr val="000000"/>
              </a:buClr>
              <a:buSzPct val="58823"/>
              <a:buFont typeface="Courier New"/>
              <a:buChar char="o"/>
              <a:tabLst>
                <a:tab pos="561340" algn="l"/>
              </a:tabLst>
              <a:defRPr/>
            </a:pPr>
            <a:r>
              <a:rPr kumimoji="1" sz="1700" b="0" i="0" u="none" strike="noStrike" kern="1200" cap="none" spc="5" normalizeH="0" baseline="0" noProof="0" dirty="0">
                <a:ln>
                  <a:noFill/>
                </a:ln>
                <a:solidFill>
                  <a:srgbClr val="242852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Does </a:t>
            </a:r>
            <a:r>
              <a:rPr kumimoji="1" sz="1700" b="0" i="0" u="none" strike="noStrike" kern="1200" cap="none" spc="-5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not</a:t>
            </a:r>
            <a:r>
              <a:rPr kumimoji="1" sz="1700" b="0" i="0" u="none" strike="noStrike" kern="1200" cap="none" spc="-55" normalizeH="0" baseline="0" noProof="0" dirty="0">
                <a:ln>
                  <a:noFill/>
                </a:ln>
                <a:solidFill>
                  <a:srgbClr val="242852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1" sz="1700" b="0" i="0" u="none" strike="noStrike" kern="1200" cap="none" spc="-5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directly</a:t>
            </a:r>
            <a:r>
              <a:rPr kumimoji="1" sz="1700" b="0" i="0" u="none" strike="noStrike" kern="1200" cap="none" spc="-55" normalizeH="0" baseline="0" noProof="0" dirty="0">
                <a:ln>
                  <a:noFill/>
                </a:ln>
                <a:solidFill>
                  <a:srgbClr val="242852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1" sz="1700" b="0" i="0" u="none" strike="noStrike" kern="1200" cap="none" spc="-5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provide</a:t>
            </a:r>
            <a:r>
              <a:rPr kumimoji="1" sz="1700" b="0" i="0" u="none" strike="noStrike" kern="1200" cap="none" spc="-50" normalizeH="0" baseline="0" noProof="0" dirty="0">
                <a:ln>
                  <a:noFill/>
                </a:ln>
                <a:solidFill>
                  <a:srgbClr val="242852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1" sz="1700" b="0" i="0" u="none" strike="noStrike" kern="1200" cap="none" spc="-45" normalizeH="0" baseline="0" noProof="0" dirty="0">
                <a:ln>
                  <a:noFill/>
                </a:ln>
                <a:solidFill>
                  <a:srgbClr val="242852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camera</a:t>
            </a:r>
            <a:r>
              <a:rPr kumimoji="1" sz="1700" b="0" i="0" u="none" strike="noStrike" kern="1200" cap="none" spc="195" normalizeH="0" baseline="0" noProof="0" dirty="0">
                <a:ln>
                  <a:noFill/>
                </a:ln>
                <a:solidFill>
                  <a:srgbClr val="242852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1" sz="1700" b="0" i="0" u="none" strike="noStrike" kern="1200" cap="none" spc="-50" normalizeH="0" baseline="0" noProof="0" dirty="0">
                <a:ln>
                  <a:noFill/>
                </a:ln>
                <a:solidFill>
                  <a:srgbClr val="242852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parameters</a:t>
            </a:r>
            <a:endParaRPr kumimoji="1" sz="1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  <a:p>
            <a:pPr marL="561340" marR="842644" lvl="1" indent="-182880" algn="l" defTabSz="914400" rtl="0" eaLnBrk="1" fontAlgn="auto" latinLnBrk="0" hangingPunct="1">
              <a:lnSpc>
                <a:spcPts val="1900"/>
              </a:lnSpc>
              <a:spcBef>
                <a:spcPts val="345"/>
              </a:spcBef>
              <a:spcAft>
                <a:spcPts val="0"/>
              </a:spcAft>
              <a:buClr>
                <a:srgbClr val="000000"/>
              </a:buClr>
              <a:buSzPct val="58823"/>
              <a:buFont typeface="Courier New"/>
              <a:buChar char="o"/>
              <a:tabLst>
                <a:tab pos="561340" algn="l"/>
              </a:tabLst>
              <a:defRPr/>
            </a:pPr>
            <a:r>
              <a:rPr kumimoji="1" sz="1700" b="0" i="0" u="none" strike="noStrike" kern="1200" cap="none" spc="5" normalizeH="0" baseline="0" noProof="0" dirty="0">
                <a:ln>
                  <a:noFill/>
                </a:ln>
                <a:solidFill>
                  <a:srgbClr val="242852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Does </a:t>
            </a:r>
            <a:r>
              <a:rPr kumimoji="1" sz="1700" b="0" i="0" u="none" strike="noStrike" kern="1200" cap="none" spc="-5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not</a:t>
            </a:r>
            <a:r>
              <a:rPr kumimoji="1" sz="1700" b="0" i="0" u="none" strike="noStrike" kern="1200" cap="none" spc="-55" normalizeH="0" baseline="0" noProof="0" dirty="0">
                <a:ln>
                  <a:noFill/>
                </a:ln>
                <a:solidFill>
                  <a:srgbClr val="242852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1" sz="1700" b="0" i="0" u="none" strike="noStrike" kern="1200" cap="none" spc="-3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model</a:t>
            </a:r>
            <a:r>
              <a:rPr kumimoji="1" sz="1700" b="0" i="0" u="none" strike="noStrike" kern="1200" cap="none" spc="-35" normalizeH="0" baseline="0" noProof="0" dirty="0">
                <a:ln>
                  <a:noFill/>
                </a:ln>
                <a:solidFill>
                  <a:srgbClr val="242852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1" sz="1700" b="0" i="0" u="none" strike="noStrike" kern="1200" cap="none" spc="-4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radial</a:t>
            </a:r>
            <a:r>
              <a:rPr kumimoji="1" sz="1700" b="0" i="0" u="none" strike="noStrike" kern="1200" cap="none" spc="-40" normalizeH="0" baseline="0" noProof="0" dirty="0">
                <a:ln>
                  <a:noFill/>
                </a:ln>
                <a:solidFill>
                  <a:srgbClr val="242852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1" sz="1700" b="0" i="0" u="none" strike="noStrike" kern="1200" cap="none" spc="-4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distortion</a:t>
            </a:r>
            <a:r>
              <a:rPr kumimoji="1" lang="ja-JP" altLang="en-US" sz="1700" b="0" i="0" u="none" strike="noStrike" kern="1200" cap="none" spc="-40" normalizeH="0" baseline="0" noProof="0" dirty="0" smtClean="0">
                <a:ln>
                  <a:noFill/>
                </a:ln>
                <a:effectLst/>
                <a:uLnTx/>
                <a:uFillTx/>
                <a:latin typeface="Trebuchet MS"/>
                <a:ea typeface="+mn-ea"/>
                <a:cs typeface="Trebuchet MS"/>
              </a:rPr>
              <a:t>（放射状歪み）</a:t>
            </a:r>
            <a:r>
              <a:rPr kumimoji="1" sz="1700" b="0" i="0" u="none" strike="noStrike" kern="1200" cap="none" spc="-40" normalizeH="0" baseline="0" noProof="0" dirty="0" smtClean="0">
                <a:ln>
                  <a:noFill/>
                </a:ln>
                <a:solidFill>
                  <a:srgbClr val="242852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1" sz="1700" b="0" i="0" u="none" strike="noStrike" kern="1200" cap="none" spc="-10" normalizeH="0" baseline="0" noProof="0" dirty="0">
                <a:ln>
                  <a:noFill/>
                </a:ln>
                <a:solidFill>
                  <a:srgbClr val="242852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and </a:t>
            </a:r>
            <a:r>
              <a:rPr kumimoji="1" sz="1700" b="0" i="0" u="none" strike="noStrike" kern="1200" cap="none" spc="-70" normalizeH="0" baseline="0" noProof="0" dirty="0">
                <a:ln>
                  <a:noFill/>
                </a:ln>
                <a:solidFill>
                  <a:srgbClr val="242852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other </a:t>
            </a:r>
            <a:r>
              <a:rPr kumimoji="1" sz="1700" b="0" i="0" u="none" strike="noStrike" kern="1200" cap="none" spc="-40" normalizeH="0" baseline="0" noProof="0" dirty="0">
                <a:ln>
                  <a:noFill/>
                </a:ln>
                <a:solidFill>
                  <a:srgbClr val="242852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complex  </a:t>
            </a:r>
            <a:r>
              <a:rPr kumimoji="1" sz="1700" b="0" i="0" u="none" strike="noStrike" kern="1200" cap="none" spc="-25" normalizeH="0" baseline="0" noProof="0" dirty="0">
                <a:ln>
                  <a:noFill/>
                </a:ln>
                <a:solidFill>
                  <a:srgbClr val="242852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phenomena</a:t>
            </a:r>
            <a:endParaRPr kumimoji="1" sz="1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  <a:p>
            <a:pPr marL="561340" marR="5080" lvl="1" indent="-182880" algn="l" defTabSz="914400" rtl="0" eaLnBrk="1" fontAlgn="auto" latinLnBrk="0" hangingPunct="1">
              <a:lnSpc>
                <a:spcPts val="18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ct val="58823"/>
              <a:buFont typeface="Courier New"/>
              <a:buChar char="o"/>
              <a:tabLst>
                <a:tab pos="561340" algn="l"/>
              </a:tabLst>
              <a:defRPr/>
            </a:pPr>
            <a:r>
              <a:rPr kumimoji="1" sz="1700" b="0" i="0" u="none" strike="noStrike" kern="1200" cap="none" spc="5" normalizeH="0" baseline="0" noProof="0" dirty="0">
                <a:ln>
                  <a:noFill/>
                </a:ln>
                <a:solidFill>
                  <a:srgbClr val="242852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Does </a:t>
            </a:r>
            <a:r>
              <a:rPr kumimoji="1" sz="1700" b="0" i="0" u="none" strike="noStrike" kern="1200" cap="none" spc="-5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not</a:t>
            </a:r>
            <a:r>
              <a:rPr kumimoji="1" sz="1700" b="0" i="0" u="none" strike="noStrike" kern="1200" cap="none" spc="-55" normalizeH="0" baseline="0" noProof="0" dirty="0">
                <a:ln>
                  <a:noFill/>
                </a:ln>
                <a:solidFill>
                  <a:srgbClr val="242852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1" sz="1700" b="0" i="0" u="none" strike="noStrike" kern="1200" cap="none" spc="-65" normalizeH="0" baseline="0" noProof="0" dirty="0">
                <a:ln>
                  <a:noFill/>
                </a:ln>
                <a:solidFill>
                  <a:srgbClr val="242852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allow </a:t>
            </a:r>
            <a:r>
              <a:rPr kumimoji="1" sz="1700" b="0" i="0" u="none" strike="noStrike" kern="1200" cap="none" spc="-75" normalizeH="0" baseline="0" noProof="0" dirty="0">
                <a:ln>
                  <a:noFill/>
                </a:ln>
                <a:solidFill>
                  <a:srgbClr val="242852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for </a:t>
            </a:r>
            <a:r>
              <a:rPr kumimoji="1" sz="1700" b="0" i="0" u="none" strike="noStrike" kern="1200" cap="none" spc="-2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constraints</a:t>
            </a:r>
            <a:r>
              <a:rPr kumimoji="1" sz="1700" b="0" i="0" u="none" strike="noStrike" kern="1200" cap="none" spc="-25" normalizeH="0" baseline="0" noProof="0" dirty="0">
                <a:ln>
                  <a:noFill/>
                </a:ln>
                <a:solidFill>
                  <a:srgbClr val="242852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1" sz="1700" b="0" i="0" u="none" strike="noStrike" kern="1200" cap="none" spc="25" normalizeH="0" baseline="0" noProof="0" dirty="0">
                <a:ln>
                  <a:noFill/>
                </a:ln>
                <a:solidFill>
                  <a:srgbClr val="242852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such </a:t>
            </a:r>
            <a:r>
              <a:rPr kumimoji="1" sz="1700" b="0" i="0" u="none" strike="noStrike" kern="1200" cap="none" spc="10" normalizeH="0" baseline="0" noProof="0" dirty="0">
                <a:ln>
                  <a:noFill/>
                </a:ln>
                <a:solidFill>
                  <a:srgbClr val="242852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as </a:t>
            </a:r>
            <a:r>
              <a:rPr kumimoji="1" sz="1700" b="0" i="0" u="none" strike="noStrike" kern="1200" cap="none" spc="-3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known </a:t>
            </a:r>
            <a:r>
              <a:rPr kumimoji="1" sz="1700" b="0" i="0" u="none" strike="noStrike" kern="1200" cap="none" spc="-4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focal </a:t>
            </a:r>
            <a:r>
              <a:rPr kumimoji="1" sz="1700" b="0" i="0" u="none" strike="noStrike" kern="1200" cap="none" spc="-3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length </a:t>
            </a:r>
            <a:r>
              <a:rPr kumimoji="1" sz="1700" b="0" i="0" u="none" strike="noStrike" kern="1200" cap="none" spc="-90" normalizeH="0" baseline="0" noProof="0" dirty="0">
                <a:ln>
                  <a:noFill/>
                </a:ln>
                <a:solidFill>
                  <a:srgbClr val="242852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to  </a:t>
            </a:r>
            <a:r>
              <a:rPr kumimoji="1" sz="1700" b="0" i="0" u="none" strike="noStrike" kern="1200" cap="none" spc="-40" normalizeH="0" baseline="0" noProof="0" dirty="0">
                <a:ln>
                  <a:noFill/>
                </a:ln>
                <a:solidFill>
                  <a:srgbClr val="242852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be</a:t>
            </a:r>
            <a:r>
              <a:rPr kumimoji="1" sz="1700" b="0" i="0" u="none" strike="noStrike" kern="1200" cap="none" spc="0" normalizeH="0" baseline="0" noProof="0" dirty="0">
                <a:ln>
                  <a:noFill/>
                </a:ln>
                <a:solidFill>
                  <a:srgbClr val="242852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1" sz="1700" b="0" i="0" u="none" strike="noStrike" kern="1200" cap="none" spc="-1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imposed</a:t>
            </a:r>
            <a:endParaRPr kumimoji="1" sz="17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</p:txBody>
      </p:sp>
      <p:sp>
        <p:nvSpPr>
          <p:cNvPr id="4" name="正方形/長方形 3"/>
          <p:cNvSpPr/>
          <p:nvPr/>
        </p:nvSpPr>
        <p:spPr>
          <a:xfrm>
            <a:off x="3656817" y="2667000"/>
            <a:ext cx="50292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ja-JP" dirty="0">
                <a:solidFill>
                  <a:srgbClr val="000000"/>
                </a:solidFill>
                <a:latin typeface="QONCKK+HelveticaNeue"/>
              </a:rPr>
              <a:t>Often provides really good initial points for non-linear calibration approaches. </a:t>
            </a:r>
            <a:endParaRPr lang="ja-JP" altLang="en-US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5257800" y="5879629"/>
            <a:ext cx="2743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/>
              <a:t>MPC</a:t>
            </a:r>
            <a:r>
              <a:rPr kumimoji="1" lang="ja-JP" altLang="en-US" dirty="0" smtClean="0"/>
              <a:t>制御（モデル予測制御）のメリットの一つは簡単に制限条件を入れられることだと思う。</a:t>
            </a:r>
            <a:endParaRPr kumimoji="1" lang="ja-JP" altLang="en-US" dirty="0"/>
          </a:p>
        </p:txBody>
      </p:sp>
      <p:sp>
        <p:nvSpPr>
          <p:cNvPr id="7" name="正方形/長方形 6"/>
          <p:cNvSpPr/>
          <p:nvPr/>
        </p:nvSpPr>
        <p:spPr>
          <a:xfrm>
            <a:off x="6789507" y="4062756"/>
            <a:ext cx="3268893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>
                <a:solidFill>
                  <a:srgbClr val="000000"/>
                </a:solidFill>
                <a:latin typeface="QONCKK+HelveticaNeue"/>
              </a:rPr>
              <a:t>Since we are solving via the linear least squares method, we </a:t>
            </a:r>
            <a:r>
              <a:rPr lang="en-US" altLang="ja-JP" dirty="0">
                <a:solidFill>
                  <a:srgbClr val="FF0000"/>
                </a:solidFill>
                <a:latin typeface="QONCKK+HelveticaNeue"/>
              </a:rPr>
              <a:t>cannot</a:t>
            </a:r>
            <a:r>
              <a:rPr lang="en-US" altLang="ja-JP" dirty="0">
                <a:solidFill>
                  <a:srgbClr val="000000"/>
                </a:solidFill>
                <a:latin typeface="QONCKK+HelveticaNeue"/>
              </a:rPr>
              <a:t> </a:t>
            </a:r>
            <a:r>
              <a:rPr lang="en-US" altLang="ja-JP" dirty="0">
                <a:solidFill>
                  <a:srgbClr val="FF0000"/>
                </a:solidFill>
                <a:latin typeface="QONCKK+HelveticaNeue"/>
              </a:rPr>
              <a:t>impose</a:t>
            </a:r>
            <a:r>
              <a:rPr lang="en-US" altLang="ja-JP" dirty="0">
                <a:solidFill>
                  <a:srgbClr val="000000"/>
                </a:solidFill>
                <a:latin typeface="QONCKK+HelveticaNeue"/>
              </a:rPr>
              <a:t> </a:t>
            </a:r>
            <a:r>
              <a:rPr lang="en-US" altLang="ja-JP" dirty="0">
                <a:solidFill>
                  <a:srgbClr val="FF0000"/>
                </a:solidFill>
                <a:latin typeface="QONCKK+HelveticaNeue"/>
              </a:rPr>
              <a:t>constraints</a:t>
            </a:r>
            <a:r>
              <a:rPr lang="en-US" altLang="ja-JP" dirty="0">
                <a:solidFill>
                  <a:srgbClr val="000000"/>
                </a:solidFill>
                <a:latin typeface="QONCKK+HelveticaNeue"/>
              </a:rPr>
              <a:t> on the solution, such as requiring the </a:t>
            </a:r>
            <a:r>
              <a:rPr lang="en-US" altLang="ja-JP" dirty="0">
                <a:solidFill>
                  <a:srgbClr val="FF0000"/>
                </a:solidFill>
                <a:latin typeface="QONCKK+HelveticaNeue"/>
              </a:rPr>
              <a:t>focal</a:t>
            </a:r>
            <a:r>
              <a:rPr lang="en-US" altLang="ja-JP" dirty="0">
                <a:solidFill>
                  <a:srgbClr val="000000"/>
                </a:solidFill>
                <a:latin typeface="QONCKK+HelveticaNeue"/>
              </a:rPr>
              <a:t> </a:t>
            </a:r>
            <a:r>
              <a:rPr lang="en-US" altLang="ja-JP" dirty="0">
                <a:solidFill>
                  <a:srgbClr val="FF0000"/>
                </a:solidFill>
                <a:latin typeface="QONCKK+HelveticaNeue"/>
              </a:rPr>
              <a:t>length</a:t>
            </a:r>
            <a:r>
              <a:rPr lang="en-US" altLang="ja-JP" dirty="0">
                <a:solidFill>
                  <a:srgbClr val="000000"/>
                </a:solidFill>
                <a:latin typeface="QONCKK+HelveticaNeue"/>
              </a:rPr>
              <a:t> to be </a:t>
            </a:r>
            <a:r>
              <a:rPr lang="en-US" altLang="ja-JP" dirty="0">
                <a:solidFill>
                  <a:srgbClr val="FF0000"/>
                </a:solidFill>
                <a:latin typeface="QONCKK+HelveticaNeue"/>
              </a:rPr>
              <a:t>non-negative</a:t>
            </a:r>
            <a:r>
              <a:rPr lang="en-US" altLang="ja-JP" dirty="0">
                <a:solidFill>
                  <a:srgbClr val="000000"/>
                </a:solidFill>
                <a:latin typeface="QONCKK+HelveticaNeue"/>
              </a:rPr>
              <a:t>. 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9215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0632" y="1490471"/>
            <a:ext cx="3572510" cy="46735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900" spc="50" dirty="0">
                <a:latin typeface="Calibri"/>
                <a:cs typeface="Calibri"/>
              </a:rPr>
              <a:t>Factoring </a:t>
            </a:r>
            <a:r>
              <a:rPr sz="2900" spc="-10" dirty="0">
                <a:latin typeface="Calibri"/>
                <a:cs typeface="Calibri"/>
              </a:rPr>
              <a:t>the </a:t>
            </a:r>
            <a:r>
              <a:rPr sz="2900" spc="225" dirty="0">
                <a:latin typeface="Calibri"/>
                <a:cs typeface="Calibri"/>
              </a:rPr>
              <a:t>P</a:t>
            </a:r>
            <a:r>
              <a:rPr sz="2900" spc="545" dirty="0">
                <a:latin typeface="Calibri"/>
                <a:cs typeface="Calibri"/>
              </a:rPr>
              <a:t> </a:t>
            </a:r>
            <a:r>
              <a:rPr sz="2900" spc="-10" dirty="0">
                <a:latin typeface="Calibri"/>
                <a:cs typeface="Calibri"/>
              </a:rPr>
              <a:t>matrix</a:t>
            </a:r>
            <a:endParaRPr sz="29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409855" y="2399990"/>
            <a:ext cx="25400" cy="300355"/>
          </a:xfrm>
          <a:custGeom>
            <a:avLst/>
            <a:gdLst/>
            <a:ahLst/>
            <a:cxnLst/>
            <a:rect l="l" t="t" r="r" b="b"/>
            <a:pathLst>
              <a:path w="25400" h="300355">
                <a:moveTo>
                  <a:pt x="24828" y="0"/>
                </a:moveTo>
                <a:lnTo>
                  <a:pt x="0" y="0"/>
                </a:lnTo>
                <a:lnTo>
                  <a:pt x="0" y="300050"/>
                </a:lnTo>
                <a:lnTo>
                  <a:pt x="24828" y="300050"/>
                </a:lnTo>
                <a:lnTo>
                  <a:pt x="24828" y="0"/>
                </a:lnTo>
                <a:close/>
              </a:path>
            </a:pathLst>
          </a:custGeom>
          <a:solidFill>
            <a:srgbClr val="00206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616018" y="2396489"/>
            <a:ext cx="72390" cy="307340"/>
          </a:xfrm>
          <a:custGeom>
            <a:avLst/>
            <a:gdLst/>
            <a:ahLst/>
            <a:cxnLst/>
            <a:rect l="l" t="t" r="r" b="b"/>
            <a:pathLst>
              <a:path w="72389" h="307339">
                <a:moveTo>
                  <a:pt x="71907" y="0"/>
                </a:moveTo>
                <a:lnTo>
                  <a:pt x="0" y="0"/>
                </a:lnTo>
                <a:lnTo>
                  <a:pt x="0" y="12700"/>
                </a:lnTo>
                <a:lnTo>
                  <a:pt x="45148" y="12700"/>
                </a:lnTo>
                <a:lnTo>
                  <a:pt x="45148" y="294640"/>
                </a:lnTo>
                <a:lnTo>
                  <a:pt x="0" y="294640"/>
                </a:lnTo>
                <a:lnTo>
                  <a:pt x="0" y="307340"/>
                </a:lnTo>
                <a:lnTo>
                  <a:pt x="71907" y="307340"/>
                </a:lnTo>
                <a:lnTo>
                  <a:pt x="71907" y="294640"/>
                </a:lnTo>
                <a:lnTo>
                  <a:pt x="71907" y="12700"/>
                </a:lnTo>
                <a:lnTo>
                  <a:pt x="71907" y="0"/>
                </a:lnTo>
                <a:close/>
              </a:path>
            </a:pathLst>
          </a:custGeom>
          <a:solidFill>
            <a:srgbClr val="00206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076382" y="2396489"/>
            <a:ext cx="72390" cy="307340"/>
          </a:xfrm>
          <a:custGeom>
            <a:avLst/>
            <a:gdLst/>
            <a:ahLst/>
            <a:cxnLst/>
            <a:rect l="l" t="t" r="r" b="b"/>
            <a:pathLst>
              <a:path w="72389" h="307339">
                <a:moveTo>
                  <a:pt x="71907" y="0"/>
                </a:moveTo>
                <a:lnTo>
                  <a:pt x="0" y="0"/>
                </a:lnTo>
                <a:lnTo>
                  <a:pt x="0" y="12700"/>
                </a:lnTo>
                <a:lnTo>
                  <a:pt x="0" y="294640"/>
                </a:lnTo>
                <a:lnTo>
                  <a:pt x="0" y="307340"/>
                </a:lnTo>
                <a:lnTo>
                  <a:pt x="71907" y="307340"/>
                </a:lnTo>
                <a:lnTo>
                  <a:pt x="71907" y="294640"/>
                </a:lnTo>
                <a:lnTo>
                  <a:pt x="26758" y="294640"/>
                </a:lnTo>
                <a:lnTo>
                  <a:pt x="26758" y="12700"/>
                </a:lnTo>
                <a:lnTo>
                  <a:pt x="71907" y="12700"/>
                </a:lnTo>
                <a:lnTo>
                  <a:pt x="71907" y="0"/>
                </a:lnTo>
                <a:close/>
              </a:path>
            </a:pathLst>
          </a:custGeom>
          <a:solidFill>
            <a:srgbClr val="00206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548641" y="3606388"/>
            <a:ext cx="25400" cy="300355"/>
          </a:xfrm>
          <a:custGeom>
            <a:avLst/>
            <a:gdLst/>
            <a:ahLst/>
            <a:cxnLst/>
            <a:rect l="l" t="t" r="r" b="b"/>
            <a:pathLst>
              <a:path w="25400" h="300354">
                <a:moveTo>
                  <a:pt x="24829" y="0"/>
                </a:moveTo>
                <a:lnTo>
                  <a:pt x="0" y="0"/>
                </a:lnTo>
                <a:lnTo>
                  <a:pt x="0" y="300050"/>
                </a:lnTo>
                <a:lnTo>
                  <a:pt x="24829" y="300050"/>
                </a:lnTo>
                <a:lnTo>
                  <a:pt x="24829" y="0"/>
                </a:lnTo>
                <a:close/>
              </a:path>
            </a:pathLst>
          </a:custGeom>
          <a:solidFill>
            <a:srgbClr val="002A5C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215170" y="3602989"/>
            <a:ext cx="72390" cy="307340"/>
          </a:xfrm>
          <a:custGeom>
            <a:avLst/>
            <a:gdLst/>
            <a:ahLst/>
            <a:cxnLst/>
            <a:rect l="l" t="t" r="r" b="b"/>
            <a:pathLst>
              <a:path w="72389" h="307339">
                <a:moveTo>
                  <a:pt x="71907" y="0"/>
                </a:moveTo>
                <a:lnTo>
                  <a:pt x="0" y="0"/>
                </a:lnTo>
                <a:lnTo>
                  <a:pt x="0" y="12700"/>
                </a:lnTo>
                <a:lnTo>
                  <a:pt x="0" y="294640"/>
                </a:lnTo>
                <a:lnTo>
                  <a:pt x="0" y="307340"/>
                </a:lnTo>
                <a:lnTo>
                  <a:pt x="71907" y="307340"/>
                </a:lnTo>
                <a:lnTo>
                  <a:pt x="71907" y="294640"/>
                </a:lnTo>
                <a:lnTo>
                  <a:pt x="26758" y="294640"/>
                </a:lnTo>
                <a:lnTo>
                  <a:pt x="26758" y="12700"/>
                </a:lnTo>
                <a:lnTo>
                  <a:pt x="71907" y="12700"/>
                </a:lnTo>
                <a:lnTo>
                  <a:pt x="71907" y="0"/>
                </a:lnTo>
                <a:close/>
              </a:path>
            </a:pathLst>
          </a:custGeom>
          <a:solidFill>
            <a:srgbClr val="002A5C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754806" y="3602989"/>
            <a:ext cx="72390" cy="307340"/>
          </a:xfrm>
          <a:custGeom>
            <a:avLst/>
            <a:gdLst/>
            <a:ahLst/>
            <a:cxnLst/>
            <a:rect l="l" t="t" r="r" b="b"/>
            <a:pathLst>
              <a:path w="72389" h="307339">
                <a:moveTo>
                  <a:pt x="71907" y="0"/>
                </a:moveTo>
                <a:lnTo>
                  <a:pt x="0" y="0"/>
                </a:lnTo>
                <a:lnTo>
                  <a:pt x="0" y="12700"/>
                </a:lnTo>
                <a:lnTo>
                  <a:pt x="45148" y="12700"/>
                </a:lnTo>
                <a:lnTo>
                  <a:pt x="45148" y="294640"/>
                </a:lnTo>
                <a:lnTo>
                  <a:pt x="0" y="294640"/>
                </a:lnTo>
                <a:lnTo>
                  <a:pt x="0" y="307340"/>
                </a:lnTo>
                <a:lnTo>
                  <a:pt x="71907" y="307340"/>
                </a:lnTo>
                <a:lnTo>
                  <a:pt x="71907" y="294640"/>
                </a:lnTo>
                <a:lnTo>
                  <a:pt x="71907" y="12700"/>
                </a:lnTo>
                <a:lnTo>
                  <a:pt x="71907" y="0"/>
                </a:lnTo>
                <a:close/>
              </a:path>
            </a:pathLst>
          </a:custGeom>
          <a:solidFill>
            <a:srgbClr val="002A5C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049042" y="3984623"/>
            <a:ext cx="1153160" cy="306070"/>
          </a:xfrm>
          <a:custGeom>
            <a:avLst/>
            <a:gdLst/>
            <a:ahLst/>
            <a:cxnLst/>
            <a:rect l="l" t="t" r="r" b="b"/>
            <a:pathLst>
              <a:path w="1153160" h="306070">
                <a:moveTo>
                  <a:pt x="1055217" y="0"/>
                </a:moveTo>
                <a:lnTo>
                  <a:pt x="1050864" y="12414"/>
                </a:lnTo>
                <a:lnTo>
                  <a:pt x="1068569" y="20097"/>
                </a:lnTo>
                <a:lnTo>
                  <a:pt x="1083795" y="30733"/>
                </a:lnTo>
                <a:lnTo>
                  <a:pt x="1114711" y="80034"/>
                </a:lnTo>
                <a:lnTo>
                  <a:pt x="1123740" y="125300"/>
                </a:lnTo>
                <a:lnTo>
                  <a:pt x="1124869" y="151395"/>
                </a:lnTo>
                <a:lnTo>
                  <a:pt x="1123735" y="178370"/>
                </a:lnTo>
                <a:lnTo>
                  <a:pt x="1114666" y="224885"/>
                </a:lnTo>
                <a:lnTo>
                  <a:pt x="1096467" y="261213"/>
                </a:lnTo>
                <a:lnTo>
                  <a:pt x="1051347" y="293438"/>
                </a:lnTo>
                <a:lnTo>
                  <a:pt x="1055217" y="305854"/>
                </a:lnTo>
                <a:lnTo>
                  <a:pt x="1096935" y="286284"/>
                </a:lnTo>
                <a:lnTo>
                  <a:pt x="1127610" y="252406"/>
                </a:lnTo>
                <a:lnTo>
                  <a:pt x="1146474" y="207039"/>
                </a:lnTo>
                <a:lnTo>
                  <a:pt x="1152762" y="153007"/>
                </a:lnTo>
                <a:lnTo>
                  <a:pt x="1151185" y="124968"/>
                </a:lnTo>
                <a:lnTo>
                  <a:pt x="1138568" y="75269"/>
                </a:lnTo>
                <a:lnTo>
                  <a:pt x="1113547" y="34810"/>
                </a:lnTo>
                <a:lnTo>
                  <a:pt x="1077391" y="8006"/>
                </a:lnTo>
                <a:lnTo>
                  <a:pt x="1055217" y="0"/>
                </a:lnTo>
                <a:close/>
              </a:path>
              <a:path w="1153160" h="306070">
                <a:moveTo>
                  <a:pt x="97543" y="0"/>
                </a:moveTo>
                <a:lnTo>
                  <a:pt x="55926" y="19609"/>
                </a:lnTo>
                <a:lnTo>
                  <a:pt x="25232" y="53609"/>
                </a:lnTo>
                <a:lnTo>
                  <a:pt x="6307" y="99055"/>
                </a:lnTo>
                <a:lnTo>
                  <a:pt x="0" y="153007"/>
                </a:lnTo>
                <a:lnTo>
                  <a:pt x="1571" y="181106"/>
                </a:lnTo>
                <a:lnTo>
                  <a:pt x="14147" y="230806"/>
                </a:lnTo>
                <a:lnTo>
                  <a:pt x="39107" y="271133"/>
                </a:lnTo>
                <a:lnTo>
                  <a:pt x="75303" y="297857"/>
                </a:lnTo>
                <a:lnTo>
                  <a:pt x="97543" y="305854"/>
                </a:lnTo>
                <a:lnTo>
                  <a:pt x="101413" y="293438"/>
                </a:lnTo>
                <a:lnTo>
                  <a:pt x="83985" y="285719"/>
                </a:lnTo>
                <a:lnTo>
                  <a:pt x="68945" y="274978"/>
                </a:lnTo>
                <a:lnTo>
                  <a:pt x="46031" y="244425"/>
                </a:lnTo>
                <a:lnTo>
                  <a:pt x="32427" y="202867"/>
                </a:lnTo>
                <a:lnTo>
                  <a:pt x="27893" y="151395"/>
                </a:lnTo>
                <a:lnTo>
                  <a:pt x="29026" y="125300"/>
                </a:lnTo>
                <a:lnTo>
                  <a:pt x="38095" y="80034"/>
                </a:lnTo>
                <a:lnTo>
                  <a:pt x="56324" y="44322"/>
                </a:lnTo>
                <a:lnTo>
                  <a:pt x="101897" y="12414"/>
                </a:lnTo>
                <a:lnTo>
                  <a:pt x="97543" y="0"/>
                </a:lnTo>
                <a:close/>
              </a:path>
            </a:pathLst>
          </a:custGeom>
          <a:solidFill>
            <a:srgbClr val="002A5C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50632" y="2263139"/>
            <a:ext cx="6916968" cy="3001463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38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600" b="0" i="0" u="none" strike="noStrike" kern="1200" cap="none" spc="-2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Projection </a:t>
            </a:r>
            <a:r>
              <a:rPr kumimoji="1" sz="2600" b="0" i="0" u="none" strike="noStrike" kern="1200" cap="none" spc="-35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Matrix: </a:t>
            </a:r>
            <a:endParaRPr kumimoji="1" sz="2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  <a:p>
            <a:pPr marL="12700" marR="0" lvl="0" indent="0" algn="l" defTabSz="914400" rtl="0" eaLnBrk="1" fontAlgn="auto" latinLnBrk="0" hangingPunct="1">
              <a:lnSpc>
                <a:spcPts val="3110"/>
              </a:lnSpc>
              <a:spcBef>
                <a:spcPts val="2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600" b="0" i="0" u="none" strike="noStrike" kern="1200" cap="none" spc="5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3D </a:t>
            </a:r>
            <a:r>
              <a:rPr kumimoji="1" sz="2600" b="0" i="0" u="none" strike="noStrike" kern="1200" cap="none" spc="-7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Camera</a:t>
            </a:r>
            <a:r>
              <a:rPr kumimoji="1" sz="2600" b="0" i="0" u="none" strike="noStrike" kern="1200" cap="none" spc="-7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1" sz="2600" b="0" i="0" u="none" strike="noStrike" kern="1200" cap="none" spc="-5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Center</a:t>
            </a:r>
            <a:r>
              <a:rPr kumimoji="1" sz="2600" b="0" i="0" u="none" strike="noStrike" kern="1200" cap="none" spc="-5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1" sz="2600" b="0" i="0" u="none" strike="noStrike" kern="1200" cap="none" spc="-4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projects</a:t>
            </a:r>
            <a:r>
              <a:rPr kumimoji="1" sz="2600" b="0" i="0" u="none" strike="noStrike" kern="1200" cap="none" spc="-4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1" sz="2600" b="0" i="0" u="none" strike="noStrike" kern="1200" cap="none" spc="-7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to</a:t>
            </a:r>
            <a:r>
              <a:rPr kumimoji="1" sz="2600" b="0" i="0" u="none" strike="noStrike" kern="1200" cap="none" spc="-17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1" sz="2600" b="0" i="0" u="none" strike="noStrike" kern="1200" cap="none" spc="-95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zero</a:t>
            </a:r>
            <a:r>
              <a:rPr kumimoji="1" lang="ja-JP" altLang="en-US" b="0" i="0" u="none" strike="noStrike" kern="1200" cap="none" spc="-95" normalizeH="0" baseline="0" noProof="0" dirty="0" smtClean="0">
                <a:ln>
                  <a:noFill/>
                </a:ln>
                <a:effectLst/>
                <a:uLnTx/>
                <a:uFillTx/>
                <a:latin typeface="Tahoma"/>
                <a:ea typeface="+mn-ea"/>
                <a:cs typeface="Tahoma"/>
              </a:rPr>
              <a:t>（次のスライド）</a:t>
            </a:r>
            <a:r>
              <a:rPr kumimoji="1" sz="2600" b="0" i="0" u="none" strike="noStrike" kern="1200" cap="none" spc="-95" normalizeH="0" baseline="0" noProof="0" dirty="0" smtClean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:</a:t>
            </a:r>
            <a:endParaRPr kumimoji="1" sz="2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/>
              <a:ea typeface="+mn-ea"/>
              <a:cs typeface="Tahoma"/>
            </a:endParaRPr>
          </a:p>
          <a:p>
            <a:pPr marL="12700" marR="0" lvl="0" indent="0" algn="l" defTabSz="914400" rtl="0" eaLnBrk="1" fontAlgn="auto" latinLnBrk="0" hangingPunct="1">
              <a:lnSpc>
                <a:spcPts val="3110"/>
              </a:lnSpc>
              <a:spcBef>
                <a:spcPts val="1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sz="2600" b="0" i="0" u="none" strike="noStrike" kern="1200" cap="none" spc="-20" normalizeH="0" baseline="0" noProof="0" dirty="0" smtClean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  <a:p>
            <a:pPr marL="12700" marR="0" lvl="0" indent="0" algn="l" defTabSz="914400" rtl="0" eaLnBrk="1" fontAlgn="auto" latinLnBrk="0" hangingPunct="1">
              <a:lnSpc>
                <a:spcPts val="3110"/>
              </a:lnSpc>
              <a:spcBef>
                <a:spcPts val="1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600" spc="-20" dirty="0">
              <a:solidFill>
                <a:srgbClr val="002060"/>
              </a:solidFill>
              <a:latin typeface="Cambria Math"/>
              <a:cs typeface="Cambria Math"/>
            </a:endParaRPr>
          </a:p>
          <a:p>
            <a:pPr marL="12700" marR="0" lvl="0" indent="0" algn="l" defTabSz="914400" rtl="0" eaLnBrk="1" fontAlgn="auto" latinLnBrk="0" hangingPunct="1">
              <a:lnSpc>
                <a:spcPts val="3110"/>
              </a:lnSpc>
              <a:spcBef>
                <a:spcPts val="1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sz="2600" b="0" i="0" u="none" strike="noStrike" kern="1200" cap="none" spc="-20" normalizeH="0" baseline="0" noProof="0" dirty="0" smtClean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  <a:p>
            <a:pPr marL="12700" marR="0" lvl="0" indent="0" algn="l" defTabSz="914400" rtl="0" eaLnBrk="1" fontAlgn="auto" latinLnBrk="0" hangingPunct="1">
              <a:lnSpc>
                <a:spcPts val="3110"/>
              </a:lnSpc>
              <a:spcBef>
                <a:spcPts val="1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600" spc="-20" dirty="0">
              <a:solidFill>
                <a:srgbClr val="002060"/>
              </a:solidFill>
              <a:latin typeface="Cambria Math"/>
              <a:cs typeface="Cambria Math"/>
            </a:endParaRPr>
          </a:p>
          <a:p>
            <a:pPr marL="12700" marR="0" lvl="0" indent="0" algn="l" defTabSz="914400" rtl="0" eaLnBrk="1" fontAlgn="auto" latinLnBrk="0" hangingPunct="1">
              <a:lnSpc>
                <a:spcPts val="3110"/>
              </a:lnSpc>
              <a:spcBef>
                <a:spcPts val="1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600" b="0" i="0" u="none" strike="noStrike" kern="1200" cap="none" spc="-2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Substituting </a:t>
            </a:r>
            <a:r>
              <a:rPr kumimoji="1" sz="2600" b="0" i="0" u="none" strike="noStrike" kern="1200" cap="none" spc="-1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in </a:t>
            </a:r>
            <a:r>
              <a:rPr kumimoji="1" sz="2600" b="0" i="0" u="none" strike="noStrike" kern="1200" cap="none" spc="-2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to </a:t>
            </a:r>
            <a:r>
              <a:rPr kumimoji="1" sz="2600" b="0" i="0" u="none" strike="noStrike" kern="1200" cap="none" spc="-25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projection</a:t>
            </a:r>
            <a:r>
              <a:rPr kumimoji="1" sz="2600" b="0" i="0" u="none" strike="noStrike" kern="1200" cap="none" spc="-10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 </a:t>
            </a:r>
            <a:r>
              <a:rPr kumimoji="1" sz="2600" b="0" i="0" u="none" strike="noStrike" kern="1200" cap="none" spc="-2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matrix</a:t>
            </a:r>
            <a:r>
              <a:rPr kumimoji="1" sz="2600" b="0" i="0" u="none" strike="noStrike" kern="1200" cap="none" spc="-2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:</a:t>
            </a:r>
            <a:endParaRPr kumimoji="1" sz="2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pic>
        <p:nvPicPr>
          <p:cNvPr id="20" name="図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0" y="2286000"/>
            <a:ext cx="1790700" cy="466725"/>
          </a:xfrm>
          <a:prstGeom prst="rect">
            <a:avLst/>
          </a:prstGeom>
        </p:spPr>
      </p:pic>
      <p:pic>
        <p:nvPicPr>
          <p:cNvPr id="21" name="図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8491" y="3132363"/>
            <a:ext cx="2381250" cy="1752600"/>
          </a:xfrm>
          <a:prstGeom prst="rect">
            <a:avLst/>
          </a:prstGeom>
        </p:spPr>
      </p:pic>
      <p:pic>
        <p:nvPicPr>
          <p:cNvPr id="22" name="図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3562" y="5502760"/>
            <a:ext cx="4829175" cy="14954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正方形/長方形 9"/>
              <p:cNvSpPr/>
              <p:nvPr/>
            </p:nvSpPr>
            <p:spPr>
              <a:xfrm>
                <a:off x="5633024" y="1555727"/>
                <a:ext cx="4191318" cy="12003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ja-JP" dirty="0" smtClean="0">
                    <a:solidFill>
                      <a:srgbClr val="000000"/>
                    </a:solidFill>
                    <a:latin typeface="QONCKK+HelveticaNeue"/>
                  </a:rPr>
                  <a:t>alter the representation of </a:t>
                </a:r>
                <a14:m>
                  <m:oMath xmlns:m="http://schemas.openxmlformats.org/officeDocument/2006/math">
                    <m:r>
                      <a:rPr lang="en-US" altLang="ja-JP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altLang="ja-JP" dirty="0" smtClean="0">
                    <a:solidFill>
                      <a:srgbClr val="000000"/>
                    </a:solidFill>
                    <a:latin typeface="QONCKK+HelveticaNeue"/>
                  </a:rPr>
                  <a:t> to </a:t>
                </a:r>
                <a:r>
                  <a:rPr lang="en-US" altLang="ja-JP" dirty="0">
                    <a:solidFill>
                      <a:srgbClr val="000000"/>
                    </a:solidFill>
                    <a:latin typeface="QONCKK+HelveticaNeue"/>
                  </a:rPr>
                  <a:t>be </a:t>
                </a:r>
                <a:r>
                  <a:rPr lang="en-US" altLang="ja-JP" dirty="0">
                    <a:solidFill>
                      <a:srgbClr val="FF0000"/>
                    </a:solidFill>
                    <a:latin typeface="QONCKK+HelveticaNeue"/>
                  </a:rPr>
                  <a:t>a</a:t>
                </a:r>
                <a:r>
                  <a:rPr lang="en-US" altLang="ja-JP" dirty="0">
                    <a:solidFill>
                      <a:srgbClr val="000000"/>
                    </a:solidFill>
                    <a:latin typeface="QONCKK+HelveticaNeue"/>
                  </a:rPr>
                  <a:t> </a:t>
                </a:r>
                <a:r>
                  <a:rPr lang="en-US" altLang="ja-JP" dirty="0">
                    <a:solidFill>
                      <a:srgbClr val="FF0000"/>
                    </a:solidFill>
                    <a:latin typeface="QONCKK+HelveticaNeue"/>
                  </a:rPr>
                  <a:t>function</a:t>
                </a:r>
                <a:r>
                  <a:rPr lang="en-US" altLang="ja-JP" dirty="0">
                    <a:solidFill>
                      <a:srgbClr val="000000"/>
                    </a:solidFill>
                    <a:latin typeface="QONCKK+HelveticaNeue"/>
                  </a:rPr>
                  <a:t> </a:t>
                </a:r>
                <a:r>
                  <a:rPr lang="en-US" altLang="ja-JP" dirty="0">
                    <a:solidFill>
                      <a:srgbClr val="FF0000"/>
                    </a:solidFill>
                    <a:latin typeface="QONCKK+HelveticaNeue"/>
                  </a:rPr>
                  <a:t>of</a:t>
                </a:r>
                <a:r>
                  <a:rPr lang="en-US" altLang="ja-JP" dirty="0">
                    <a:solidFill>
                      <a:srgbClr val="000000"/>
                    </a:solidFill>
                    <a:latin typeface="QONCKK+HelveticaNeue"/>
                  </a:rPr>
                  <a:t> the camera center </a:t>
                </a:r>
                <a14:m>
                  <m:oMath xmlns:m="http://schemas.openxmlformats.org/officeDocument/2006/math">
                    <m:r>
                      <a:rPr lang="en-US" altLang="ja-JP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altLang="ja-JP" dirty="0" smtClean="0">
                    <a:solidFill>
                      <a:srgbClr val="000000"/>
                    </a:solidFill>
                    <a:latin typeface="QONCKK+HelveticaNeue"/>
                  </a:rPr>
                  <a:t>. </a:t>
                </a:r>
              </a:p>
              <a:p>
                <a:r>
                  <a:rPr lang="en-US" altLang="ja-JP" dirty="0" smtClean="0">
                    <a:solidFill>
                      <a:srgbClr val="000000"/>
                    </a:solidFill>
                    <a:latin typeface="QONCKK+HelveticaNeue"/>
                  </a:rPr>
                  <a:t>- </a:t>
                </a:r>
                <a14:m>
                  <m:oMath xmlns:m="http://schemas.openxmlformats.org/officeDocument/2006/math">
                    <m:r>
                      <a:rPr lang="en-US" altLang="ja-JP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altLang="ja-JP" dirty="0" smtClean="0"/>
                  <a:t> is </a:t>
                </a:r>
                <a:r>
                  <a:rPr lang="en-US" altLang="ja-JP" dirty="0"/>
                  <a:t>the point that projects to zero when multiplied by </a:t>
                </a:r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altLang="ja-JP" dirty="0" smtClean="0"/>
                  <a:t>. </a:t>
                </a:r>
                <a:endParaRPr lang="ja-JP" altLang="en-US" dirty="0"/>
              </a:p>
            </p:txBody>
          </p:sp>
        </mc:Choice>
        <mc:Fallback xmlns="">
          <p:sp>
            <p:nvSpPr>
              <p:cNvPr id="10" name="正方形/長方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3024" y="1555727"/>
                <a:ext cx="4191318" cy="1200329"/>
              </a:xfrm>
              <a:prstGeom prst="rect">
                <a:avLst/>
              </a:prstGeom>
              <a:blipFill>
                <a:blip r:embed="rId5"/>
                <a:stretch>
                  <a:fillRect l="-1163" t="-3553" r="-581" b="-710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48151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0632" y="1490471"/>
            <a:ext cx="3836670" cy="46735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900" spc="60" dirty="0">
                <a:latin typeface="Calibri"/>
                <a:cs typeface="Calibri"/>
              </a:rPr>
              <a:t>Factorizing </a:t>
            </a:r>
            <a:r>
              <a:rPr sz="2900" spc="-10" dirty="0">
                <a:latin typeface="Calibri"/>
                <a:cs typeface="Calibri"/>
              </a:rPr>
              <a:t>the </a:t>
            </a:r>
            <a:r>
              <a:rPr sz="2900" spc="225" dirty="0">
                <a:latin typeface="Calibri"/>
                <a:cs typeface="Calibri"/>
              </a:rPr>
              <a:t>P</a:t>
            </a:r>
            <a:r>
              <a:rPr sz="2900" spc="530" dirty="0">
                <a:latin typeface="Calibri"/>
                <a:cs typeface="Calibri"/>
              </a:rPr>
              <a:t> </a:t>
            </a:r>
            <a:r>
              <a:rPr sz="2900" spc="-10" dirty="0">
                <a:latin typeface="Calibri"/>
                <a:cs typeface="Calibri"/>
              </a:rPr>
              <a:t>matrix</a:t>
            </a:r>
            <a:endParaRPr sz="29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50672" y="4346955"/>
            <a:ext cx="342963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200" b="0" i="0" u="none" strike="noStrike" kern="1200" cap="none" spc="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ℛ </a:t>
            </a:r>
            <a:r>
              <a:rPr kumimoji="1" sz="2100" b="0" i="0" u="none" strike="noStrike" kern="1200" cap="none" spc="5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is </a:t>
            </a:r>
            <a:r>
              <a:rPr kumimoji="1" sz="2100" b="0" i="0" u="none" strike="noStrike" kern="1200" cap="none" spc="-2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not </a:t>
            </a:r>
            <a:r>
              <a:rPr kumimoji="1" sz="2100" b="0" i="0" u="none" strike="noStrike" kern="1200" cap="none" spc="-4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our </a:t>
            </a:r>
            <a:r>
              <a:rPr kumimoji="1" sz="2100" b="0" i="0" u="none" strike="noStrike" kern="1200" cap="none" spc="5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Rotation</a:t>
            </a:r>
            <a:r>
              <a:rPr kumimoji="1" sz="2100" b="0" i="0" u="none" strike="noStrike" kern="1200" cap="none" spc="-24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1" sz="2100" b="0" i="0" u="none" strike="noStrike" kern="1200" cap="none" spc="15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Matrix!</a:t>
            </a:r>
            <a:endParaRPr kumimoji="1" sz="2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/>
              <a:ea typeface="+mn-ea"/>
              <a:cs typeface="Tahoma"/>
            </a:endParaRPr>
          </a:p>
        </p:txBody>
      </p:sp>
      <p:pic>
        <p:nvPicPr>
          <p:cNvPr id="13" name="図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5294" y="2242755"/>
            <a:ext cx="4010025" cy="1819275"/>
          </a:xfrm>
          <a:prstGeom prst="rect">
            <a:avLst/>
          </a:prstGeom>
        </p:spPr>
      </p:pic>
      <p:sp>
        <p:nvSpPr>
          <p:cNvPr id="3" name="正方形/長方形 2"/>
          <p:cNvSpPr/>
          <p:nvPr/>
        </p:nvSpPr>
        <p:spPr>
          <a:xfrm>
            <a:off x="5486400" y="3465829"/>
            <a:ext cx="44958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altLang="ja-JP" dirty="0" smtClean="0">
                <a:solidFill>
                  <a:srgbClr val="000000"/>
                </a:solidFill>
                <a:latin typeface="QONCKK+HelveticaNeue"/>
              </a:rPr>
              <a:t>use </a:t>
            </a:r>
            <a:r>
              <a:rPr lang="en-US" altLang="ja-JP" dirty="0">
                <a:solidFill>
                  <a:srgbClr val="000000"/>
                </a:solidFill>
                <a:latin typeface="QONCKK+HelveticaNeue"/>
              </a:rPr>
              <a:t>the fact that any square matrix can be factored into an </a:t>
            </a:r>
            <a:r>
              <a:rPr lang="en-US" altLang="ja-JP" dirty="0">
                <a:solidFill>
                  <a:srgbClr val="FF0000"/>
                </a:solidFill>
                <a:latin typeface="QONCKK+HelveticaNeue"/>
              </a:rPr>
              <a:t>upper</a:t>
            </a:r>
            <a:r>
              <a:rPr lang="en-US" altLang="ja-JP" dirty="0">
                <a:solidFill>
                  <a:srgbClr val="000000"/>
                </a:solidFill>
                <a:latin typeface="QONCKK+HelveticaNeue"/>
              </a:rPr>
              <a:t> </a:t>
            </a:r>
            <a:r>
              <a:rPr lang="en-US" altLang="ja-JP" dirty="0">
                <a:solidFill>
                  <a:srgbClr val="FF0000"/>
                </a:solidFill>
                <a:latin typeface="QONCKK+HelveticaNeue"/>
              </a:rPr>
              <a:t>triangular</a:t>
            </a:r>
            <a:r>
              <a:rPr lang="en-US" altLang="ja-JP" dirty="0">
                <a:solidFill>
                  <a:srgbClr val="000000"/>
                </a:solidFill>
                <a:latin typeface="QONCKK+HelveticaNeue"/>
              </a:rPr>
              <a:t> </a:t>
            </a:r>
            <a:r>
              <a:rPr lang="en-US" altLang="ja-JP" dirty="0" smtClean="0">
                <a:solidFill>
                  <a:srgbClr val="FF0000"/>
                </a:solidFill>
                <a:latin typeface="QONCKK+HelveticaNeue"/>
              </a:rPr>
              <a:t>matrix</a:t>
            </a:r>
            <a:r>
              <a:rPr lang="ja-JP" altLang="en-US" dirty="0" smtClean="0">
                <a:solidFill>
                  <a:srgbClr val="000000"/>
                </a:solidFill>
                <a:latin typeface="QONCKK+HelveticaNeue"/>
              </a:rPr>
              <a:t>（上「うえ」三角行列）</a:t>
            </a:r>
            <a:r>
              <a:rPr lang="en-US" altLang="ja-JP" dirty="0" smtClean="0">
                <a:solidFill>
                  <a:srgbClr val="000000"/>
                </a:solidFill>
                <a:latin typeface="QONCKK+HelveticaNeue"/>
              </a:rPr>
              <a:t>and </a:t>
            </a:r>
            <a:r>
              <a:rPr lang="en-US" altLang="ja-JP" dirty="0">
                <a:solidFill>
                  <a:srgbClr val="000000"/>
                </a:solidFill>
                <a:latin typeface="QONCKK+HelveticaNeue"/>
              </a:rPr>
              <a:t>an </a:t>
            </a:r>
            <a:r>
              <a:rPr lang="en-US" altLang="ja-JP" dirty="0">
                <a:solidFill>
                  <a:srgbClr val="FF0000"/>
                </a:solidFill>
                <a:latin typeface="QONCKK+HelveticaNeue"/>
              </a:rPr>
              <a:t>orthogonal</a:t>
            </a:r>
            <a:r>
              <a:rPr lang="en-US" altLang="ja-JP" dirty="0">
                <a:solidFill>
                  <a:srgbClr val="000000"/>
                </a:solidFill>
                <a:latin typeface="QONCKK+HelveticaNeue"/>
              </a:rPr>
              <a:t> </a:t>
            </a:r>
            <a:r>
              <a:rPr lang="en-US" altLang="ja-JP" dirty="0" smtClean="0">
                <a:solidFill>
                  <a:srgbClr val="FF0000"/>
                </a:solidFill>
                <a:latin typeface="QONCKK+HelveticaNeue"/>
              </a:rPr>
              <a:t>basis</a:t>
            </a:r>
            <a:r>
              <a:rPr lang="en-US" altLang="ja-JP" dirty="0" smtClean="0">
                <a:solidFill>
                  <a:srgbClr val="000000"/>
                </a:solidFill>
                <a:latin typeface="QONCKK+HelveticaNeue"/>
              </a:rPr>
              <a:t> </a:t>
            </a:r>
            <a:r>
              <a:rPr lang="en-US" altLang="ja-JP" dirty="0">
                <a:solidFill>
                  <a:srgbClr val="000000"/>
                </a:solidFill>
                <a:latin typeface="QONCKK+HelveticaNeue"/>
              </a:rPr>
              <a:t>to decompose . </a:t>
            </a:r>
          </a:p>
          <a:p>
            <a:pPr marL="342900" indent="-342900">
              <a:buAutoNum type="arabicPeriod"/>
            </a:pPr>
            <a:r>
              <a:rPr lang="ja-JP" altLang="en-US" dirty="0" smtClean="0">
                <a:solidFill>
                  <a:srgbClr val="000000"/>
                </a:solidFill>
                <a:latin typeface="QONCKK+HelveticaNeue"/>
              </a:rPr>
              <a:t>だから</a:t>
            </a:r>
            <a:r>
              <a:rPr lang="en-US" altLang="ja-JP" dirty="0">
                <a:solidFill>
                  <a:srgbClr val="FF0000"/>
                </a:solidFill>
                <a:latin typeface="QONCKK+HelveticaNeue"/>
              </a:rPr>
              <a:t>RQ</a:t>
            </a:r>
            <a:r>
              <a:rPr lang="en-US" altLang="ja-JP" dirty="0">
                <a:solidFill>
                  <a:srgbClr val="000000"/>
                </a:solidFill>
                <a:latin typeface="QONCKK+HelveticaNeue"/>
              </a:rPr>
              <a:t> factorization</a:t>
            </a:r>
            <a:r>
              <a:rPr lang="ja-JP" altLang="en-US" dirty="0">
                <a:solidFill>
                  <a:srgbClr val="000000"/>
                </a:solidFill>
                <a:latin typeface="QONCKK+HelveticaNeue"/>
              </a:rPr>
              <a:t>という名前だ。 </a:t>
            </a:r>
            <a:endParaRPr lang="en-US" altLang="ja-JP" dirty="0">
              <a:solidFill>
                <a:srgbClr val="000000"/>
              </a:solidFill>
              <a:latin typeface="QONCKK+HelveticaNeue"/>
            </a:endParaRPr>
          </a:p>
          <a:p>
            <a:pPr marL="342900" indent="-342900">
              <a:buAutoNum type="arabicPeriod"/>
            </a:pPr>
            <a:r>
              <a:rPr lang="en-US" altLang="ja-JP" dirty="0" smtClean="0">
                <a:solidFill>
                  <a:srgbClr val="000000"/>
                </a:solidFill>
                <a:latin typeface="QONCKK+HelveticaNeue"/>
              </a:rPr>
              <a:t>Which </a:t>
            </a:r>
            <a:r>
              <a:rPr lang="en-US" altLang="ja-JP" dirty="0">
                <a:solidFill>
                  <a:srgbClr val="000000"/>
                </a:solidFill>
                <a:latin typeface="QONCKK+HelveticaNeue"/>
              </a:rPr>
              <a:t>is a variant of the more commonly referred to </a:t>
            </a:r>
            <a:r>
              <a:rPr lang="en-US" altLang="ja-JP" dirty="0">
                <a:solidFill>
                  <a:srgbClr val="FF0000"/>
                </a:solidFill>
                <a:latin typeface="QONCKK+HelveticaNeue"/>
              </a:rPr>
              <a:t>QR</a:t>
            </a:r>
            <a:r>
              <a:rPr lang="en-US" altLang="ja-JP" dirty="0">
                <a:solidFill>
                  <a:srgbClr val="000000"/>
                </a:solidFill>
                <a:latin typeface="QONCKK+HelveticaNeue"/>
              </a:rPr>
              <a:t> factorization. </a:t>
            </a:r>
            <a:endParaRPr lang="ja-JP" altLang="en-US" dirty="0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707635"/>
            <a:ext cx="5139866" cy="3064765"/>
          </a:xfrm>
          <a:prstGeom prst="rect">
            <a:avLst/>
          </a:prstGeom>
        </p:spPr>
      </p:pic>
      <p:sp>
        <p:nvSpPr>
          <p:cNvPr id="4" name="テキスト ボックス 3"/>
          <p:cNvSpPr txBox="1"/>
          <p:nvPr/>
        </p:nvSpPr>
        <p:spPr>
          <a:xfrm>
            <a:off x="5257800" y="6019800"/>
            <a:ext cx="1676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カメラの内部パラメータ行列はまさに上三角行列。</a:t>
            </a:r>
            <a:endParaRPr kumimoji="1" lang="ja-JP" altLang="en-US" dirty="0"/>
          </a:p>
        </p:txBody>
      </p:sp>
      <p:cxnSp>
        <p:nvCxnSpPr>
          <p:cNvPr id="7" name="直線矢印コネクタ 6"/>
          <p:cNvCxnSpPr/>
          <p:nvPr/>
        </p:nvCxnSpPr>
        <p:spPr>
          <a:xfrm>
            <a:off x="2438400" y="5497154"/>
            <a:ext cx="2819400" cy="90364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矢印コネクタ 8"/>
          <p:cNvCxnSpPr/>
          <p:nvPr/>
        </p:nvCxnSpPr>
        <p:spPr>
          <a:xfrm>
            <a:off x="3810000" y="3352800"/>
            <a:ext cx="4038600" cy="5334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矢印コネクタ 10"/>
          <p:cNvCxnSpPr/>
          <p:nvPr/>
        </p:nvCxnSpPr>
        <p:spPr>
          <a:xfrm>
            <a:off x="4387302" y="3505200"/>
            <a:ext cx="1598017" cy="9144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5434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0632" y="1490471"/>
            <a:ext cx="3836670" cy="46735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900" spc="60" dirty="0">
                <a:latin typeface="Calibri"/>
                <a:cs typeface="Calibri"/>
              </a:rPr>
              <a:t>Factorizing </a:t>
            </a:r>
            <a:r>
              <a:rPr sz="2900" spc="-10" dirty="0">
                <a:latin typeface="Calibri"/>
                <a:cs typeface="Calibri"/>
              </a:rPr>
              <a:t>the </a:t>
            </a:r>
            <a:r>
              <a:rPr sz="2900" spc="225" dirty="0">
                <a:latin typeface="Calibri"/>
                <a:cs typeface="Calibri"/>
              </a:rPr>
              <a:t>P</a:t>
            </a:r>
            <a:r>
              <a:rPr sz="2900" spc="530" dirty="0">
                <a:latin typeface="Calibri"/>
                <a:cs typeface="Calibri"/>
              </a:rPr>
              <a:t> </a:t>
            </a:r>
            <a:r>
              <a:rPr sz="2900" spc="-10" dirty="0">
                <a:latin typeface="Calibri"/>
                <a:cs typeface="Calibri"/>
              </a:rPr>
              <a:t>matrix</a:t>
            </a:r>
            <a:endParaRPr sz="29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12532" y="2314956"/>
            <a:ext cx="5702935" cy="3530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78205" marR="0" lvl="0" indent="0" algn="ctr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600" i="1" spc="335" dirty="0">
                <a:solidFill>
                  <a:srgbClr val="002060"/>
                </a:solidFill>
                <a:latin typeface="Cambria Math"/>
                <a:cs typeface="Cambria Math"/>
              </a:rPr>
              <a:t>M</a:t>
            </a:r>
            <a:r>
              <a:rPr kumimoji="1" sz="2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= </a:t>
            </a:r>
            <a:r>
              <a:rPr kumimoji="1" sz="2600" b="0" i="0" u="none" strike="noStrike" kern="1200" cap="none" spc="204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ℛ</a:t>
            </a:r>
            <a:r>
              <a:rPr kumimoji="1" lang="en-US" sz="2600" b="0" i="1" u="none" strike="noStrike" kern="1200" cap="none" spc="204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mbria Math"/>
                <a:cs typeface="Cambria Math"/>
              </a:rPr>
              <a:t>Q</a:t>
            </a:r>
            <a:r>
              <a:rPr kumimoji="1" sz="2600" b="0" i="1" u="none" strike="noStrike" kern="1200" cap="none" spc="204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mbria Math"/>
                <a:cs typeface="Cambria Math"/>
              </a:rPr>
              <a:t> </a:t>
            </a:r>
            <a:r>
              <a:rPr kumimoji="1" sz="2600" b="0" i="1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mbria Math"/>
                <a:cs typeface="Cambria Math"/>
              </a:rPr>
              <a:t>= </a:t>
            </a:r>
            <a:r>
              <a:rPr lang="en-US" sz="2600" i="1" spc="204" dirty="0">
                <a:solidFill>
                  <a:srgbClr val="002060"/>
                </a:solidFill>
                <a:latin typeface="Cambria Math"/>
                <a:cs typeface="Cambria Math"/>
              </a:rPr>
              <a:t>KR</a:t>
            </a:r>
            <a:endParaRPr sz="2600" i="1" spc="204" dirty="0">
              <a:solidFill>
                <a:srgbClr val="002060"/>
              </a:solidFill>
              <a:latin typeface="Cambria Math"/>
              <a:cs typeface="Cambria Math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4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2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  <a:p>
            <a:pPr marL="2794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278765" algn="l"/>
                <a:tab pos="279400" algn="l"/>
              </a:tabLst>
              <a:defRPr/>
            </a:pPr>
            <a:r>
              <a:rPr kumimoji="1" sz="2100" b="1" i="0" u="none" strike="noStrike" kern="1200" cap="none" spc="7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Intrinsic </a:t>
            </a:r>
            <a:r>
              <a:rPr kumimoji="1" sz="2100" b="1" i="0" u="none" strike="noStrike" kern="1200" cap="none" spc="4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Calibration </a:t>
            </a:r>
            <a:r>
              <a:rPr kumimoji="1" sz="2100" b="1" i="0" u="none" strike="noStrike" kern="1200" cap="none" spc="-1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Matrix </a:t>
            </a:r>
            <a:r>
              <a:rPr kumimoji="1" sz="2100" b="1" i="0" u="none" strike="noStrike" kern="1200" cap="none" spc="3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(</a:t>
            </a:r>
            <a:r>
              <a:rPr kumimoji="1" sz="2100" b="1" i="0" u="none" strike="noStrike" kern="1200" cap="none" spc="3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upper</a:t>
            </a:r>
            <a:r>
              <a:rPr kumimoji="1" sz="2100" b="1" i="0" u="none" strike="noStrike" kern="1200" cap="none" spc="20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1" sz="2100" b="1" i="0" u="none" strike="noStrike" kern="1200" cap="none" spc="3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triangular</a:t>
            </a:r>
            <a:r>
              <a:rPr kumimoji="1" sz="2100" b="1" i="0" u="none" strike="noStrike" kern="1200" cap="none" spc="3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):</a:t>
            </a:r>
            <a:endParaRPr kumimoji="1" sz="2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880110" marR="0" lvl="0" indent="0" algn="ctr" defTabSz="914400" rtl="0" eaLnBrk="1" fontAlgn="auto" latinLnBrk="0" hangingPunct="1">
              <a:lnSpc>
                <a:spcPct val="100000"/>
              </a:lnSpc>
              <a:spcBef>
                <a:spcPts val="96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600" i="1" spc="-500" dirty="0" smtClean="0">
                <a:solidFill>
                  <a:srgbClr val="002060"/>
                </a:solidFill>
                <a:latin typeface="Cambria Math"/>
                <a:cs typeface="Cambria Math"/>
              </a:rPr>
              <a:t>K</a:t>
            </a:r>
            <a:r>
              <a:rPr kumimoji="1" sz="2600" b="0" i="0" u="none" strike="noStrike" kern="1200" cap="none" spc="-50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        </a:t>
            </a:r>
            <a:r>
              <a:rPr kumimoji="1" sz="2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=</a:t>
            </a:r>
            <a:r>
              <a:rPr kumimoji="1" sz="2600" b="0" i="0" u="none" strike="noStrike" kern="1200" cap="none" spc="6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 </a:t>
            </a:r>
            <a:r>
              <a:rPr kumimoji="1" sz="2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ℛ</a:t>
            </a:r>
            <a:endParaRPr kumimoji="1" sz="2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  <a:p>
            <a:pPr marL="279400" marR="0" lvl="0" indent="-228600" algn="l" defTabSz="914400" rtl="0" eaLnBrk="1" fontAlgn="auto" latinLnBrk="0" hangingPunct="1">
              <a:lnSpc>
                <a:spcPts val="2510"/>
              </a:lnSpc>
              <a:spcBef>
                <a:spcPts val="785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278765" algn="l"/>
                <a:tab pos="279400" algn="l"/>
              </a:tabLst>
              <a:defRPr/>
            </a:pPr>
            <a:r>
              <a:rPr kumimoji="1" sz="2100" b="1" i="0" u="none" strike="noStrike" kern="1200" cap="none" spc="25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Rotation </a:t>
            </a:r>
            <a:r>
              <a:rPr kumimoji="1" sz="2100" b="1" i="0" u="none" strike="noStrike" kern="1200" cap="none" spc="-1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Matrix</a:t>
            </a:r>
            <a:r>
              <a:rPr kumimoji="1" sz="2100" b="1" i="0" u="none" strike="noStrike" kern="1200" cap="none" spc="355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1" sz="2100" b="1" i="0" u="none" strike="noStrike" kern="1200" cap="none" spc="15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(</a:t>
            </a:r>
            <a:r>
              <a:rPr kumimoji="1" sz="2100" b="1" i="0" u="none" strike="noStrike" kern="1200" cap="none" spc="1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orthogonal</a:t>
            </a:r>
            <a:r>
              <a:rPr kumimoji="1" sz="2100" b="1" i="0" u="none" strike="noStrike" kern="1200" cap="none" spc="15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):</a:t>
            </a:r>
            <a:endParaRPr kumimoji="1" sz="2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881380" marR="0" lvl="0" indent="0" algn="ctr" defTabSz="914400" rtl="0" eaLnBrk="1" fontAlgn="auto" latinLnBrk="0" hangingPunct="1">
              <a:lnSpc>
                <a:spcPts val="311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600" i="1" spc="-135" dirty="0">
                <a:solidFill>
                  <a:srgbClr val="002060"/>
                </a:solidFill>
                <a:latin typeface="Cambria Math"/>
                <a:cs typeface="Cambria Math"/>
              </a:rPr>
              <a:t>R</a:t>
            </a:r>
            <a:r>
              <a:rPr kumimoji="1" sz="2600" b="0" i="1" u="none" strike="noStrike" kern="1200" cap="none" spc="-135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mbria Math"/>
                <a:cs typeface="Cambria Math"/>
              </a:rPr>
              <a:t>  </a:t>
            </a:r>
            <a:r>
              <a:rPr kumimoji="1" sz="2600" b="0" i="1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mbria Math"/>
                <a:cs typeface="Cambria Math"/>
              </a:rPr>
              <a:t>=</a:t>
            </a:r>
            <a:r>
              <a:rPr kumimoji="1" sz="2600" b="0" i="1" u="none" strike="noStrike" kern="1200" cap="none" spc="-25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mbria Math"/>
                <a:cs typeface="Cambria Math"/>
              </a:rPr>
              <a:t> </a:t>
            </a:r>
            <a:r>
              <a:rPr lang="en-US" sz="2600" i="1" spc="440" dirty="0">
                <a:solidFill>
                  <a:srgbClr val="002060"/>
                </a:solidFill>
                <a:latin typeface="Cambria Math"/>
                <a:cs typeface="Cambria Math"/>
              </a:rPr>
              <a:t>Q</a:t>
            </a:r>
            <a:endParaRPr kumimoji="1" sz="26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cs typeface="Cambria Math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24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  <a:p>
            <a:pPr marL="279400" marR="0" lvl="0" indent="-228600" algn="l" defTabSz="914400" rtl="0" eaLnBrk="1" fontAlgn="auto" latinLnBrk="0" hangingPunct="1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278765" algn="l"/>
                <a:tab pos="279400" algn="l"/>
              </a:tabLst>
              <a:defRPr/>
            </a:pPr>
            <a:r>
              <a:rPr kumimoji="1" sz="2100" b="1" i="0" u="none" strike="noStrike" kern="1200" cap="none" spc="4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Translation</a:t>
            </a:r>
            <a:r>
              <a:rPr kumimoji="1" sz="2100" b="1" i="0" u="none" strike="noStrike" kern="1200" cap="none" spc="19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1" sz="2100" b="1" i="0" u="none" strike="noStrike" kern="1200" cap="none" spc="1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Vector:</a:t>
            </a:r>
            <a:endParaRPr kumimoji="1" sz="2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871855" marR="0" lvl="0" indent="0" algn="ctr" defTabSz="914400" rtl="0" eaLnBrk="1" fontAlgn="auto" latinLnBrk="0" hangingPunct="1">
              <a:lnSpc>
                <a:spcPts val="3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209290" algn="l"/>
              </a:tabLst>
              <a:defRPr/>
            </a:pPr>
            <a:endParaRPr kumimoji="1" sz="2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5589" y="5593143"/>
            <a:ext cx="4543425" cy="5048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ボックス 2"/>
              <p:cNvSpPr txBox="1"/>
              <p:nvPr/>
            </p:nvSpPr>
            <p:spPr>
              <a:xfrm>
                <a:off x="6858000" y="3205877"/>
                <a:ext cx="2971800" cy="25853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JP" altLang="en-US" dirty="0" smtClean="0">
                    <a:solidFill>
                      <a:srgbClr val="FF0000"/>
                    </a:solidFill>
                  </a:rPr>
                  <a:t>直交行列の条件は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ja-JP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ja-JP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kumimoji="1" lang="en-US" altLang="ja-JP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kumimoji="1" lang="en-US" altLang="ja-JP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𝑄</m:t>
                    </m:r>
                    <m:r>
                      <a:rPr kumimoji="1" lang="en-US" altLang="ja-JP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ja-JP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𝑄</m:t>
                    </m:r>
                    <m:sSup>
                      <m:sSupPr>
                        <m:ctrlPr>
                          <a:rPr kumimoji="1" lang="en-US" altLang="ja-JP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ja-JP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kumimoji="1" lang="en-US" altLang="ja-JP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kumimoji="1" lang="en-US" altLang="ja-JP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ja-JP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kumimoji="1" lang="en-US" altLang="ja-JP" dirty="0" smtClean="0"/>
                  <a:t>.</a:t>
                </a:r>
                <a:r>
                  <a:rPr kumimoji="1" lang="ja-JP" altLang="en-US" dirty="0" smtClean="0"/>
                  <a:t>まさに回転行列条件の一部。回転行列のもう一つ条件は</a:t>
                </a:r>
                <a14:m>
                  <m:oMath xmlns:m="http://schemas.openxmlformats.org/officeDocument/2006/math"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𝑑𝑒𝑡𝑅</m:t>
                    </m:r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kumimoji="1" lang="en-US" altLang="ja-JP" dirty="0" smtClean="0"/>
                  <a:t>.</a:t>
                </a:r>
                <a:r>
                  <a:rPr kumimoji="1" lang="ja-JP" altLang="en-US" dirty="0" smtClean="0">
                    <a:solidFill>
                      <a:srgbClr val="FF0000"/>
                    </a:solidFill>
                  </a:rPr>
                  <a:t>直交行列の行列式は</a:t>
                </a:r>
                <a:r>
                  <a:rPr kumimoji="1" lang="en-US" altLang="ja-JP" dirty="0" smtClean="0">
                    <a:solidFill>
                      <a:srgbClr val="FF0000"/>
                    </a:solidFill>
                  </a:rPr>
                  <a:t>+1 or -1</a:t>
                </a:r>
                <a:r>
                  <a:rPr kumimoji="1" lang="en-US" altLang="ja-JP" dirty="0" smtClean="0"/>
                  <a:t>. </a:t>
                </a:r>
                <a:r>
                  <a:rPr kumimoji="1" lang="ja-JP" altLang="en-US" dirty="0" smtClean="0"/>
                  <a:t>以前</a:t>
                </a:r>
                <a:r>
                  <a:rPr kumimoji="1" lang="en-US" altLang="ja-JP" dirty="0" smtClean="0"/>
                  <a:t>ICP</a:t>
                </a:r>
                <a:r>
                  <a:rPr kumimoji="1" lang="ja-JP" altLang="en-US" dirty="0" smtClean="0"/>
                  <a:t>アルゴリズムを紹介した時、直交行列の行列式が</a:t>
                </a:r>
                <a:r>
                  <a:rPr kumimoji="1" lang="en-US" altLang="ja-JP" dirty="0" smtClean="0"/>
                  <a:t>-1</a:t>
                </a:r>
                <a:r>
                  <a:rPr kumimoji="1" lang="ja-JP" altLang="en-US" dirty="0" smtClean="0"/>
                  <a:t>だったら、鏡映行列になることを説明した。</a:t>
                </a:r>
                <a:endParaRPr kumimoji="1" lang="ja-JP" altLang="en-US" dirty="0"/>
              </a:p>
            </p:txBody>
          </p:sp>
        </mc:Choice>
        <mc:Fallback xmlns="">
          <p:sp>
            <p:nvSpPr>
              <p:cNvPr id="3" name="テキスト ボックス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0" y="3205877"/>
                <a:ext cx="2971800" cy="2585323"/>
              </a:xfrm>
              <a:prstGeom prst="rect">
                <a:avLst/>
              </a:prstGeom>
              <a:blipFill>
                <a:blip r:embed="rId3"/>
                <a:stretch>
                  <a:fillRect l="-1639" t="-1887" r="-1434" b="-212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26376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0632" y="1490471"/>
            <a:ext cx="3065780" cy="46735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900" spc="30" dirty="0">
                <a:latin typeface="Calibri"/>
                <a:cs typeface="Calibri"/>
              </a:rPr>
              <a:t>Camera</a:t>
            </a:r>
            <a:r>
              <a:rPr sz="2900" spc="145" dirty="0">
                <a:latin typeface="Calibri"/>
                <a:cs typeface="Calibri"/>
              </a:rPr>
              <a:t> </a:t>
            </a:r>
            <a:r>
              <a:rPr sz="2900" spc="30" dirty="0">
                <a:latin typeface="Calibri"/>
                <a:cs typeface="Calibri"/>
              </a:rPr>
              <a:t>Calibration</a:t>
            </a:r>
            <a:endParaRPr sz="29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524000" y="2326004"/>
            <a:ext cx="5036820" cy="3521710"/>
            <a:chOff x="1524000" y="2326004"/>
            <a:chExt cx="5036820" cy="3521710"/>
          </a:xfrm>
        </p:grpSpPr>
        <p:sp>
          <p:nvSpPr>
            <p:cNvPr id="4" name="object 4"/>
            <p:cNvSpPr/>
            <p:nvPr/>
          </p:nvSpPr>
          <p:spPr>
            <a:xfrm>
              <a:off x="1524000" y="2326004"/>
              <a:ext cx="5036618" cy="352168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2718304" y="2722822"/>
              <a:ext cx="218031" cy="19495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3735581" y="3398500"/>
              <a:ext cx="218031" cy="19495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4728049" y="4076686"/>
              <a:ext cx="218031" cy="19495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" name="object 8"/>
            <p:cNvSpPr/>
            <p:nvPr/>
          </p:nvSpPr>
          <p:spPr>
            <a:xfrm>
              <a:off x="2728455" y="3851020"/>
              <a:ext cx="2224405" cy="1816100"/>
            </a:xfrm>
            <a:custGeom>
              <a:avLst/>
              <a:gdLst/>
              <a:ahLst/>
              <a:cxnLst/>
              <a:rect l="l" t="t" r="r" b="b"/>
              <a:pathLst>
                <a:path w="2224404" h="1816100">
                  <a:moveTo>
                    <a:pt x="2224214" y="1799247"/>
                  </a:moveTo>
                  <a:lnTo>
                    <a:pt x="2204059" y="1772869"/>
                  </a:lnTo>
                  <a:lnTo>
                    <a:pt x="2141486" y="1690916"/>
                  </a:lnTo>
                  <a:lnTo>
                    <a:pt x="2123630" y="1727428"/>
                  </a:lnTo>
                  <a:lnTo>
                    <a:pt x="1238288" y="1294371"/>
                  </a:lnTo>
                  <a:lnTo>
                    <a:pt x="1325105" y="123088"/>
                  </a:lnTo>
                  <a:lnTo>
                    <a:pt x="1365631" y="126085"/>
                  </a:lnTo>
                  <a:lnTo>
                    <a:pt x="1354836" y="99822"/>
                  </a:lnTo>
                  <a:lnTo>
                    <a:pt x="1313853" y="0"/>
                  </a:lnTo>
                  <a:lnTo>
                    <a:pt x="1244041" y="117081"/>
                  </a:lnTo>
                  <a:lnTo>
                    <a:pt x="1284566" y="120078"/>
                  </a:lnTo>
                  <a:lnTo>
                    <a:pt x="1197813" y="1290853"/>
                  </a:lnTo>
                  <a:lnTo>
                    <a:pt x="105016" y="1740674"/>
                  </a:lnTo>
                  <a:lnTo>
                    <a:pt x="89547" y="1703082"/>
                  </a:lnTo>
                  <a:lnTo>
                    <a:pt x="0" y="1805863"/>
                  </a:lnTo>
                  <a:lnTo>
                    <a:pt x="135953" y="1815833"/>
                  </a:lnTo>
                  <a:lnTo>
                    <a:pt x="123659" y="1785988"/>
                  </a:lnTo>
                  <a:lnTo>
                    <a:pt x="120484" y="1778254"/>
                  </a:lnTo>
                  <a:lnTo>
                    <a:pt x="1201889" y="1333119"/>
                  </a:lnTo>
                  <a:lnTo>
                    <a:pt x="1229156" y="1335151"/>
                  </a:lnTo>
                  <a:lnTo>
                    <a:pt x="2105774" y="1763941"/>
                  </a:lnTo>
                  <a:lnTo>
                    <a:pt x="2087905" y="1800440"/>
                  </a:lnTo>
                  <a:lnTo>
                    <a:pt x="2224214" y="1799247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3220972" y="5379720"/>
            <a:ext cx="23622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1100" b="0" i="0" u="none" strike="noStrike" kern="1200" cap="none" spc="5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X</a:t>
            </a:r>
            <a:r>
              <a:rPr kumimoji="1" sz="1050" b="0" i="0" u="none" strike="noStrike" kern="1200" cap="none" spc="7" normalizeH="0" baseline="-15873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</a:t>
            </a:r>
            <a:endParaRPr kumimoji="1" sz="1050" b="0" i="0" u="none" strike="noStrike" kern="1200" cap="none" spc="0" normalizeH="0" baseline="-15873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077361" y="5324855"/>
            <a:ext cx="23622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1100" b="0" i="0" u="none" strike="noStrike" kern="1200" cap="none" spc="5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Y</a:t>
            </a:r>
            <a:r>
              <a:rPr kumimoji="1" sz="1050" b="0" i="0" u="none" strike="noStrike" kern="1200" cap="none" spc="7" normalizeH="0" baseline="-15873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</a:t>
            </a:r>
            <a:endParaRPr kumimoji="1" sz="1050" b="0" i="0" u="none" strike="noStrike" kern="1200" cap="none" spc="0" normalizeH="0" baseline="-15873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517540" y="3880103"/>
            <a:ext cx="227329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11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Z</a:t>
            </a:r>
            <a:r>
              <a:rPr kumimoji="1" sz="1050" b="0" i="0" u="none" strike="noStrike" kern="1200" cap="none" spc="0" normalizeH="0" baseline="-15873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</a:t>
            </a:r>
            <a:endParaRPr kumimoji="1" sz="1050" b="0" i="0" u="none" strike="noStrike" kern="1200" cap="none" spc="0" normalizeH="0" baseline="-15873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2" name="正方形/長方形 11"/>
          <p:cNvSpPr/>
          <p:nvPr/>
        </p:nvSpPr>
        <p:spPr>
          <a:xfrm>
            <a:off x="2438260" y="6319260"/>
            <a:ext cx="50292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ja-JP" dirty="0">
                <a:solidFill>
                  <a:srgbClr val="FF0000"/>
                </a:solidFill>
                <a:latin typeface="QONCKK+HelveticaNeue"/>
              </a:rPr>
              <a:t>Monocular camera calibration </a:t>
            </a:r>
            <a:r>
              <a:rPr lang="en-US" altLang="ja-JP" dirty="0">
                <a:solidFill>
                  <a:srgbClr val="000000"/>
                </a:solidFill>
                <a:latin typeface="QONCKK+HelveticaNeue"/>
              </a:rPr>
              <a:t>is a </a:t>
            </a:r>
            <a:r>
              <a:rPr lang="en-US" altLang="ja-JP" dirty="0">
                <a:solidFill>
                  <a:srgbClr val="FF0000"/>
                </a:solidFill>
                <a:latin typeface="QONCKK+HelveticaNeue"/>
              </a:rPr>
              <a:t>well-established tool </a:t>
            </a:r>
            <a:r>
              <a:rPr lang="en-US" altLang="ja-JP" dirty="0">
                <a:solidFill>
                  <a:srgbClr val="000000"/>
                </a:solidFill>
                <a:latin typeface="QONCKK+HelveticaNeue"/>
              </a:rPr>
              <a:t>that has </a:t>
            </a:r>
            <a:r>
              <a:rPr lang="en-US" altLang="ja-JP" dirty="0">
                <a:solidFill>
                  <a:srgbClr val="FF0000"/>
                </a:solidFill>
                <a:latin typeface="QONCKK+HelveticaNeue"/>
              </a:rPr>
              <a:t>excellent implementations in C+ +, Python and MATLAB</a:t>
            </a:r>
            <a:r>
              <a:rPr lang="en-US" altLang="ja-JP" dirty="0">
                <a:solidFill>
                  <a:srgbClr val="000000"/>
                </a:solidFill>
                <a:latin typeface="QONCKK+HelveticaNeue"/>
              </a:rPr>
              <a:t>. 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15919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13297" y="3730714"/>
            <a:ext cx="2693241" cy="213713"/>
          </a:xfrm>
          <a:prstGeom prst="rect">
            <a:avLst/>
          </a:prstGeom>
        </p:spPr>
        <p:txBody>
          <a:bodyPr vert="horz" wrap="square" lIns="0" tIns="10478" rIns="0" bIns="0" rtlCol="0">
            <a:spAutoFit/>
          </a:bodyPr>
          <a:lstStyle/>
          <a:p>
            <a:pPr marL="10478" defTabSz="754380">
              <a:spcBef>
                <a:spcPts val="83"/>
              </a:spcBef>
            </a:pPr>
            <a:r>
              <a:rPr sz="1320" b="1" spc="-8" dirty="0">
                <a:solidFill>
                  <a:srgbClr val="4A66AC"/>
                </a:solidFill>
                <a:latin typeface="Calibri"/>
                <a:cs typeface="Calibri"/>
              </a:rPr>
              <a:t>Course </a:t>
            </a:r>
            <a:r>
              <a:rPr sz="1320" b="1" spc="41" dirty="0">
                <a:solidFill>
                  <a:srgbClr val="4A66AC"/>
                </a:solidFill>
                <a:latin typeface="Calibri"/>
                <a:cs typeface="Calibri"/>
              </a:rPr>
              <a:t>3, </a:t>
            </a:r>
            <a:r>
              <a:rPr sz="1320" b="1" spc="-41" dirty="0">
                <a:solidFill>
                  <a:srgbClr val="4A66AC"/>
                </a:solidFill>
                <a:latin typeface="Calibri"/>
                <a:cs typeface="Calibri"/>
              </a:rPr>
              <a:t>Module </a:t>
            </a:r>
            <a:r>
              <a:rPr sz="1320" b="1" spc="41" dirty="0">
                <a:solidFill>
                  <a:srgbClr val="4A66AC"/>
                </a:solidFill>
                <a:latin typeface="Calibri"/>
                <a:cs typeface="Calibri"/>
              </a:rPr>
              <a:t>1, </a:t>
            </a:r>
            <a:r>
              <a:rPr sz="1320" b="1" spc="4" dirty="0">
                <a:solidFill>
                  <a:srgbClr val="4A66AC"/>
                </a:solidFill>
                <a:latin typeface="Calibri"/>
                <a:cs typeface="Calibri"/>
              </a:rPr>
              <a:t>Lesson </a:t>
            </a:r>
            <a:r>
              <a:rPr sz="1320" b="1" spc="62" dirty="0">
                <a:solidFill>
                  <a:srgbClr val="4A66AC"/>
                </a:solidFill>
                <a:latin typeface="Calibri"/>
                <a:cs typeface="Calibri"/>
              </a:rPr>
              <a:t>3 </a:t>
            </a:r>
            <a:r>
              <a:rPr sz="1320" b="1" dirty="0">
                <a:solidFill>
                  <a:srgbClr val="4A66AC"/>
                </a:solidFill>
                <a:latin typeface="Calibri"/>
                <a:cs typeface="Calibri"/>
              </a:rPr>
              <a:t>– </a:t>
            </a:r>
            <a:r>
              <a:rPr sz="1320" b="1" spc="-25" dirty="0">
                <a:solidFill>
                  <a:srgbClr val="4A66AC"/>
                </a:solidFill>
                <a:latin typeface="Calibri"/>
                <a:cs typeface="Calibri"/>
              </a:rPr>
              <a:t>Part</a:t>
            </a:r>
            <a:r>
              <a:rPr sz="1320" b="1" spc="215" dirty="0">
                <a:solidFill>
                  <a:srgbClr val="4A66AC"/>
                </a:solidFill>
                <a:latin typeface="Calibri"/>
                <a:cs typeface="Calibri"/>
              </a:rPr>
              <a:t> </a:t>
            </a:r>
            <a:r>
              <a:rPr sz="1320" b="1" spc="62" dirty="0">
                <a:solidFill>
                  <a:srgbClr val="4A66AC"/>
                </a:solidFill>
                <a:latin typeface="Calibri"/>
                <a:cs typeface="Calibri"/>
              </a:rPr>
              <a:t>1</a:t>
            </a:r>
            <a:endParaRPr sz="1320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13296" y="2721520"/>
            <a:ext cx="8730704" cy="467629"/>
          </a:xfrm>
          <a:prstGeom prst="rect">
            <a:avLst/>
          </a:prstGeom>
        </p:spPr>
        <p:txBody>
          <a:bodyPr vert="horz" wrap="square" lIns="0" tIns="10478" rIns="0" bIns="0" rtlCol="0">
            <a:spAutoFit/>
          </a:bodyPr>
          <a:lstStyle/>
          <a:p>
            <a:pPr marL="10478" defTabSz="754380">
              <a:spcBef>
                <a:spcPts val="83"/>
              </a:spcBef>
            </a:pPr>
            <a:r>
              <a:rPr sz="2970" b="1" spc="-210" dirty="0">
                <a:solidFill>
                  <a:srgbClr val="FFFFFF"/>
                </a:solidFill>
                <a:latin typeface="Tahoma"/>
                <a:cs typeface="Tahoma"/>
              </a:rPr>
              <a:t>Visual </a:t>
            </a:r>
            <a:r>
              <a:rPr sz="2970" b="1" spc="-256" dirty="0" smtClean="0">
                <a:solidFill>
                  <a:srgbClr val="FFFFFF"/>
                </a:solidFill>
                <a:latin typeface="Tahoma"/>
                <a:cs typeface="Tahoma"/>
              </a:rPr>
              <a:t>Depth</a:t>
            </a:r>
            <a:r>
              <a:rPr lang="ja-JP" altLang="en-US" sz="2970" b="1" spc="-256" dirty="0" smtClean="0">
                <a:solidFill>
                  <a:srgbClr val="FFFFFF"/>
                </a:solidFill>
                <a:latin typeface="Tahoma"/>
                <a:cs typeface="Tahoma"/>
              </a:rPr>
              <a:t>（奥行）</a:t>
            </a:r>
            <a:r>
              <a:rPr sz="2970" b="1" spc="-256" dirty="0" smtClean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70" b="1" spc="-219" dirty="0">
                <a:solidFill>
                  <a:srgbClr val="FFFFFF"/>
                </a:solidFill>
                <a:latin typeface="Tahoma"/>
                <a:cs typeface="Tahoma"/>
              </a:rPr>
              <a:t>Perception:</a:t>
            </a:r>
            <a:r>
              <a:rPr sz="2970" b="1" spc="-62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70" b="1" spc="-227" dirty="0" smtClean="0">
                <a:solidFill>
                  <a:srgbClr val="FFFFFF"/>
                </a:solidFill>
                <a:latin typeface="Tahoma"/>
                <a:cs typeface="Tahoma"/>
              </a:rPr>
              <a:t>Stereopsis</a:t>
            </a:r>
            <a:r>
              <a:rPr lang="ja-JP" altLang="en-US" sz="2970" b="1" spc="-227" dirty="0" smtClean="0">
                <a:solidFill>
                  <a:srgbClr val="FFFFFF"/>
                </a:solidFill>
                <a:latin typeface="Tahoma"/>
                <a:cs typeface="Tahoma"/>
              </a:rPr>
              <a:t>（立体視）</a:t>
            </a:r>
            <a:endParaRPr sz="2970" dirty="0">
              <a:solidFill>
                <a:prstClr val="black"/>
              </a:solidFill>
              <a:latin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163138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3296" y="1423988"/>
            <a:ext cx="5530304" cy="467629"/>
          </a:xfrm>
          <a:prstGeom prst="rect">
            <a:avLst/>
          </a:prstGeom>
        </p:spPr>
        <p:txBody>
          <a:bodyPr vert="horz" wrap="square" lIns="0" tIns="10478" rIns="0" bIns="0" rtlCol="0">
            <a:spAutoFit/>
          </a:bodyPr>
          <a:lstStyle/>
          <a:p>
            <a:pPr marL="10478">
              <a:spcBef>
                <a:spcPts val="83"/>
              </a:spcBef>
            </a:pPr>
            <a:r>
              <a:rPr spc="-227" dirty="0" smtClean="0">
                <a:latin typeface="Tahoma"/>
                <a:cs typeface="Tahoma"/>
              </a:rPr>
              <a:t>Stereopsis</a:t>
            </a:r>
            <a:r>
              <a:rPr lang="ja-JP" altLang="en-US" spc="-227" dirty="0" smtClean="0">
                <a:latin typeface="Tahoma"/>
                <a:cs typeface="Tahoma"/>
              </a:rPr>
              <a:t>（立体視「りったいし」）</a:t>
            </a:r>
            <a:endParaRPr spc="-227" dirty="0">
              <a:latin typeface="Tahoma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13296" y="2272665"/>
            <a:ext cx="7084362" cy="2457933"/>
          </a:xfrm>
          <a:prstGeom prst="rect">
            <a:avLst/>
          </a:prstGeom>
        </p:spPr>
        <p:txBody>
          <a:bodyPr vert="horz" wrap="square" lIns="0" tIns="25670" rIns="0" bIns="0" rtlCol="0">
            <a:spAutoFit/>
          </a:bodyPr>
          <a:lstStyle/>
          <a:p>
            <a:pPr marL="246221" marR="4191" indent="-235744" defTabSz="754380">
              <a:lnSpc>
                <a:spcPts val="2632"/>
              </a:lnSpc>
              <a:spcBef>
                <a:spcPts val="202"/>
              </a:spcBef>
              <a:buFont typeface="Arial"/>
              <a:buChar char="•"/>
              <a:tabLst>
                <a:tab pos="245697" algn="l"/>
                <a:tab pos="246221" algn="l"/>
              </a:tabLst>
            </a:pPr>
            <a:r>
              <a:rPr sz="2228" spc="-41" dirty="0">
                <a:solidFill>
                  <a:srgbClr val="002060"/>
                </a:solidFill>
                <a:latin typeface="Trebuchet MS"/>
                <a:cs typeface="Trebuchet MS"/>
              </a:rPr>
              <a:t>Charles </a:t>
            </a:r>
            <a:r>
              <a:rPr sz="2228" spc="-66" dirty="0" smtClean="0">
                <a:solidFill>
                  <a:srgbClr val="002060"/>
                </a:solidFill>
                <a:latin typeface="Trebuchet MS"/>
                <a:cs typeface="Trebuchet MS"/>
              </a:rPr>
              <a:t>Wheatstone</a:t>
            </a:r>
            <a:r>
              <a:rPr lang="ja-JP" altLang="en-US" sz="2228" spc="-66" dirty="0" smtClean="0">
                <a:solidFill>
                  <a:srgbClr val="002060"/>
                </a:solidFill>
                <a:latin typeface="Trebuchet MS"/>
                <a:cs typeface="Trebuchet MS"/>
              </a:rPr>
              <a:t>（ホイートストン）</a:t>
            </a:r>
            <a:r>
              <a:rPr sz="2228" spc="-66" dirty="0" smtClean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sz="2228" spc="50" dirty="0">
                <a:solidFill>
                  <a:srgbClr val="002060"/>
                </a:solidFill>
                <a:latin typeface="Trebuchet MS"/>
                <a:cs typeface="Trebuchet MS"/>
              </a:rPr>
              <a:t>(1838): </a:t>
            </a:r>
            <a:r>
              <a:rPr sz="2228" spc="260" dirty="0">
                <a:solidFill>
                  <a:srgbClr val="002060"/>
                </a:solidFill>
                <a:latin typeface="Trebuchet MS"/>
                <a:cs typeface="Trebuchet MS"/>
              </a:rPr>
              <a:t>“… </a:t>
            </a:r>
            <a:r>
              <a:rPr sz="2228" spc="-83" dirty="0">
                <a:solidFill>
                  <a:srgbClr val="002060"/>
                </a:solidFill>
                <a:latin typeface="Trebuchet MS"/>
                <a:cs typeface="Trebuchet MS"/>
              </a:rPr>
              <a:t>the </a:t>
            </a:r>
            <a:r>
              <a:rPr sz="2228" spc="-12" dirty="0">
                <a:solidFill>
                  <a:srgbClr val="002060"/>
                </a:solidFill>
                <a:latin typeface="Trebuchet MS"/>
                <a:cs typeface="Trebuchet MS"/>
              </a:rPr>
              <a:t>mind </a:t>
            </a:r>
            <a:r>
              <a:rPr sz="2228" spc="-62" dirty="0">
                <a:solidFill>
                  <a:srgbClr val="002060"/>
                </a:solidFill>
                <a:latin typeface="Trebuchet MS"/>
                <a:cs typeface="Trebuchet MS"/>
              </a:rPr>
              <a:t>perceives </a:t>
            </a:r>
            <a:r>
              <a:rPr sz="2228" spc="-25" dirty="0">
                <a:solidFill>
                  <a:srgbClr val="002060"/>
                </a:solidFill>
                <a:latin typeface="Trebuchet MS"/>
                <a:cs typeface="Trebuchet MS"/>
              </a:rPr>
              <a:t>an  </a:t>
            </a:r>
            <a:r>
              <a:rPr sz="2228" spc="-99" dirty="0">
                <a:solidFill>
                  <a:srgbClr val="002060"/>
                </a:solidFill>
                <a:latin typeface="Trebuchet MS"/>
                <a:cs typeface="Trebuchet MS"/>
              </a:rPr>
              <a:t>object </a:t>
            </a:r>
            <a:r>
              <a:rPr sz="2228" spc="-91" dirty="0">
                <a:solidFill>
                  <a:srgbClr val="002060"/>
                </a:solidFill>
                <a:latin typeface="Trebuchet MS"/>
                <a:cs typeface="Trebuchet MS"/>
              </a:rPr>
              <a:t>of </a:t>
            </a:r>
            <a:r>
              <a:rPr sz="2228" spc="-103" dirty="0">
                <a:solidFill>
                  <a:srgbClr val="002060"/>
                </a:solidFill>
                <a:latin typeface="Trebuchet MS"/>
                <a:cs typeface="Trebuchet MS"/>
              </a:rPr>
              <a:t>three </a:t>
            </a:r>
            <a:r>
              <a:rPr sz="2228" spc="-17" dirty="0">
                <a:solidFill>
                  <a:srgbClr val="002060"/>
                </a:solidFill>
                <a:latin typeface="Trebuchet MS"/>
                <a:cs typeface="Trebuchet MS"/>
              </a:rPr>
              <a:t>dimensions </a:t>
            </a:r>
            <a:r>
              <a:rPr sz="2228" spc="-66" dirty="0">
                <a:solidFill>
                  <a:srgbClr val="002060"/>
                </a:solidFill>
                <a:latin typeface="Trebuchet MS"/>
                <a:cs typeface="Trebuchet MS"/>
              </a:rPr>
              <a:t>by </a:t>
            </a:r>
            <a:r>
              <a:rPr sz="2228" spc="-25" dirty="0">
                <a:solidFill>
                  <a:srgbClr val="002060"/>
                </a:solidFill>
                <a:latin typeface="Trebuchet MS"/>
                <a:cs typeface="Trebuchet MS"/>
              </a:rPr>
              <a:t>means </a:t>
            </a:r>
            <a:r>
              <a:rPr sz="2228" spc="-91" dirty="0">
                <a:solidFill>
                  <a:srgbClr val="002060"/>
                </a:solidFill>
                <a:latin typeface="Trebuchet MS"/>
                <a:cs typeface="Trebuchet MS"/>
              </a:rPr>
              <a:t>of </a:t>
            </a:r>
            <a:r>
              <a:rPr sz="2228" spc="-87" dirty="0">
                <a:solidFill>
                  <a:srgbClr val="002060"/>
                </a:solidFill>
                <a:latin typeface="Trebuchet MS"/>
                <a:cs typeface="Trebuchet MS"/>
              </a:rPr>
              <a:t>the </a:t>
            </a:r>
            <a:r>
              <a:rPr sz="2228" spc="-144" dirty="0">
                <a:solidFill>
                  <a:srgbClr val="002060"/>
                </a:solidFill>
                <a:latin typeface="Trebuchet MS"/>
                <a:cs typeface="Trebuchet MS"/>
              </a:rPr>
              <a:t>two  </a:t>
            </a:r>
            <a:r>
              <a:rPr sz="2228" spc="-25" dirty="0" smtClean="0">
                <a:solidFill>
                  <a:srgbClr val="002060"/>
                </a:solidFill>
                <a:latin typeface="Trebuchet MS"/>
                <a:cs typeface="Trebuchet MS"/>
              </a:rPr>
              <a:t>dissimilar</a:t>
            </a:r>
            <a:r>
              <a:rPr lang="ja-JP" altLang="en-US" sz="2228" spc="-25" dirty="0" smtClean="0">
                <a:solidFill>
                  <a:srgbClr val="002060"/>
                </a:solidFill>
                <a:latin typeface="Trebuchet MS"/>
                <a:cs typeface="Trebuchet MS"/>
              </a:rPr>
              <a:t>（似ていない）</a:t>
            </a:r>
            <a:r>
              <a:rPr sz="2228" spc="-25" dirty="0" smtClean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sz="2228" spc="-45" dirty="0">
                <a:solidFill>
                  <a:srgbClr val="002060"/>
                </a:solidFill>
                <a:latin typeface="Trebuchet MS"/>
                <a:cs typeface="Trebuchet MS"/>
              </a:rPr>
              <a:t>pictures </a:t>
            </a:r>
            <a:r>
              <a:rPr sz="2228" spc="-94" dirty="0">
                <a:solidFill>
                  <a:srgbClr val="FF0000"/>
                </a:solidFill>
                <a:latin typeface="Trebuchet MS"/>
                <a:cs typeface="Trebuchet MS"/>
              </a:rPr>
              <a:t>projected</a:t>
            </a:r>
            <a:r>
              <a:rPr sz="2228" spc="-94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sz="2228" spc="-66" dirty="0">
                <a:solidFill>
                  <a:srgbClr val="002060"/>
                </a:solidFill>
                <a:latin typeface="Trebuchet MS"/>
                <a:cs typeface="Trebuchet MS"/>
              </a:rPr>
              <a:t>by </a:t>
            </a:r>
            <a:r>
              <a:rPr sz="2228" spc="-87" dirty="0">
                <a:solidFill>
                  <a:srgbClr val="002060"/>
                </a:solidFill>
                <a:latin typeface="Trebuchet MS"/>
                <a:cs typeface="Trebuchet MS"/>
              </a:rPr>
              <a:t>it </a:t>
            </a:r>
            <a:r>
              <a:rPr sz="2228" spc="-37" dirty="0">
                <a:solidFill>
                  <a:srgbClr val="FF0000"/>
                </a:solidFill>
                <a:latin typeface="Trebuchet MS"/>
                <a:cs typeface="Trebuchet MS"/>
              </a:rPr>
              <a:t>on</a:t>
            </a:r>
            <a:r>
              <a:rPr sz="2228" spc="-37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sz="2228" spc="-83" dirty="0">
                <a:solidFill>
                  <a:srgbClr val="002060"/>
                </a:solidFill>
                <a:latin typeface="Trebuchet MS"/>
                <a:cs typeface="Trebuchet MS"/>
              </a:rPr>
              <a:t>the </a:t>
            </a:r>
            <a:r>
              <a:rPr sz="2228" spc="-144" dirty="0">
                <a:solidFill>
                  <a:srgbClr val="FF0000"/>
                </a:solidFill>
                <a:latin typeface="Trebuchet MS"/>
                <a:cs typeface="Trebuchet MS"/>
              </a:rPr>
              <a:t>two</a:t>
            </a:r>
            <a:r>
              <a:rPr sz="2228" spc="-144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sz="2228" spc="-107" dirty="0" err="1" smtClean="0">
                <a:solidFill>
                  <a:srgbClr val="FF0000"/>
                </a:solidFill>
                <a:latin typeface="Trebuchet MS"/>
                <a:cs typeface="Trebuchet MS"/>
              </a:rPr>
              <a:t>retinæ</a:t>
            </a:r>
            <a:r>
              <a:rPr lang="ja-JP" altLang="en-US" sz="2228" spc="-107" dirty="0" smtClean="0">
                <a:solidFill>
                  <a:srgbClr val="002060"/>
                </a:solidFill>
                <a:latin typeface="Trebuchet MS"/>
                <a:cs typeface="Trebuchet MS"/>
              </a:rPr>
              <a:t>（網膜「もうまく」）</a:t>
            </a:r>
            <a:r>
              <a:rPr sz="2228" spc="-107" dirty="0" smtClean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sz="2228" spc="50" dirty="0">
                <a:solidFill>
                  <a:srgbClr val="002060"/>
                </a:solidFill>
                <a:latin typeface="Trebuchet MS"/>
                <a:cs typeface="Trebuchet MS"/>
              </a:rPr>
              <a:t>…’’</a:t>
            </a:r>
            <a:endParaRPr sz="2228" dirty="0">
              <a:solidFill>
                <a:prstClr val="black"/>
              </a:solidFill>
              <a:latin typeface="Trebuchet MS"/>
              <a:cs typeface="Trebuchet MS"/>
            </a:endParaRPr>
          </a:p>
          <a:p>
            <a:pPr defTabSz="754380">
              <a:buClr>
                <a:srgbClr val="002060"/>
              </a:buClr>
              <a:buFont typeface="Arial"/>
              <a:buChar char="•"/>
            </a:pPr>
            <a:endParaRPr sz="2640" dirty="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defTabSz="754380">
              <a:spcBef>
                <a:spcPts val="21"/>
              </a:spcBef>
              <a:buClr>
                <a:srgbClr val="002060"/>
              </a:buClr>
              <a:buFont typeface="Arial"/>
              <a:buChar char="•"/>
            </a:pPr>
            <a:endParaRPr sz="2269" dirty="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246221" indent="-235744" defTabSz="754380">
              <a:buFont typeface="Arial"/>
              <a:buChar char="•"/>
              <a:tabLst>
                <a:tab pos="245697" algn="l"/>
                <a:tab pos="246221" algn="l"/>
              </a:tabLst>
            </a:pPr>
            <a:r>
              <a:rPr sz="2228" spc="-50" dirty="0">
                <a:solidFill>
                  <a:srgbClr val="002060"/>
                </a:solidFill>
                <a:latin typeface="Trebuchet MS"/>
                <a:cs typeface="Trebuchet MS"/>
              </a:rPr>
              <a:t>Pre </a:t>
            </a:r>
            <a:r>
              <a:rPr sz="2228" spc="50" dirty="0">
                <a:solidFill>
                  <a:srgbClr val="002060"/>
                </a:solidFill>
                <a:latin typeface="Trebuchet MS"/>
                <a:cs typeface="Trebuchet MS"/>
              </a:rPr>
              <a:t>19th </a:t>
            </a:r>
            <a:r>
              <a:rPr sz="2228" spc="-83" dirty="0">
                <a:solidFill>
                  <a:srgbClr val="002060"/>
                </a:solidFill>
                <a:latin typeface="Trebuchet MS"/>
                <a:cs typeface="Trebuchet MS"/>
              </a:rPr>
              <a:t>century: </a:t>
            </a:r>
            <a:r>
              <a:rPr sz="2228" spc="-54" dirty="0">
                <a:solidFill>
                  <a:srgbClr val="002060"/>
                </a:solidFill>
                <a:latin typeface="Trebuchet MS"/>
                <a:cs typeface="Trebuchet MS"/>
              </a:rPr>
              <a:t>Leonardo </a:t>
            </a:r>
            <a:r>
              <a:rPr sz="2228" spc="-37" dirty="0">
                <a:solidFill>
                  <a:srgbClr val="002060"/>
                </a:solidFill>
                <a:latin typeface="Trebuchet MS"/>
                <a:cs typeface="Trebuchet MS"/>
              </a:rPr>
              <a:t>da</a:t>
            </a:r>
            <a:r>
              <a:rPr sz="2228" spc="70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sz="2228" spc="-25" dirty="0">
                <a:solidFill>
                  <a:srgbClr val="002060"/>
                </a:solidFill>
                <a:latin typeface="Trebuchet MS"/>
                <a:cs typeface="Trebuchet MS"/>
              </a:rPr>
              <a:t>Vinci</a:t>
            </a:r>
            <a:endParaRPr sz="2228" dirty="0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325217" y="3567880"/>
            <a:ext cx="1744052" cy="1998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754380"/>
            <a:endParaRPr sz="1485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785300" y="5642229"/>
            <a:ext cx="3227070" cy="124907"/>
          </a:xfrm>
          <a:prstGeom prst="rect">
            <a:avLst/>
          </a:prstGeom>
        </p:spPr>
        <p:txBody>
          <a:bodyPr vert="horz" wrap="square" lIns="0" tIns="10478" rIns="0" bIns="0" rtlCol="0">
            <a:spAutoFit/>
          </a:bodyPr>
          <a:lstStyle/>
          <a:p>
            <a:pPr marL="10478" defTabSz="754380">
              <a:spcBef>
                <a:spcPts val="83"/>
              </a:spcBef>
            </a:pPr>
            <a:r>
              <a:rPr sz="743" b="1" spc="-62" dirty="0">
                <a:solidFill>
                  <a:srgbClr val="0070C0"/>
                </a:solidFill>
                <a:latin typeface="Tahoma"/>
                <a:cs typeface="Tahoma"/>
              </a:rPr>
              <a:t>Peter </a:t>
            </a:r>
            <a:r>
              <a:rPr sz="743" b="1" spc="-41" dirty="0">
                <a:solidFill>
                  <a:srgbClr val="0070C0"/>
                </a:solidFill>
                <a:latin typeface="Tahoma"/>
                <a:cs typeface="Tahoma"/>
              </a:rPr>
              <a:t>Hohenstatt</a:t>
            </a:r>
            <a:r>
              <a:rPr sz="701" b="1" spc="-41" dirty="0">
                <a:solidFill>
                  <a:srgbClr val="0070C0"/>
                </a:solidFill>
                <a:latin typeface="MS Gothic"/>
                <a:cs typeface="MS Gothic"/>
              </a:rPr>
              <a:t>:</a:t>
            </a:r>
            <a:r>
              <a:rPr sz="743" b="1" spc="-41" dirty="0">
                <a:solidFill>
                  <a:srgbClr val="0070C0"/>
                </a:solidFill>
                <a:latin typeface="Tahoma"/>
                <a:cs typeface="Tahoma"/>
              </a:rPr>
              <a:t>Leonardo </a:t>
            </a:r>
            <a:r>
              <a:rPr sz="743" b="1" spc="-66" dirty="0">
                <a:solidFill>
                  <a:srgbClr val="0070C0"/>
                </a:solidFill>
                <a:latin typeface="Tahoma"/>
                <a:cs typeface="Tahoma"/>
              </a:rPr>
              <a:t>da </a:t>
            </a:r>
            <a:r>
              <a:rPr sz="743" b="1" spc="-8" dirty="0">
                <a:solidFill>
                  <a:srgbClr val="0070C0"/>
                </a:solidFill>
                <a:latin typeface="Tahoma"/>
                <a:cs typeface="Tahoma"/>
              </a:rPr>
              <a:t>Vinci</a:t>
            </a:r>
            <a:r>
              <a:rPr sz="701" b="1" spc="-8" dirty="0">
                <a:solidFill>
                  <a:srgbClr val="0070C0"/>
                </a:solidFill>
                <a:latin typeface="MS Gothic"/>
                <a:cs typeface="MS Gothic"/>
              </a:rPr>
              <a:t>,</a:t>
            </a:r>
            <a:r>
              <a:rPr sz="743" b="1" spc="-8" dirty="0">
                <a:solidFill>
                  <a:srgbClr val="0070C0"/>
                </a:solidFill>
                <a:latin typeface="Tahoma"/>
                <a:cs typeface="Tahoma"/>
              </a:rPr>
              <a:t>1452-1519</a:t>
            </a:r>
            <a:r>
              <a:rPr sz="701" b="1" spc="-8" dirty="0">
                <a:solidFill>
                  <a:srgbClr val="0070C0"/>
                </a:solidFill>
                <a:latin typeface="MS Gothic"/>
                <a:cs typeface="MS Gothic"/>
              </a:rPr>
              <a:t>,</a:t>
            </a:r>
            <a:r>
              <a:rPr sz="743" b="1" spc="-8" dirty="0">
                <a:solidFill>
                  <a:srgbClr val="0070C0"/>
                </a:solidFill>
                <a:latin typeface="Tahoma"/>
                <a:cs typeface="Tahoma"/>
              </a:rPr>
              <a:t>Knemann</a:t>
            </a:r>
            <a:r>
              <a:rPr sz="743" b="1" spc="-99" dirty="0">
                <a:solidFill>
                  <a:srgbClr val="0070C0"/>
                </a:solidFill>
                <a:latin typeface="Tahoma"/>
                <a:cs typeface="Tahoma"/>
              </a:rPr>
              <a:t> </a:t>
            </a:r>
            <a:r>
              <a:rPr sz="743" b="1" spc="-12" dirty="0">
                <a:solidFill>
                  <a:srgbClr val="0070C0"/>
                </a:solidFill>
                <a:latin typeface="Tahoma"/>
                <a:cs typeface="Tahoma"/>
              </a:rPr>
              <a:t>Verlag</a:t>
            </a:r>
            <a:r>
              <a:rPr sz="701" b="1" spc="-12" dirty="0">
                <a:solidFill>
                  <a:srgbClr val="0070C0"/>
                </a:solidFill>
                <a:latin typeface="MS Gothic"/>
                <a:cs typeface="MS Gothic"/>
              </a:rPr>
              <a:t>,</a:t>
            </a:r>
            <a:r>
              <a:rPr sz="743" b="1" spc="-12" dirty="0">
                <a:solidFill>
                  <a:srgbClr val="0070C0"/>
                </a:solidFill>
                <a:latin typeface="Tahoma"/>
                <a:cs typeface="Tahoma"/>
              </a:rPr>
              <a:t>1998</a:t>
            </a:r>
            <a:endParaRPr sz="743">
              <a:solidFill>
                <a:prstClr val="black"/>
              </a:solidFill>
              <a:latin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2325570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200" y="76200"/>
            <a:ext cx="5133323" cy="924677"/>
          </a:xfrm>
          <a:prstGeom prst="rect">
            <a:avLst/>
          </a:prstGeom>
        </p:spPr>
        <p:txBody>
          <a:bodyPr vert="horz" wrap="square" lIns="0" tIns="10478" rIns="0" bIns="0" rtlCol="0">
            <a:spAutoFit/>
          </a:bodyPr>
          <a:lstStyle/>
          <a:p>
            <a:pPr marL="10478">
              <a:spcBef>
                <a:spcPts val="83"/>
              </a:spcBef>
            </a:pPr>
            <a:r>
              <a:rPr spc="-116" dirty="0">
                <a:latin typeface="Trebuchet MS"/>
                <a:cs typeface="Trebuchet MS"/>
              </a:rPr>
              <a:t>Stereoscopes: </a:t>
            </a:r>
            <a:r>
              <a:rPr spc="-70" dirty="0">
                <a:latin typeface="Trebuchet MS"/>
                <a:cs typeface="Trebuchet MS"/>
              </a:rPr>
              <a:t>A </a:t>
            </a:r>
            <a:r>
              <a:rPr spc="-41" dirty="0">
                <a:latin typeface="Trebuchet MS"/>
                <a:cs typeface="Trebuchet MS"/>
              </a:rPr>
              <a:t>19th </a:t>
            </a:r>
            <a:r>
              <a:rPr spc="-168" dirty="0">
                <a:latin typeface="Trebuchet MS"/>
                <a:cs typeface="Trebuchet MS"/>
              </a:rPr>
              <a:t>Century</a:t>
            </a:r>
            <a:r>
              <a:rPr spc="276" dirty="0">
                <a:latin typeface="Trebuchet MS"/>
                <a:cs typeface="Trebuchet MS"/>
              </a:rPr>
              <a:t> </a:t>
            </a:r>
            <a:r>
              <a:rPr spc="-78" dirty="0" smtClean="0">
                <a:latin typeface="Trebuchet MS"/>
                <a:cs typeface="Trebuchet MS"/>
              </a:rPr>
              <a:t>Pastime</a:t>
            </a:r>
            <a:r>
              <a:rPr lang="ja-JP" altLang="en-US" spc="-78" dirty="0" smtClean="0">
                <a:latin typeface="Trebuchet MS"/>
                <a:cs typeface="Trebuchet MS"/>
              </a:rPr>
              <a:t>（娯楽「ごらく」）</a:t>
            </a:r>
            <a:endParaRPr spc="-78" dirty="0">
              <a:latin typeface="Trebuchet MS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69742" y="990600"/>
            <a:ext cx="2873572" cy="25410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754380"/>
            <a:endParaRPr sz="1485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16041" y="3587977"/>
            <a:ext cx="3266885" cy="124907"/>
          </a:xfrm>
          <a:prstGeom prst="rect">
            <a:avLst/>
          </a:prstGeom>
        </p:spPr>
        <p:txBody>
          <a:bodyPr vert="horz" wrap="square" lIns="0" tIns="10478" rIns="0" bIns="0" rtlCol="0">
            <a:spAutoFit/>
          </a:bodyPr>
          <a:lstStyle/>
          <a:p>
            <a:pPr marL="10478" defTabSz="754380">
              <a:spcBef>
                <a:spcPts val="83"/>
              </a:spcBef>
            </a:pPr>
            <a:r>
              <a:rPr sz="743" spc="-12" dirty="0">
                <a:solidFill>
                  <a:srgbClr val="0070C0"/>
                </a:solidFill>
                <a:latin typeface="Arial"/>
                <a:cs typeface="Arial"/>
              </a:rPr>
              <a:t>https://commons.wikimedia.org/wiki/File:Holmes_stereoscope_anaglyph_01.jpg</a:t>
            </a:r>
            <a:endParaRPr sz="74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334000" y="0"/>
            <a:ext cx="4509367" cy="300436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754380"/>
            <a:endParaRPr sz="1485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172617" y="3045125"/>
            <a:ext cx="2685383" cy="124907"/>
          </a:xfrm>
          <a:prstGeom prst="rect">
            <a:avLst/>
          </a:prstGeom>
        </p:spPr>
        <p:txBody>
          <a:bodyPr vert="horz" wrap="square" lIns="0" tIns="10478" rIns="0" bIns="0" rtlCol="0">
            <a:spAutoFit/>
          </a:bodyPr>
          <a:lstStyle/>
          <a:p>
            <a:pPr marL="10478" defTabSz="754380">
              <a:spcBef>
                <a:spcPts val="83"/>
              </a:spcBef>
            </a:pPr>
            <a:r>
              <a:rPr sz="743" spc="-8" dirty="0">
                <a:solidFill>
                  <a:srgbClr val="0070C0"/>
                </a:solidFill>
                <a:latin typeface="Arial"/>
                <a:cs typeface="Arial"/>
              </a:rPr>
              <a:t>https://commons.wikimedia.org/wiki/File:Lincoln_stereoscope.jpg</a:t>
            </a:r>
            <a:endParaRPr sz="743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7" name="正方形/長方形 6"/>
          <p:cNvSpPr/>
          <p:nvPr/>
        </p:nvSpPr>
        <p:spPr>
          <a:xfrm>
            <a:off x="0" y="3657600"/>
            <a:ext cx="6907830" cy="40626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 smtClean="0">
                <a:solidFill>
                  <a:srgbClr val="000000"/>
                </a:solidFill>
                <a:latin typeface="QONCKK+HelveticaNeue"/>
              </a:rPr>
              <a:t>Anaglyph</a:t>
            </a:r>
            <a:r>
              <a:rPr lang="ja-JP" altLang="en-US" dirty="0" smtClean="0">
                <a:solidFill>
                  <a:srgbClr val="000000"/>
                </a:solidFill>
                <a:latin typeface="QONCKK+HelveticaNeue"/>
              </a:rPr>
              <a:t>（アナグリフ）</a:t>
            </a:r>
            <a:r>
              <a:rPr lang="en-US" altLang="ja-JP" dirty="0" smtClean="0">
                <a:solidFill>
                  <a:srgbClr val="000000"/>
                </a:solidFill>
                <a:latin typeface="QONCKK+HelveticaNeue"/>
              </a:rPr>
              <a:t>: </a:t>
            </a:r>
            <a:r>
              <a:rPr lang="en-US" altLang="ja-JP" dirty="0">
                <a:solidFill>
                  <a:srgbClr val="000000"/>
                </a:solidFill>
                <a:latin typeface="QONCKK+HelveticaNeue"/>
              </a:rPr>
              <a:t>a stereoscopic picture consisting of </a:t>
            </a:r>
            <a:r>
              <a:rPr lang="en-US" altLang="ja-JP" dirty="0">
                <a:solidFill>
                  <a:srgbClr val="FF0000"/>
                </a:solidFill>
                <a:latin typeface="QONCKK+HelveticaNeue"/>
              </a:rPr>
              <a:t>two images of the same object</a:t>
            </a:r>
            <a:r>
              <a:rPr lang="en-US" altLang="ja-JP" dirty="0">
                <a:solidFill>
                  <a:srgbClr val="000000"/>
                </a:solidFill>
                <a:latin typeface="QONCKK+HelveticaNeue"/>
              </a:rPr>
              <a:t>, taken from </a:t>
            </a:r>
            <a:r>
              <a:rPr lang="en-US" altLang="ja-JP" dirty="0">
                <a:solidFill>
                  <a:srgbClr val="FF0000"/>
                </a:solidFill>
                <a:latin typeface="QONCKK+HelveticaNeue"/>
              </a:rPr>
              <a:t>slightly di</a:t>
            </a:r>
            <a:r>
              <a:rPr lang="en-US" altLang="ja-JP" dirty="0">
                <a:solidFill>
                  <a:srgbClr val="FF0000"/>
                </a:solidFill>
                <a:latin typeface="NZTVAF+HelveticaNeue"/>
              </a:rPr>
              <a:t>ff</a:t>
            </a:r>
            <a:r>
              <a:rPr lang="en-US" altLang="ja-JP" dirty="0">
                <a:solidFill>
                  <a:srgbClr val="FF0000"/>
                </a:solidFill>
                <a:latin typeface="QONCKK+HelveticaNeue"/>
              </a:rPr>
              <a:t>erent angles</a:t>
            </a:r>
            <a:r>
              <a:rPr lang="en-US" altLang="ja-JP" dirty="0">
                <a:solidFill>
                  <a:srgbClr val="000000"/>
                </a:solidFill>
                <a:latin typeface="QONCKK+HelveticaNeue"/>
              </a:rPr>
              <a:t>, in </a:t>
            </a:r>
            <a:r>
              <a:rPr lang="en-US" altLang="ja-JP" dirty="0">
                <a:solidFill>
                  <a:srgbClr val="FF0000"/>
                </a:solidFill>
                <a:latin typeface="QONCKK+HelveticaNeue"/>
              </a:rPr>
              <a:t>two complementary </a:t>
            </a:r>
            <a:r>
              <a:rPr lang="en-US" altLang="ja-JP" dirty="0" smtClean="0">
                <a:solidFill>
                  <a:srgbClr val="FF0000"/>
                </a:solidFill>
                <a:latin typeface="QONCKK+HelveticaNeue"/>
              </a:rPr>
              <a:t>colors</a:t>
            </a:r>
            <a:r>
              <a:rPr lang="ja-JP" altLang="en-US" dirty="0" smtClean="0">
                <a:solidFill>
                  <a:srgbClr val="FF0000"/>
                </a:solidFill>
                <a:latin typeface="QONCKK+HelveticaNeue"/>
              </a:rPr>
              <a:t>（補色「ほしょく」）</a:t>
            </a:r>
            <a:r>
              <a:rPr lang="en-US" altLang="ja-JP" dirty="0" smtClean="0">
                <a:solidFill>
                  <a:srgbClr val="000000"/>
                </a:solidFill>
                <a:latin typeface="QONCKK+HelveticaNeue"/>
              </a:rPr>
              <a:t>, </a:t>
            </a:r>
            <a:r>
              <a:rPr lang="en-US" altLang="ja-JP" dirty="0">
                <a:solidFill>
                  <a:srgbClr val="000000"/>
                </a:solidFill>
                <a:latin typeface="QONCKK+HelveticaNeue"/>
              </a:rPr>
              <a:t>usually </a:t>
            </a:r>
            <a:r>
              <a:rPr lang="en-US" altLang="ja-JP" dirty="0">
                <a:solidFill>
                  <a:srgbClr val="FF0000"/>
                </a:solidFill>
                <a:latin typeface="QONCKK+HelveticaNeue"/>
              </a:rPr>
              <a:t>red and cyan (green-blue)</a:t>
            </a:r>
            <a:r>
              <a:rPr lang="en-US" altLang="ja-JP" dirty="0">
                <a:solidFill>
                  <a:srgbClr val="000000"/>
                </a:solidFill>
                <a:latin typeface="QONCKK+HelveticaNeue"/>
              </a:rPr>
              <a:t>. When </a:t>
            </a:r>
            <a:r>
              <a:rPr lang="en-US" altLang="ja-JP" dirty="0">
                <a:solidFill>
                  <a:srgbClr val="FF0000"/>
                </a:solidFill>
                <a:latin typeface="QONCKK+HelveticaNeue"/>
              </a:rPr>
              <a:t>viewed</a:t>
            </a:r>
            <a:r>
              <a:rPr lang="en-US" altLang="ja-JP" dirty="0">
                <a:solidFill>
                  <a:srgbClr val="000000"/>
                </a:solidFill>
                <a:latin typeface="QONCKK+HelveticaNeue"/>
              </a:rPr>
              <a:t> through spectacles having </a:t>
            </a:r>
            <a:r>
              <a:rPr lang="en-US" altLang="ja-JP" dirty="0">
                <a:solidFill>
                  <a:srgbClr val="FF0000"/>
                </a:solidFill>
                <a:latin typeface="QONCKK+HelveticaNeue"/>
              </a:rPr>
              <a:t>one red and one </a:t>
            </a:r>
            <a:r>
              <a:rPr lang="en-US" altLang="ja-JP" dirty="0" smtClean="0">
                <a:solidFill>
                  <a:srgbClr val="FF0000"/>
                </a:solidFill>
                <a:latin typeface="QONCKK+HelveticaNeue"/>
              </a:rPr>
              <a:t>cyan</a:t>
            </a:r>
            <a:r>
              <a:rPr lang="ja-JP" altLang="en-US" dirty="0" smtClean="0">
                <a:solidFill>
                  <a:srgbClr val="FF0000"/>
                </a:solidFill>
                <a:latin typeface="QONCKK+HelveticaNeue"/>
              </a:rPr>
              <a:t>（シアン）</a:t>
            </a:r>
            <a:r>
              <a:rPr lang="en-US" altLang="ja-JP" dirty="0" smtClean="0">
                <a:solidFill>
                  <a:srgbClr val="FF0000"/>
                </a:solidFill>
                <a:latin typeface="QONCKK+HelveticaNeue"/>
              </a:rPr>
              <a:t> </a:t>
            </a:r>
            <a:r>
              <a:rPr lang="en-US" altLang="ja-JP" dirty="0">
                <a:solidFill>
                  <a:srgbClr val="FF0000"/>
                </a:solidFill>
                <a:latin typeface="QONCKK+HelveticaNeue"/>
              </a:rPr>
              <a:t>lens</a:t>
            </a:r>
            <a:r>
              <a:rPr lang="en-US" altLang="ja-JP" dirty="0">
                <a:solidFill>
                  <a:srgbClr val="000000"/>
                </a:solidFill>
                <a:latin typeface="QONCKK+HelveticaNeue"/>
              </a:rPr>
              <a:t>, the </a:t>
            </a:r>
            <a:r>
              <a:rPr lang="en-US" altLang="ja-JP" dirty="0">
                <a:solidFill>
                  <a:srgbClr val="FF0000"/>
                </a:solidFill>
                <a:latin typeface="QONCKK+HelveticaNeue"/>
              </a:rPr>
              <a:t>images</a:t>
            </a:r>
            <a:r>
              <a:rPr lang="en-US" altLang="ja-JP" dirty="0">
                <a:solidFill>
                  <a:srgbClr val="000000"/>
                </a:solidFill>
                <a:latin typeface="QONCKK+HelveticaNeue"/>
              </a:rPr>
              <a:t> </a:t>
            </a:r>
            <a:r>
              <a:rPr lang="en-US" altLang="ja-JP" dirty="0">
                <a:solidFill>
                  <a:srgbClr val="FF0000"/>
                </a:solidFill>
                <a:latin typeface="QONCKK+HelveticaNeue"/>
              </a:rPr>
              <a:t>merge</a:t>
            </a:r>
            <a:r>
              <a:rPr lang="en-US" altLang="ja-JP" dirty="0">
                <a:solidFill>
                  <a:srgbClr val="000000"/>
                </a:solidFill>
                <a:latin typeface="QONCKK+HelveticaNeue"/>
              </a:rPr>
              <a:t> to produce a </a:t>
            </a:r>
            <a:r>
              <a:rPr lang="en-US" altLang="ja-JP" dirty="0">
                <a:solidFill>
                  <a:srgbClr val="FF0000"/>
                </a:solidFill>
                <a:latin typeface="QONCKK+HelveticaNeue"/>
              </a:rPr>
              <a:t>stereoscopic</a:t>
            </a:r>
            <a:r>
              <a:rPr lang="en-US" altLang="ja-JP" dirty="0">
                <a:solidFill>
                  <a:srgbClr val="000000"/>
                </a:solidFill>
                <a:latin typeface="QONCKK+HelveticaNeue"/>
              </a:rPr>
              <a:t> sensation. </a:t>
            </a:r>
            <a:endParaRPr lang="en-US" altLang="ja-JP" sz="2400" dirty="0">
              <a:solidFill>
                <a:srgbClr val="000000"/>
              </a:solidFill>
              <a:latin typeface="QONCKK+HelveticaNeue"/>
            </a:endParaRPr>
          </a:p>
          <a:p>
            <a:pPr marL="285750" indent="-285750">
              <a:buFontTx/>
              <a:buChar char="-"/>
            </a:pPr>
            <a:r>
              <a:rPr lang="en-US" altLang="ja-JP" dirty="0" smtClean="0">
                <a:solidFill>
                  <a:srgbClr val="000000"/>
                </a:solidFill>
                <a:latin typeface="QONCKK+HelveticaNeue"/>
              </a:rPr>
              <a:t>Red</a:t>
            </a:r>
            <a:r>
              <a:rPr lang="ja-JP" altLang="en-US" dirty="0">
                <a:solidFill>
                  <a:srgbClr val="000000"/>
                </a:solidFill>
                <a:latin typeface="QONCKK+HelveticaNeue"/>
              </a:rPr>
              <a:t>と</a:t>
            </a:r>
            <a:r>
              <a:rPr lang="en-US" altLang="ja-JP" dirty="0">
                <a:solidFill>
                  <a:srgbClr val="000000"/>
                </a:solidFill>
                <a:latin typeface="QONCKK+HelveticaNeue"/>
              </a:rPr>
              <a:t>cyan</a:t>
            </a:r>
            <a:r>
              <a:rPr lang="ja-JP" altLang="en-US" dirty="0">
                <a:solidFill>
                  <a:srgbClr val="000000"/>
                </a:solidFill>
                <a:latin typeface="QONCKK+HelveticaNeue"/>
              </a:rPr>
              <a:t>は、</a:t>
            </a:r>
            <a:r>
              <a:rPr lang="en-US" altLang="ja-JP" dirty="0">
                <a:solidFill>
                  <a:srgbClr val="000000"/>
                </a:solidFill>
                <a:latin typeface="QONCKK+HelveticaNeue"/>
              </a:rPr>
              <a:t>chromatically opposite </a:t>
            </a:r>
            <a:r>
              <a:rPr lang="en-US" altLang="ja-JP" dirty="0" smtClean="0">
                <a:solidFill>
                  <a:srgbClr val="000000"/>
                </a:solidFill>
                <a:latin typeface="QONCKK+HelveticaNeue"/>
              </a:rPr>
              <a:t>colors.</a:t>
            </a:r>
          </a:p>
          <a:p>
            <a:pPr marL="285750" indent="-285750">
              <a:buFontTx/>
              <a:buChar char="-"/>
            </a:pPr>
            <a:r>
              <a:rPr lang="en-US" altLang="ja-JP" dirty="0" smtClean="0">
                <a:solidFill>
                  <a:srgbClr val="000000"/>
                </a:solidFill>
                <a:latin typeface="QONCKK+HelveticaNeue"/>
              </a:rPr>
              <a:t>Complementary </a:t>
            </a:r>
            <a:r>
              <a:rPr lang="en-US" altLang="ja-JP" dirty="0">
                <a:solidFill>
                  <a:srgbClr val="000000"/>
                </a:solidFill>
                <a:latin typeface="QONCKK+HelveticaNeue"/>
              </a:rPr>
              <a:t>colors: pairs of colors which, </a:t>
            </a:r>
            <a:r>
              <a:rPr lang="en-US" altLang="ja-JP" dirty="0">
                <a:solidFill>
                  <a:srgbClr val="FF0000"/>
                </a:solidFill>
                <a:latin typeface="QONCKK+HelveticaNeue"/>
              </a:rPr>
              <a:t>when combined or mixed</a:t>
            </a:r>
            <a:r>
              <a:rPr lang="en-US" altLang="ja-JP" dirty="0">
                <a:solidFill>
                  <a:srgbClr val="000000"/>
                </a:solidFill>
                <a:latin typeface="QONCKK+HelveticaNeue"/>
              </a:rPr>
              <a:t>, </a:t>
            </a:r>
            <a:r>
              <a:rPr lang="en-US" altLang="ja-JP" dirty="0">
                <a:solidFill>
                  <a:srgbClr val="FF0000"/>
                </a:solidFill>
                <a:latin typeface="QONCKK+HelveticaNeue"/>
              </a:rPr>
              <a:t>cancel each other out </a:t>
            </a:r>
            <a:r>
              <a:rPr lang="en-US" altLang="ja-JP" dirty="0">
                <a:solidFill>
                  <a:srgbClr val="000000"/>
                </a:solidFill>
                <a:latin typeface="QONCKK+HelveticaNeue"/>
              </a:rPr>
              <a:t>(lose </a:t>
            </a:r>
            <a:r>
              <a:rPr lang="en-US" altLang="ja-JP" dirty="0" smtClean="0">
                <a:solidFill>
                  <a:srgbClr val="000000"/>
                </a:solidFill>
                <a:latin typeface="QONCKK+HelveticaNeue"/>
              </a:rPr>
              <a:t>hue</a:t>
            </a:r>
            <a:r>
              <a:rPr lang="ja-JP" altLang="en-US" dirty="0" smtClean="0">
                <a:solidFill>
                  <a:srgbClr val="000000"/>
                </a:solidFill>
                <a:latin typeface="QONCKK+HelveticaNeue"/>
              </a:rPr>
              <a:t>（色合い、色調）</a:t>
            </a:r>
            <a:r>
              <a:rPr lang="en-US" altLang="ja-JP" dirty="0" smtClean="0">
                <a:solidFill>
                  <a:srgbClr val="000000"/>
                </a:solidFill>
                <a:latin typeface="QONCKK+HelveticaNeue"/>
              </a:rPr>
              <a:t>) </a:t>
            </a:r>
            <a:r>
              <a:rPr lang="en-US" altLang="ja-JP" dirty="0">
                <a:solidFill>
                  <a:srgbClr val="000000"/>
                </a:solidFill>
                <a:latin typeface="QONCKK+HelveticaNeue"/>
              </a:rPr>
              <a:t>by producing a grayscale color like white or black. When </a:t>
            </a:r>
            <a:r>
              <a:rPr lang="en-US" altLang="ja-JP" dirty="0">
                <a:solidFill>
                  <a:srgbClr val="FF0000"/>
                </a:solidFill>
                <a:latin typeface="QONCKK+HelveticaNeue"/>
              </a:rPr>
              <a:t>placed next to each other</a:t>
            </a:r>
            <a:r>
              <a:rPr lang="en-US" altLang="ja-JP" dirty="0">
                <a:solidFill>
                  <a:srgbClr val="000000"/>
                </a:solidFill>
                <a:latin typeface="QONCKK+HelveticaNeue"/>
              </a:rPr>
              <a:t>, they create the </a:t>
            </a:r>
            <a:r>
              <a:rPr lang="en-US" altLang="ja-JP" dirty="0">
                <a:solidFill>
                  <a:srgbClr val="FF0000"/>
                </a:solidFill>
                <a:latin typeface="QONCKK+HelveticaNeue"/>
              </a:rPr>
              <a:t>strongest </a:t>
            </a:r>
            <a:r>
              <a:rPr lang="en-US" altLang="ja-JP" dirty="0" smtClean="0">
                <a:solidFill>
                  <a:srgbClr val="FF0000"/>
                </a:solidFill>
                <a:latin typeface="QONCKK+HelveticaNeue"/>
              </a:rPr>
              <a:t>contrast</a:t>
            </a:r>
            <a:r>
              <a:rPr lang="ja-JP" altLang="en-US" dirty="0" smtClean="0">
                <a:latin typeface="QONCKK+HelveticaNeue"/>
              </a:rPr>
              <a:t>（コントラスト）</a:t>
            </a:r>
            <a:r>
              <a:rPr lang="en-US" altLang="ja-JP" dirty="0" smtClean="0">
                <a:latin typeface="QONCKK+HelveticaNeue"/>
              </a:rPr>
              <a:t> </a:t>
            </a:r>
            <a:r>
              <a:rPr lang="en-US" altLang="ja-JP" dirty="0">
                <a:solidFill>
                  <a:srgbClr val="000000"/>
                </a:solidFill>
                <a:latin typeface="QONCKK+HelveticaNeue"/>
              </a:rPr>
              <a:t>for those two colors. </a:t>
            </a:r>
            <a:endParaRPr lang="en-US" altLang="ja-JP" sz="2400" dirty="0" smtClean="0">
              <a:solidFill>
                <a:srgbClr val="000000"/>
              </a:solidFill>
              <a:latin typeface="QONCKK+HelveticaNeue"/>
            </a:endParaRPr>
          </a:p>
          <a:p>
            <a:pPr marL="285750" indent="-285750">
              <a:buFontTx/>
              <a:buChar char="-"/>
            </a:pPr>
            <a:r>
              <a:rPr lang="en-US" altLang="ja-JP" dirty="0" smtClean="0">
                <a:solidFill>
                  <a:srgbClr val="000000"/>
                </a:solidFill>
                <a:latin typeface="QONCKK+HelveticaNeue"/>
              </a:rPr>
              <a:t>Modern </a:t>
            </a:r>
            <a:r>
              <a:rPr lang="en-US" altLang="ja-JP" dirty="0">
                <a:solidFill>
                  <a:srgbClr val="000000"/>
                </a:solidFill>
                <a:latin typeface="QONCKK+HelveticaNeue"/>
              </a:rPr>
              <a:t>color theory uses either the </a:t>
            </a:r>
            <a:r>
              <a:rPr lang="en-US" altLang="ja-JP" dirty="0">
                <a:solidFill>
                  <a:srgbClr val="FF0000"/>
                </a:solidFill>
                <a:latin typeface="QONCKK+HelveticaNeue"/>
              </a:rPr>
              <a:t>RGB</a:t>
            </a:r>
            <a:r>
              <a:rPr lang="en-US" altLang="ja-JP" dirty="0">
                <a:solidFill>
                  <a:srgbClr val="000000"/>
                </a:solidFill>
                <a:latin typeface="QONCKK+HelveticaNeue"/>
              </a:rPr>
              <a:t> </a:t>
            </a:r>
            <a:r>
              <a:rPr lang="en-US" altLang="ja-JP" dirty="0">
                <a:solidFill>
                  <a:srgbClr val="FF0000"/>
                </a:solidFill>
                <a:latin typeface="QONCKK+HelveticaNeue"/>
              </a:rPr>
              <a:t>additive</a:t>
            </a:r>
            <a:r>
              <a:rPr lang="en-US" altLang="ja-JP" dirty="0">
                <a:solidFill>
                  <a:srgbClr val="000000"/>
                </a:solidFill>
                <a:latin typeface="QONCKK+HelveticaNeue"/>
              </a:rPr>
              <a:t> </a:t>
            </a:r>
            <a:r>
              <a:rPr lang="en-US" altLang="ja-JP" dirty="0">
                <a:solidFill>
                  <a:srgbClr val="FF0000"/>
                </a:solidFill>
                <a:latin typeface="QONCKK+HelveticaNeue"/>
              </a:rPr>
              <a:t>color</a:t>
            </a:r>
            <a:r>
              <a:rPr lang="en-US" altLang="ja-JP" dirty="0">
                <a:solidFill>
                  <a:srgbClr val="000000"/>
                </a:solidFill>
                <a:latin typeface="QONCKK+HelveticaNeue"/>
              </a:rPr>
              <a:t> </a:t>
            </a:r>
            <a:r>
              <a:rPr lang="en-US" altLang="ja-JP" dirty="0">
                <a:solidFill>
                  <a:srgbClr val="FF0000"/>
                </a:solidFill>
                <a:latin typeface="QONCKK+HelveticaNeue"/>
              </a:rPr>
              <a:t>model</a:t>
            </a:r>
            <a:r>
              <a:rPr lang="en-US" altLang="ja-JP" dirty="0">
                <a:solidFill>
                  <a:srgbClr val="000000"/>
                </a:solidFill>
                <a:latin typeface="QONCKK+HelveticaNeue"/>
              </a:rPr>
              <a:t> or the CMY subtractive color model, and in these, the </a:t>
            </a:r>
            <a:r>
              <a:rPr lang="en-US" altLang="ja-JP" dirty="0">
                <a:solidFill>
                  <a:srgbClr val="FF0000"/>
                </a:solidFill>
                <a:latin typeface="QONCKK+HelveticaNeue"/>
              </a:rPr>
              <a:t>complementary</a:t>
            </a:r>
            <a:r>
              <a:rPr lang="en-US" altLang="ja-JP" dirty="0">
                <a:solidFill>
                  <a:srgbClr val="000000"/>
                </a:solidFill>
                <a:latin typeface="QONCKK+HelveticaNeue"/>
              </a:rPr>
              <a:t> </a:t>
            </a:r>
            <a:r>
              <a:rPr lang="en-US" altLang="ja-JP" dirty="0">
                <a:solidFill>
                  <a:srgbClr val="FF0000"/>
                </a:solidFill>
                <a:latin typeface="QONCKK+HelveticaNeue"/>
              </a:rPr>
              <a:t>pairs</a:t>
            </a:r>
            <a:r>
              <a:rPr lang="en-US" altLang="ja-JP" dirty="0">
                <a:solidFill>
                  <a:srgbClr val="000000"/>
                </a:solidFill>
                <a:latin typeface="QONCKK+HelveticaNeue"/>
              </a:rPr>
              <a:t> are </a:t>
            </a:r>
            <a:r>
              <a:rPr lang="en-US" altLang="ja-JP" dirty="0">
                <a:solidFill>
                  <a:srgbClr val="FF0000"/>
                </a:solidFill>
                <a:latin typeface="QONCKK+HelveticaNeue"/>
              </a:rPr>
              <a:t>red-cyan</a:t>
            </a:r>
            <a:r>
              <a:rPr lang="en-US" altLang="ja-JP" dirty="0">
                <a:solidFill>
                  <a:srgbClr val="000000"/>
                </a:solidFill>
                <a:latin typeface="QONCKK+HelveticaNeue"/>
              </a:rPr>
              <a:t>, </a:t>
            </a:r>
            <a:r>
              <a:rPr lang="en-US" altLang="ja-JP" dirty="0" smtClean="0">
                <a:solidFill>
                  <a:srgbClr val="FF0000"/>
                </a:solidFill>
                <a:latin typeface="QONCKK+HelveticaNeue"/>
              </a:rPr>
              <a:t>green-magenta</a:t>
            </a:r>
            <a:r>
              <a:rPr lang="ja-JP" altLang="en-US" dirty="0" smtClean="0">
                <a:solidFill>
                  <a:srgbClr val="FF0000"/>
                </a:solidFill>
                <a:latin typeface="QONCKK+HelveticaNeue"/>
              </a:rPr>
              <a:t>（マゼンタ）</a:t>
            </a:r>
            <a:r>
              <a:rPr lang="en-US" altLang="ja-JP" dirty="0" smtClean="0">
                <a:solidFill>
                  <a:srgbClr val="000000"/>
                </a:solidFill>
                <a:latin typeface="QONCKK+HelveticaNeue"/>
              </a:rPr>
              <a:t>, </a:t>
            </a:r>
            <a:r>
              <a:rPr lang="en-US" altLang="ja-JP" dirty="0">
                <a:solidFill>
                  <a:srgbClr val="000000"/>
                </a:solidFill>
                <a:latin typeface="QONCKK+HelveticaNeue"/>
              </a:rPr>
              <a:t>and </a:t>
            </a:r>
            <a:r>
              <a:rPr lang="en-US" altLang="ja-JP" dirty="0">
                <a:solidFill>
                  <a:srgbClr val="FF0000"/>
                </a:solidFill>
                <a:latin typeface="QONCKK+HelveticaNeue"/>
              </a:rPr>
              <a:t>blue-yellow</a:t>
            </a:r>
            <a:r>
              <a:rPr lang="en-US" altLang="ja-JP" dirty="0">
                <a:solidFill>
                  <a:srgbClr val="000000"/>
                </a:solidFill>
                <a:latin typeface="QONCKK+HelveticaNeue"/>
              </a:rPr>
              <a:t>. </a:t>
            </a:r>
            <a:endParaRPr lang="ja-JP" altLang="en-US" dirty="0"/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7830" y="3045125"/>
            <a:ext cx="3140631" cy="4747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371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3296" y="1423988"/>
            <a:ext cx="2587943" cy="467629"/>
          </a:xfrm>
          <a:prstGeom prst="rect">
            <a:avLst/>
          </a:prstGeom>
        </p:spPr>
        <p:txBody>
          <a:bodyPr vert="horz" wrap="square" lIns="0" tIns="10478" rIns="0" bIns="0" rtlCol="0">
            <a:spAutoFit/>
          </a:bodyPr>
          <a:lstStyle/>
          <a:p>
            <a:pPr marL="10478">
              <a:spcBef>
                <a:spcPts val="83"/>
              </a:spcBef>
            </a:pPr>
            <a:r>
              <a:rPr spc="-256" dirty="0">
                <a:latin typeface="Tahoma"/>
                <a:cs typeface="Tahoma"/>
              </a:rPr>
              <a:t>Stereo</a:t>
            </a:r>
            <a:r>
              <a:rPr spc="-17" dirty="0">
                <a:latin typeface="Tahoma"/>
                <a:cs typeface="Tahoma"/>
              </a:rPr>
              <a:t> </a:t>
            </a:r>
            <a:r>
              <a:rPr spc="-272" dirty="0">
                <a:latin typeface="Tahoma"/>
                <a:cs typeface="Tahoma"/>
              </a:rPr>
              <a:t>Cameras</a:t>
            </a:r>
          </a:p>
        </p:txBody>
      </p:sp>
      <p:sp>
        <p:nvSpPr>
          <p:cNvPr id="3" name="object 3"/>
          <p:cNvSpPr/>
          <p:nvPr/>
        </p:nvSpPr>
        <p:spPr>
          <a:xfrm>
            <a:off x="5379066" y="2388373"/>
            <a:ext cx="2012055" cy="11508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754380"/>
            <a:endParaRPr sz="1485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89956" y="2780236"/>
            <a:ext cx="3211161" cy="276466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754380"/>
            <a:endParaRPr sz="1485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509133" y="3446145"/>
            <a:ext cx="793147" cy="377190"/>
          </a:xfrm>
          <a:custGeom>
            <a:avLst/>
            <a:gdLst/>
            <a:ahLst/>
            <a:cxnLst/>
            <a:rect l="l" t="t" r="r" b="b"/>
            <a:pathLst>
              <a:path w="961389" h="457200">
                <a:moveTo>
                  <a:pt x="0" y="228600"/>
                </a:moveTo>
                <a:lnTo>
                  <a:pt x="17160" y="167829"/>
                </a:lnTo>
                <a:lnTo>
                  <a:pt x="65587" y="113221"/>
                </a:lnTo>
                <a:lnTo>
                  <a:pt x="100095" y="88909"/>
                </a:lnTo>
                <a:lnTo>
                  <a:pt x="140703" y="66955"/>
                </a:lnTo>
                <a:lnTo>
                  <a:pt x="186838" y="47631"/>
                </a:lnTo>
                <a:lnTo>
                  <a:pt x="237928" y="31210"/>
                </a:lnTo>
                <a:lnTo>
                  <a:pt x="293401" y="17964"/>
                </a:lnTo>
                <a:lnTo>
                  <a:pt x="352684" y="8165"/>
                </a:lnTo>
                <a:lnTo>
                  <a:pt x="415205" y="2086"/>
                </a:lnTo>
                <a:lnTo>
                  <a:pt x="480391" y="0"/>
                </a:lnTo>
                <a:lnTo>
                  <a:pt x="545577" y="2086"/>
                </a:lnTo>
                <a:lnTo>
                  <a:pt x="608098" y="8165"/>
                </a:lnTo>
                <a:lnTo>
                  <a:pt x="667381" y="17964"/>
                </a:lnTo>
                <a:lnTo>
                  <a:pt x="722854" y="31210"/>
                </a:lnTo>
                <a:lnTo>
                  <a:pt x="773944" y="47631"/>
                </a:lnTo>
                <a:lnTo>
                  <a:pt x="820079" y="66955"/>
                </a:lnTo>
                <a:lnTo>
                  <a:pt x="860687" y="88909"/>
                </a:lnTo>
                <a:lnTo>
                  <a:pt x="895195" y="113221"/>
                </a:lnTo>
                <a:lnTo>
                  <a:pt x="923031" y="139618"/>
                </a:lnTo>
                <a:lnTo>
                  <a:pt x="956397" y="197580"/>
                </a:lnTo>
                <a:lnTo>
                  <a:pt x="960783" y="228600"/>
                </a:lnTo>
                <a:lnTo>
                  <a:pt x="956397" y="259619"/>
                </a:lnTo>
                <a:lnTo>
                  <a:pt x="923031" y="317581"/>
                </a:lnTo>
                <a:lnTo>
                  <a:pt x="895195" y="343978"/>
                </a:lnTo>
                <a:lnTo>
                  <a:pt x="860687" y="368290"/>
                </a:lnTo>
                <a:lnTo>
                  <a:pt x="820079" y="390244"/>
                </a:lnTo>
                <a:lnTo>
                  <a:pt x="773944" y="409568"/>
                </a:lnTo>
                <a:lnTo>
                  <a:pt x="722854" y="425989"/>
                </a:lnTo>
                <a:lnTo>
                  <a:pt x="667381" y="439235"/>
                </a:lnTo>
                <a:lnTo>
                  <a:pt x="608098" y="449034"/>
                </a:lnTo>
                <a:lnTo>
                  <a:pt x="545577" y="455113"/>
                </a:lnTo>
                <a:lnTo>
                  <a:pt x="480391" y="457200"/>
                </a:lnTo>
                <a:lnTo>
                  <a:pt x="415205" y="455113"/>
                </a:lnTo>
                <a:lnTo>
                  <a:pt x="352684" y="449034"/>
                </a:lnTo>
                <a:lnTo>
                  <a:pt x="293401" y="439235"/>
                </a:lnTo>
                <a:lnTo>
                  <a:pt x="237928" y="425989"/>
                </a:lnTo>
                <a:lnTo>
                  <a:pt x="186838" y="409568"/>
                </a:lnTo>
                <a:lnTo>
                  <a:pt x="140703" y="390244"/>
                </a:lnTo>
                <a:lnTo>
                  <a:pt x="100095" y="368290"/>
                </a:lnTo>
                <a:lnTo>
                  <a:pt x="65587" y="343978"/>
                </a:lnTo>
                <a:lnTo>
                  <a:pt x="37751" y="317581"/>
                </a:lnTo>
                <a:lnTo>
                  <a:pt x="4385" y="259619"/>
                </a:lnTo>
                <a:lnTo>
                  <a:pt x="0" y="228600"/>
                </a:lnTo>
                <a:close/>
              </a:path>
            </a:pathLst>
          </a:custGeom>
          <a:ln w="38100">
            <a:solidFill>
              <a:srgbClr val="ACCBF9"/>
            </a:solidFill>
          </a:ln>
        </p:spPr>
        <p:txBody>
          <a:bodyPr wrap="square" lIns="0" tIns="0" rIns="0" bIns="0" rtlCol="0"/>
          <a:lstStyle/>
          <a:p>
            <a:pPr defTabSz="754380"/>
            <a:endParaRPr sz="1485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148279" y="2852700"/>
            <a:ext cx="2358695" cy="7166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754380"/>
            <a:endParaRPr sz="1485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181957" y="2940463"/>
            <a:ext cx="2197132" cy="576263"/>
          </a:xfrm>
          <a:custGeom>
            <a:avLst/>
            <a:gdLst/>
            <a:ahLst/>
            <a:cxnLst/>
            <a:rect l="l" t="t" r="r" b="b"/>
            <a:pathLst>
              <a:path w="2663190" h="698500">
                <a:moveTo>
                  <a:pt x="2547611" y="37004"/>
                </a:moveTo>
                <a:lnTo>
                  <a:pt x="0" y="661399"/>
                </a:lnTo>
                <a:lnTo>
                  <a:pt x="9070" y="698403"/>
                </a:lnTo>
                <a:lnTo>
                  <a:pt x="2556680" y="74008"/>
                </a:lnTo>
                <a:lnTo>
                  <a:pt x="2547611" y="37004"/>
                </a:lnTo>
                <a:close/>
              </a:path>
              <a:path w="2663190" h="698500">
                <a:moveTo>
                  <a:pt x="2658247" y="32470"/>
                </a:moveTo>
                <a:lnTo>
                  <a:pt x="2566113" y="32470"/>
                </a:lnTo>
                <a:lnTo>
                  <a:pt x="2575182" y="69474"/>
                </a:lnTo>
                <a:lnTo>
                  <a:pt x="2556680" y="74008"/>
                </a:lnTo>
                <a:lnTo>
                  <a:pt x="2565750" y="111014"/>
                </a:lnTo>
                <a:lnTo>
                  <a:pt x="2658247" y="32470"/>
                </a:lnTo>
                <a:close/>
              </a:path>
              <a:path w="2663190" h="698500">
                <a:moveTo>
                  <a:pt x="2566113" y="32470"/>
                </a:moveTo>
                <a:lnTo>
                  <a:pt x="2547611" y="37004"/>
                </a:lnTo>
                <a:lnTo>
                  <a:pt x="2556680" y="74008"/>
                </a:lnTo>
                <a:lnTo>
                  <a:pt x="2575182" y="69474"/>
                </a:lnTo>
                <a:lnTo>
                  <a:pt x="2566113" y="32470"/>
                </a:lnTo>
                <a:close/>
              </a:path>
              <a:path w="2663190" h="698500">
                <a:moveTo>
                  <a:pt x="2538542" y="0"/>
                </a:moveTo>
                <a:lnTo>
                  <a:pt x="2547611" y="37004"/>
                </a:lnTo>
                <a:lnTo>
                  <a:pt x="2566113" y="32470"/>
                </a:lnTo>
                <a:lnTo>
                  <a:pt x="2658247" y="32470"/>
                </a:lnTo>
                <a:lnTo>
                  <a:pt x="2663160" y="28298"/>
                </a:lnTo>
                <a:lnTo>
                  <a:pt x="2538542" y="0"/>
                </a:lnTo>
                <a:close/>
              </a:path>
            </a:pathLst>
          </a:custGeom>
          <a:solidFill>
            <a:srgbClr val="ACCBF9"/>
          </a:solidFill>
        </p:spPr>
        <p:txBody>
          <a:bodyPr wrap="square" lIns="0" tIns="0" rIns="0" bIns="0" rtlCol="0"/>
          <a:lstStyle/>
          <a:p>
            <a:pPr defTabSz="754380"/>
            <a:endParaRPr sz="1485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72066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object 30"/>
          <p:cNvSpPr txBox="1">
            <a:spLocks noGrp="1"/>
          </p:cNvSpPr>
          <p:nvPr>
            <p:ph type="title"/>
          </p:nvPr>
        </p:nvSpPr>
        <p:spPr>
          <a:xfrm>
            <a:off x="413296" y="1423988"/>
            <a:ext cx="3541919" cy="467629"/>
          </a:xfrm>
          <a:prstGeom prst="rect">
            <a:avLst/>
          </a:prstGeom>
        </p:spPr>
        <p:txBody>
          <a:bodyPr vert="horz" wrap="square" lIns="0" tIns="10478" rIns="0" bIns="0" rtlCol="0">
            <a:spAutoFit/>
          </a:bodyPr>
          <a:lstStyle/>
          <a:p>
            <a:pPr marL="10478">
              <a:spcBef>
                <a:spcPts val="83"/>
              </a:spcBef>
            </a:pPr>
            <a:r>
              <a:rPr spc="-256" dirty="0">
                <a:latin typeface="Tahoma"/>
                <a:cs typeface="Tahoma"/>
              </a:rPr>
              <a:t>Stereo </a:t>
            </a:r>
            <a:r>
              <a:rPr spc="-285" dirty="0">
                <a:latin typeface="Tahoma"/>
                <a:cs typeface="Tahoma"/>
              </a:rPr>
              <a:t>Camera</a:t>
            </a:r>
            <a:r>
              <a:rPr spc="-314" dirty="0">
                <a:latin typeface="Tahoma"/>
                <a:cs typeface="Tahoma"/>
              </a:rPr>
              <a:t> </a:t>
            </a:r>
            <a:r>
              <a:rPr spc="-223" dirty="0">
                <a:latin typeface="Tahoma"/>
                <a:cs typeface="Tahoma"/>
              </a:rPr>
              <a:t>Model</a:t>
            </a:r>
          </a:p>
        </p:txBody>
      </p:sp>
      <p:pic>
        <p:nvPicPr>
          <p:cNvPr id="39" name="図 3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930610"/>
            <a:ext cx="8705850" cy="5104231"/>
          </a:xfrm>
          <a:prstGeom prst="rect">
            <a:avLst/>
          </a:prstGeom>
        </p:spPr>
      </p:pic>
      <p:sp>
        <p:nvSpPr>
          <p:cNvPr id="2" name="正方形/長方形 1"/>
          <p:cNvSpPr/>
          <p:nvPr/>
        </p:nvSpPr>
        <p:spPr>
          <a:xfrm>
            <a:off x="3958528" y="0"/>
            <a:ext cx="609987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ja-JP" dirty="0" smtClean="0">
                <a:solidFill>
                  <a:srgbClr val="000000"/>
                </a:solidFill>
                <a:latin typeface="QONCKK+HelveticaNeue"/>
              </a:rPr>
              <a:t>A </a:t>
            </a:r>
            <a:r>
              <a:rPr lang="en-US" altLang="ja-JP" dirty="0">
                <a:solidFill>
                  <a:srgbClr val="000000"/>
                </a:solidFill>
                <a:latin typeface="QONCKK+HelveticaNeue"/>
              </a:rPr>
              <a:t>stereo sensor is usually created by two cameras with </a:t>
            </a:r>
            <a:r>
              <a:rPr lang="en-US" altLang="ja-JP" dirty="0">
                <a:solidFill>
                  <a:srgbClr val="FF0000"/>
                </a:solidFill>
                <a:latin typeface="QONCKK+HelveticaNeue"/>
              </a:rPr>
              <a:t>parallel</a:t>
            </a:r>
            <a:r>
              <a:rPr lang="en-US" altLang="ja-JP" dirty="0">
                <a:solidFill>
                  <a:srgbClr val="000000"/>
                </a:solidFill>
                <a:latin typeface="QONCKK+HelveticaNeue"/>
              </a:rPr>
              <a:t> </a:t>
            </a:r>
            <a:r>
              <a:rPr lang="en-US" altLang="ja-JP" dirty="0">
                <a:solidFill>
                  <a:srgbClr val="FF0000"/>
                </a:solidFill>
                <a:latin typeface="QONCKK+HelveticaNeue"/>
              </a:rPr>
              <a:t>optical</a:t>
            </a:r>
            <a:r>
              <a:rPr lang="en-US" altLang="ja-JP" dirty="0">
                <a:solidFill>
                  <a:srgbClr val="000000"/>
                </a:solidFill>
                <a:latin typeface="QONCKK+HelveticaNeue"/>
              </a:rPr>
              <a:t> </a:t>
            </a:r>
            <a:r>
              <a:rPr lang="en-US" altLang="ja-JP" dirty="0" smtClean="0">
                <a:solidFill>
                  <a:srgbClr val="FF0000"/>
                </a:solidFill>
                <a:latin typeface="QONCKK+HelveticaNeue"/>
              </a:rPr>
              <a:t>axes(</a:t>
            </a:r>
            <a:r>
              <a:rPr lang="ja-JP" altLang="en-US" dirty="0" smtClean="0">
                <a:solidFill>
                  <a:srgbClr val="FF0000"/>
                </a:solidFill>
                <a:latin typeface="QONCKK+HelveticaNeue"/>
              </a:rPr>
              <a:t>光軸「こうじく」</a:t>
            </a:r>
            <a:r>
              <a:rPr lang="en-US" altLang="ja-JP" dirty="0" smtClean="0">
                <a:solidFill>
                  <a:srgbClr val="FF0000"/>
                </a:solidFill>
                <a:latin typeface="QONCKK+HelveticaNeue"/>
              </a:rPr>
              <a:t>)</a:t>
            </a:r>
            <a:r>
              <a:rPr lang="en-US" altLang="ja-JP" dirty="0" smtClean="0">
                <a:solidFill>
                  <a:srgbClr val="000000"/>
                </a:solidFill>
                <a:latin typeface="QONCKK+HelveticaNeue"/>
              </a:rPr>
              <a:t>. </a:t>
            </a:r>
            <a:endParaRPr lang="en-US" altLang="ja-JP" sz="2400" dirty="0" smtClean="0">
              <a:solidFill>
                <a:srgbClr val="000000"/>
              </a:solidFill>
              <a:latin typeface="QONCKK+HelveticaNeue"/>
            </a:endParaRPr>
          </a:p>
          <a:p>
            <a:pPr marL="285750" indent="-285750">
              <a:buFontTx/>
              <a:buChar char="-"/>
            </a:pPr>
            <a:r>
              <a:rPr lang="en-US" altLang="ja-JP" dirty="0" smtClean="0">
                <a:solidFill>
                  <a:srgbClr val="000000"/>
                </a:solidFill>
                <a:latin typeface="QONCKK+HelveticaNeue"/>
              </a:rPr>
              <a:t>To </a:t>
            </a:r>
            <a:r>
              <a:rPr lang="en-US" altLang="ja-JP" dirty="0">
                <a:solidFill>
                  <a:srgbClr val="000000"/>
                </a:solidFill>
                <a:latin typeface="QONCKK+HelveticaNeue"/>
              </a:rPr>
              <a:t>simply the problem even more, most </a:t>
            </a:r>
            <a:r>
              <a:rPr lang="en-US" altLang="ja-JP" dirty="0">
                <a:solidFill>
                  <a:srgbClr val="FF0000"/>
                </a:solidFill>
                <a:latin typeface="QONCKK+HelveticaNeue"/>
              </a:rPr>
              <a:t>manufacturers</a:t>
            </a:r>
            <a:r>
              <a:rPr lang="en-US" altLang="ja-JP" dirty="0">
                <a:solidFill>
                  <a:srgbClr val="000000"/>
                </a:solidFill>
                <a:latin typeface="QONCKK+HelveticaNeue"/>
              </a:rPr>
              <a:t> align the cameras in 3D space so that the </a:t>
            </a:r>
            <a:r>
              <a:rPr lang="en-US" altLang="ja-JP" dirty="0">
                <a:solidFill>
                  <a:srgbClr val="FF0000"/>
                </a:solidFill>
                <a:latin typeface="QONCKK+HelveticaNeue"/>
              </a:rPr>
              <a:t>two</a:t>
            </a:r>
            <a:r>
              <a:rPr lang="en-US" altLang="ja-JP" dirty="0">
                <a:solidFill>
                  <a:srgbClr val="000000"/>
                </a:solidFill>
                <a:latin typeface="QONCKK+HelveticaNeue"/>
              </a:rPr>
              <a:t> </a:t>
            </a:r>
            <a:r>
              <a:rPr lang="en-US" altLang="ja-JP" dirty="0">
                <a:solidFill>
                  <a:srgbClr val="FF0000"/>
                </a:solidFill>
                <a:latin typeface="QONCKK+HelveticaNeue"/>
              </a:rPr>
              <a:t>image</a:t>
            </a:r>
            <a:r>
              <a:rPr lang="en-US" altLang="ja-JP" dirty="0">
                <a:solidFill>
                  <a:srgbClr val="000000"/>
                </a:solidFill>
                <a:latin typeface="QONCKK+HelveticaNeue"/>
              </a:rPr>
              <a:t> </a:t>
            </a:r>
            <a:r>
              <a:rPr lang="en-US" altLang="ja-JP" dirty="0">
                <a:solidFill>
                  <a:srgbClr val="FF0000"/>
                </a:solidFill>
                <a:latin typeface="QONCKK+HelveticaNeue"/>
              </a:rPr>
              <a:t>planes</a:t>
            </a:r>
            <a:r>
              <a:rPr lang="en-US" altLang="ja-JP" dirty="0">
                <a:solidFill>
                  <a:srgbClr val="000000"/>
                </a:solidFill>
                <a:latin typeface="QONCKK+HelveticaNeue"/>
              </a:rPr>
              <a:t> </a:t>
            </a:r>
            <a:r>
              <a:rPr lang="en-US" altLang="ja-JP" dirty="0">
                <a:solidFill>
                  <a:srgbClr val="FF0000"/>
                </a:solidFill>
                <a:latin typeface="QONCKK+HelveticaNeue"/>
              </a:rPr>
              <a:t>are aligned </a:t>
            </a:r>
            <a:r>
              <a:rPr lang="en-US" altLang="ja-JP" dirty="0">
                <a:solidFill>
                  <a:srgbClr val="000000"/>
                </a:solidFill>
                <a:latin typeface="QONCKK+HelveticaNeue"/>
              </a:rPr>
              <a:t>with </a:t>
            </a:r>
            <a:r>
              <a:rPr lang="en-US" altLang="ja-JP" dirty="0">
                <a:solidFill>
                  <a:srgbClr val="FF0000"/>
                </a:solidFill>
                <a:latin typeface="QONCKK+HelveticaNeue"/>
              </a:rPr>
              <a:t>only an o</a:t>
            </a:r>
            <a:r>
              <a:rPr lang="en-US" altLang="ja-JP" dirty="0">
                <a:solidFill>
                  <a:srgbClr val="FF0000"/>
                </a:solidFill>
                <a:latin typeface="NZTVAF+HelveticaNeue"/>
              </a:rPr>
              <a:t>ff</a:t>
            </a:r>
            <a:r>
              <a:rPr lang="en-US" altLang="ja-JP" dirty="0">
                <a:solidFill>
                  <a:srgbClr val="FF0000"/>
                </a:solidFill>
                <a:latin typeface="QONCKK+HelveticaNeue"/>
              </a:rPr>
              <a:t>set in the x-axis</a:t>
            </a:r>
            <a:r>
              <a:rPr lang="en-US" altLang="ja-JP" dirty="0">
                <a:solidFill>
                  <a:srgbClr val="000000"/>
                </a:solidFill>
                <a:latin typeface="QONCKK+HelveticaNeue"/>
              </a:rPr>
              <a:t>. </a:t>
            </a:r>
            <a:endParaRPr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正方形/長方形 2"/>
              <p:cNvSpPr/>
              <p:nvPr/>
            </p:nvSpPr>
            <p:spPr>
              <a:xfrm>
                <a:off x="5029200" y="6019800"/>
                <a:ext cx="5029200" cy="1754326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r>
                  <a:rPr lang="en-US" altLang="ja-JP" dirty="0" smtClean="0">
                    <a:solidFill>
                      <a:srgbClr val="000000"/>
                    </a:solidFill>
                    <a:latin typeface="QONCKK+HelveticaNeue"/>
                  </a:rPr>
                  <a:t>Given </a:t>
                </a:r>
                <a:r>
                  <a:rPr lang="en-US" altLang="ja-JP" dirty="0">
                    <a:solidFill>
                      <a:srgbClr val="000000"/>
                    </a:solidFill>
                    <a:latin typeface="QONCKK+HelveticaNeue"/>
                  </a:rPr>
                  <a:t>a </a:t>
                </a:r>
                <a:r>
                  <a:rPr lang="en-US" altLang="ja-JP" dirty="0" smtClean="0">
                    <a:solidFill>
                      <a:srgbClr val="000000"/>
                    </a:solidFill>
                    <a:latin typeface="QONCKK+HelveticaNeue"/>
                  </a:rPr>
                  <a:t>known </a:t>
                </a:r>
                <a:r>
                  <a:rPr lang="en-US" altLang="ja-JP" dirty="0">
                    <a:solidFill>
                      <a:srgbClr val="FF0000"/>
                    </a:solidFill>
                    <a:latin typeface="QONCKK+HelveticaNeue"/>
                  </a:rPr>
                  <a:t>rotation</a:t>
                </a:r>
                <a:r>
                  <a:rPr lang="en-US" altLang="ja-JP" dirty="0">
                    <a:solidFill>
                      <a:srgbClr val="000000"/>
                    </a:solidFill>
                    <a:latin typeface="QONCKK+HelveticaNeue"/>
                  </a:rPr>
                  <a:t> and </a:t>
                </a:r>
                <a:r>
                  <a:rPr lang="en-US" altLang="ja-JP" dirty="0">
                    <a:solidFill>
                      <a:srgbClr val="FF0000"/>
                    </a:solidFill>
                    <a:latin typeface="QONCKK+HelveticaNeue"/>
                  </a:rPr>
                  <a:t>translation</a:t>
                </a:r>
                <a:r>
                  <a:rPr lang="en-US" altLang="ja-JP" dirty="0">
                    <a:solidFill>
                      <a:srgbClr val="000000"/>
                    </a:solidFill>
                    <a:latin typeface="QONCKK+HelveticaNeue"/>
                  </a:rPr>
                  <a:t> between the </a:t>
                </a:r>
                <a:r>
                  <a:rPr lang="en-US" altLang="ja-JP" dirty="0">
                    <a:solidFill>
                      <a:srgbClr val="FF0000"/>
                    </a:solidFill>
                    <a:latin typeface="QONCKK+HelveticaNeue"/>
                  </a:rPr>
                  <a:t>two</a:t>
                </a:r>
                <a:r>
                  <a:rPr lang="en-US" altLang="ja-JP" dirty="0">
                    <a:solidFill>
                      <a:srgbClr val="000000"/>
                    </a:solidFill>
                    <a:latin typeface="QONCKK+HelveticaNeue"/>
                  </a:rPr>
                  <a:t> </a:t>
                </a:r>
                <a:r>
                  <a:rPr lang="en-US" altLang="ja-JP" dirty="0">
                    <a:solidFill>
                      <a:srgbClr val="FF0000"/>
                    </a:solidFill>
                    <a:latin typeface="QONCKK+HelveticaNeue"/>
                  </a:rPr>
                  <a:t>cameras</a:t>
                </a:r>
                <a:r>
                  <a:rPr lang="en-US" altLang="ja-JP" dirty="0">
                    <a:solidFill>
                      <a:srgbClr val="000000"/>
                    </a:solidFill>
                    <a:latin typeface="QONCKK+HelveticaNeue"/>
                  </a:rPr>
                  <a:t> and a known projection of a point</a:t>
                </a:r>
                <a:r>
                  <a:rPr lang="ja-JP" altLang="en-US" dirty="0">
                    <a:solidFill>
                      <a:srgbClr val="000000"/>
                    </a:solidFill>
                    <a:latin typeface="QONCKK+HelveticaNeue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ja-JP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</m:oMath>
                </a14:m>
                <a:r>
                  <a:rPr lang="en-US" altLang="ja-JP" dirty="0">
                    <a:solidFill>
                      <a:srgbClr val="000000"/>
                    </a:solidFill>
                    <a:latin typeface="QONCKK+HelveticaNeue"/>
                  </a:rPr>
                  <a:t> in 3D to the two camera frames resulting in </a:t>
                </a:r>
                <a:r>
                  <a:rPr lang="en-US" altLang="ja-JP" dirty="0">
                    <a:solidFill>
                      <a:srgbClr val="FF0000"/>
                    </a:solidFill>
                    <a:latin typeface="QONCKK+HelveticaNeue"/>
                  </a:rPr>
                  <a:t>pixel</a:t>
                </a:r>
                <a:r>
                  <a:rPr lang="en-US" altLang="ja-JP" dirty="0">
                    <a:solidFill>
                      <a:srgbClr val="000000"/>
                    </a:solidFill>
                    <a:latin typeface="QONCKK+HelveticaNeue"/>
                  </a:rPr>
                  <a:t> </a:t>
                </a:r>
                <a:r>
                  <a:rPr lang="en-US" altLang="ja-JP" dirty="0">
                    <a:solidFill>
                      <a:srgbClr val="FF0000"/>
                    </a:solidFill>
                  </a:rPr>
                  <a:t>locations</a:t>
                </a:r>
                <a:r>
                  <a:rPr lang="en-US" altLang="ja-JP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altLang="ja-JP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altLang="ja-JP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altLang="ja-JP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</m:oMath>
                </a14:m>
                <a:r>
                  <a:rPr lang="en-US" altLang="ja-JP" dirty="0"/>
                  <a:t> respectively, we can formulate the necessary equations to compute the 3D coordinates of the point</a:t>
                </a:r>
                <a:r>
                  <a:rPr lang="en-US" altLang="ja-JP" dirty="0" smtClean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ja-JP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𝑂</m:t>
                    </m:r>
                  </m:oMath>
                </a14:m>
                <a:r>
                  <a:rPr lang="en-US" altLang="ja-JP" dirty="0" smtClean="0"/>
                  <a:t>. </a:t>
                </a:r>
                <a:endParaRPr lang="ja-JP" altLang="en-US" dirty="0"/>
              </a:p>
            </p:txBody>
          </p:sp>
        </mc:Choice>
        <mc:Fallback xmlns="">
          <p:sp>
            <p:nvSpPr>
              <p:cNvPr id="3" name="正方形/長方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0" y="6019800"/>
                <a:ext cx="5029200" cy="1754326"/>
              </a:xfrm>
              <a:prstGeom prst="rect">
                <a:avLst/>
              </a:prstGeom>
              <a:blipFill>
                <a:blip r:embed="rId3"/>
                <a:stretch>
                  <a:fillRect l="-970" t="-2091" r="-848" b="-453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9392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0632" y="1490471"/>
            <a:ext cx="2720975" cy="46735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55" dirty="0">
                <a:latin typeface="Calibri"/>
                <a:cs typeface="Calibri"/>
              </a:rPr>
              <a:t>Image</a:t>
            </a:r>
            <a:r>
              <a:rPr spc="135" dirty="0">
                <a:latin typeface="Calibri"/>
                <a:cs typeface="Calibri"/>
              </a:rPr>
              <a:t> </a:t>
            </a:r>
            <a:r>
              <a:rPr spc="10" dirty="0">
                <a:latin typeface="Calibri"/>
                <a:cs typeface="Calibri"/>
              </a:rPr>
              <a:t>Formation</a:t>
            </a:r>
          </a:p>
        </p:txBody>
      </p:sp>
      <p:pic>
        <p:nvPicPr>
          <p:cNvPr id="43" name="図 4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90471"/>
            <a:ext cx="10058400" cy="5677121"/>
          </a:xfrm>
          <a:prstGeom prst="rect">
            <a:avLst/>
          </a:prstGeom>
        </p:spPr>
      </p:pic>
      <p:sp>
        <p:nvSpPr>
          <p:cNvPr id="44" name="正方形/長方形 43"/>
          <p:cNvSpPr/>
          <p:nvPr/>
        </p:nvSpPr>
        <p:spPr>
          <a:xfrm>
            <a:off x="3810000" y="533400"/>
            <a:ext cx="50292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ja-JP" dirty="0" smtClean="0">
                <a:solidFill>
                  <a:srgbClr val="000000"/>
                </a:solidFill>
                <a:latin typeface="QONCKK+HelveticaNeue"/>
              </a:rPr>
              <a:t>Image capture was </a:t>
            </a:r>
            <a:r>
              <a:rPr lang="en-US" altLang="ja-JP" dirty="0" smtClean="0">
                <a:solidFill>
                  <a:srgbClr val="FF0000"/>
                </a:solidFill>
                <a:latin typeface="QONCKK+HelveticaNeue"/>
              </a:rPr>
              <a:t>originally</a:t>
            </a:r>
            <a:r>
              <a:rPr lang="en-US" altLang="ja-JP" dirty="0" smtClean="0">
                <a:solidFill>
                  <a:srgbClr val="000000"/>
                </a:solidFill>
                <a:latin typeface="QONCKK+HelveticaNeue"/>
              </a:rPr>
              <a:t> done with </a:t>
            </a:r>
            <a:r>
              <a:rPr lang="en-US" altLang="ja-JP" dirty="0" smtClean="0">
                <a:solidFill>
                  <a:srgbClr val="FF0000"/>
                </a:solidFill>
                <a:latin typeface="QONCKK+HelveticaNeue"/>
              </a:rPr>
              <a:t>film</a:t>
            </a:r>
            <a:r>
              <a:rPr lang="en-US" altLang="ja-JP" dirty="0" smtClean="0">
                <a:solidFill>
                  <a:srgbClr val="000000"/>
                </a:solidFill>
                <a:latin typeface="QONCKK+HelveticaNeue"/>
              </a:rPr>
              <a:t> but nowadays with rather </a:t>
            </a:r>
            <a:r>
              <a:rPr lang="en-US" altLang="ja-JP" dirty="0" smtClean="0">
                <a:solidFill>
                  <a:srgbClr val="FF0000"/>
                </a:solidFill>
                <a:latin typeface="QONCKK+HelveticaNeue"/>
              </a:rPr>
              <a:t>sophisticated</a:t>
            </a:r>
            <a:r>
              <a:rPr lang="ja-JP" altLang="en-US" dirty="0" smtClean="0">
                <a:solidFill>
                  <a:srgbClr val="FF0000"/>
                </a:solidFill>
                <a:latin typeface="QONCKK+HelveticaNeue"/>
              </a:rPr>
              <a:t>（精巧「せいこう」）</a:t>
            </a:r>
            <a:r>
              <a:rPr lang="en-US" altLang="ja-JP" dirty="0" smtClean="0">
                <a:solidFill>
                  <a:srgbClr val="000000"/>
                </a:solidFill>
                <a:latin typeface="QONCKK+HelveticaNeue"/>
              </a:rPr>
              <a:t> </a:t>
            </a:r>
            <a:r>
              <a:rPr lang="en-US" altLang="ja-JP" dirty="0" smtClean="0">
                <a:solidFill>
                  <a:srgbClr val="FF0000"/>
                </a:solidFill>
                <a:latin typeface="QONCKK+HelveticaNeue"/>
              </a:rPr>
              <a:t>silicon</a:t>
            </a:r>
            <a:r>
              <a:rPr lang="en-US" altLang="ja-JP" dirty="0" smtClean="0">
                <a:solidFill>
                  <a:srgbClr val="000000"/>
                </a:solidFill>
                <a:latin typeface="QONCKK+HelveticaNeue"/>
              </a:rPr>
              <a:t> </a:t>
            </a:r>
            <a:r>
              <a:rPr lang="en-US" altLang="ja-JP" dirty="0" smtClean="0">
                <a:solidFill>
                  <a:srgbClr val="FF0000"/>
                </a:solidFill>
                <a:latin typeface="QONCKK+HelveticaNeue"/>
              </a:rPr>
              <a:t>chips</a:t>
            </a:r>
            <a:r>
              <a:rPr lang="en-US" altLang="ja-JP" dirty="0" smtClean="0">
                <a:solidFill>
                  <a:srgbClr val="000000"/>
                </a:solidFill>
                <a:latin typeface="QONCKK+HelveticaNeue"/>
              </a:rPr>
              <a:t>. </a:t>
            </a:r>
            <a:endParaRPr lang="ja-JP" altLang="en-US" dirty="0"/>
          </a:p>
        </p:txBody>
      </p:sp>
      <p:sp>
        <p:nvSpPr>
          <p:cNvPr id="45" name="正方形/長方形 44"/>
          <p:cNvSpPr/>
          <p:nvPr/>
        </p:nvSpPr>
        <p:spPr>
          <a:xfrm>
            <a:off x="4876800" y="1734089"/>
            <a:ext cx="50292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ja-JP" dirty="0" smtClean="0">
                <a:solidFill>
                  <a:srgbClr val="000000"/>
                </a:solidFill>
                <a:latin typeface="QONCKK+HelveticaNeue"/>
              </a:rPr>
              <a:t>basic </a:t>
            </a:r>
            <a:r>
              <a:rPr lang="en-US" altLang="ja-JP" dirty="0">
                <a:solidFill>
                  <a:srgbClr val="000000"/>
                </a:solidFill>
                <a:latin typeface="QONCKK+HelveticaNeue"/>
              </a:rPr>
              <a:t>open sensor camera design. </a:t>
            </a:r>
            <a:endParaRPr lang="en-US" altLang="ja-JP" sz="2400" dirty="0">
              <a:solidFill>
                <a:srgbClr val="000000"/>
              </a:solidFill>
              <a:latin typeface="QONCKK+HelveticaNeue"/>
            </a:endParaRPr>
          </a:p>
          <a:p>
            <a:r>
              <a:rPr lang="en-US" altLang="ja-JP" dirty="0" smtClean="0">
                <a:solidFill>
                  <a:srgbClr val="000000"/>
                </a:solidFill>
                <a:latin typeface="QONCKK+HelveticaNeue"/>
              </a:rPr>
              <a:t>we’ll </a:t>
            </a:r>
            <a:r>
              <a:rPr lang="en-US" altLang="ja-JP" dirty="0">
                <a:solidFill>
                  <a:srgbClr val="000000"/>
                </a:solidFill>
                <a:latin typeface="QONCKK+HelveticaNeue"/>
              </a:rPr>
              <a:t>end up with </a:t>
            </a:r>
            <a:r>
              <a:rPr lang="en-US" altLang="ja-JP" dirty="0" smtClean="0">
                <a:solidFill>
                  <a:srgbClr val="FF0000"/>
                </a:solidFill>
                <a:latin typeface="QONCKK+HelveticaNeue"/>
              </a:rPr>
              <a:t>blurry</a:t>
            </a:r>
            <a:r>
              <a:rPr lang="ja-JP" altLang="en-US" dirty="0" smtClean="0">
                <a:solidFill>
                  <a:srgbClr val="FF0000"/>
                </a:solidFill>
                <a:latin typeface="QONCKK+HelveticaNeue"/>
              </a:rPr>
              <a:t>（ぼやけた）</a:t>
            </a:r>
            <a:r>
              <a:rPr lang="en-US" altLang="ja-JP" dirty="0" smtClean="0">
                <a:solidFill>
                  <a:srgbClr val="000000"/>
                </a:solidFill>
                <a:latin typeface="QONCKK+HelveticaNeue"/>
              </a:rPr>
              <a:t> </a:t>
            </a:r>
            <a:r>
              <a:rPr lang="en-US" altLang="ja-JP" dirty="0">
                <a:solidFill>
                  <a:srgbClr val="FF0000"/>
                </a:solidFill>
                <a:latin typeface="QONCKK+HelveticaNeue"/>
              </a:rPr>
              <a:t>images</a:t>
            </a:r>
            <a:r>
              <a:rPr lang="en-US" altLang="ja-JP" dirty="0">
                <a:solidFill>
                  <a:srgbClr val="000000"/>
                </a:solidFill>
                <a:latin typeface="QONCKK+HelveticaNeue"/>
              </a:rPr>
              <a:t> because the imaging sensor is collecting </a:t>
            </a:r>
            <a:r>
              <a:rPr lang="en-US" altLang="ja-JP" dirty="0">
                <a:solidFill>
                  <a:srgbClr val="FF0000"/>
                </a:solidFill>
                <a:latin typeface="QONCKK+HelveticaNeue"/>
              </a:rPr>
              <a:t>light</a:t>
            </a:r>
            <a:r>
              <a:rPr lang="en-US" altLang="ja-JP" dirty="0">
                <a:solidFill>
                  <a:srgbClr val="000000"/>
                </a:solidFill>
                <a:latin typeface="QONCKK+HelveticaNeue"/>
              </a:rPr>
              <a:t> </a:t>
            </a:r>
            <a:r>
              <a:rPr lang="en-US" altLang="ja-JP" dirty="0">
                <a:solidFill>
                  <a:srgbClr val="FF0000"/>
                </a:solidFill>
                <a:latin typeface="QONCKK+HelveticaNeue"/>
              </a:rPr>
              <a:t>rays</a:t>
            </a:r>
            <a:r>
              <a:rPr lang="en-US" altLang="ja-JP" dirty="0">
                <a:solidFill>
                  <a:srgbClr val="000000"/>
                </a:solidFill>
                <a:latin typeface="QONCKK+HelveticaNeue"/>
              </a:rPr>
              <a:t> from </a:t>
            </a:r>
            <a:r>
              <a:rPr lang="en-US" altLang="ja-JP" dirty="0">
                <a:solidFill>
                  <a:srgbClr val="FF0000"/>
                </a:solidFill>
                <a:latin typeface="QONCKK+HelveticaNeue"/>
              </a:rPr>
              <a:t>multiple</a:t>
            </a:r>
            <a:r>
              <a:rPr lang="en-US" altLang="ja-JP" dirty="0">
                <a:solidFill>
                  <a:srgbClr val="000000"/>
                </a:solidFill>
                <a:latin typeface="QONCKK+HelveticaNeue"/>
              </a:rPr>
              <a:t> </a:t>
            </a:r>
            <a:r>
              <a:rPr lang="en-US" altLang="ja-JP" dirty="0">
                <a:solidFill>
                  <a:srgbClr val="FF0000"/>
                </a:solidFill>
                <a:latin typeface="QONCKK+HelveticaNeue"/>
              </a:rPr>
              <a:t>points</a:t>
            </a:r>
            <a:r>
              <a:rPr lang="en-US" altLang="ja-JP" dirty="0">
                <a:solidFill>
                  <a:srgbClr val="000000"/>
                </a:solidFill>
                <a:latin typeface="QONCKK+HelveticaNeue"/>
              </a:rPr>
              <a:t> on the </a:t>
            </a:r>
            <a:r>
              <a:rPr lang="en-US" altLang="ja-JP" dirty="0">
                <a:solidFill>
                  <a:srgbClr val="FF0000"/>
                </a:solidFill>
                <a:latin typeface="QONCKK+HelveticaNeue"/>
              </a:rPr>
              <a:t>object</a:t>
            </a:r>
            <a:r>
              <a:rPr lang="en-US" altLang="ja-JP" dirty="0">
                <a:solidFill>
                  <a:srgbClr val="000000"/>
                </a:solidFill>
                <a:latin typeface="QONCKK+HelveticaNeue"/>
              </a:rPr>
              <a:t> at the </a:t>
            </a:r>
            <a:r>
              <a:rPr lang="en-US" altLang="ja-JP" dirty="0">
                <a:solidFill>
                  <a:srgbClr val="FF0000"/>
                </a:solidFill>
                <a:latin typeface="QONCKK+HelveticaNeue"/>
              </a:rPr>
              <a:t>same</a:t>
            </a:r>
            <a:r>
              <a:rPr lang="en-US" altLang="ja-JP" dirty="0">
                <a:solidFill>
                  <a:srgbClr val="000000"/>
                </a:solidFill>
                <a:latin typeface="QONCKK+HelveticaNeue"/>
              </a:rPr>
              <a:t> </a:t>
            </a:r>
            <a:r>
              <a:rPr lang="en-US" altLang="ja-JP" dirty="0">
                <a:solidFill>
                  <a:srgbClr val="FF0000"/>
                </a:solidFill>
                <a:latin typeface="QONCKK+HelveticaNeue"/>
              </a:rPr>
              <a:t>location</a:t>
            </a:r>
            <a:r>
              <a:rPr lang="en-US" altLang="ja-JP" dirty="0">
                <a:solidFill>
                  <a:srgbClr val="000000"/>
                </a:solidFill>
                <a:latin typeface="QONCKK+HelveticaNeue"/>
              </a:rPr>
              <a:t> on the </a:t>
            </a:r>
            <a:r>
              <a:rPr lang="en-US" altLang="ja-JP" dirty="0">
                <a:solidFill>
                  <a:srgbClr val="FF0000"/>
                </a:solidFill>
                <a:latin typeface="QONCKK+HelveticaNeue"/>
              </a:rPr>
              <a:t>sensor</a:t>
            </a:r>
            <a:r>
              <a:rPr lang="en-US" altLang="ja-JP" dirty="0">
                <a:solidFill>
                  <a:srgbClr val="000000"/>
                </a:solidFill>
                <a:latin typeface="QONCKK+HelveticaNeue"/>
              </a:rPr>
              <a:t>. </a:t>
            </a:r>
            <a:r>
              <a:rPr lang="en-US" altLang="ja-JP" dirty="0" smtClean="0">
                <a:solidFill>
                  <a:srgbClr val="000000"/>
                </a:solidFill>
                <a:latin typeface="QONCKK+HelveticaNeue"/>
              </a:rPr>
              <a:t>object</a:t>
            </a:r>
            <a:r>
              <a:rPr lang="ja-JP" altLang="en-US" dirty="0">
                <a:solidFill>
                  <a:srgbClr val="000000"/>
                </a:solidFill>
                <a:latin typeface="QONCKK+HelveticaNeue"/>
              </a:rPr>
              <a:t>の違う点が </a:t>
            </a:r>
            <a:r>
              <a:rPr lang="en-US" altLang="ja-JP" dirty="0">
                <a:solidFill>
                  <a:srgbClr val="000000"/>
                </a:solidFill>
                <a:latin typeface="QONCKK+HelveticaNeue"/>
              </a:rPr>
              <a:t>sensor</a:t>
            </a:r>
            <a:r>
              <a:rPr lang="ja-JP" altLang="en-US" dirty="0">
                <a:solidFill>
                  <a:srgbClr val="000000"/>
                </a:solidFill>
                <a:latin typeface="QONCKK+HelveticaNeue"/>
              </a:rPr>
              <a:t>の同じ点に投影される。 </a:t>
            </a:r>
            <a:endParaRPr lang="ja-JP" altLang="en-US" dirty="0"/>
          </a:p>
        </p:txBody>
      </p:sp>
      <p:sp>
        <p:nvSpPr>
          <p:cNvPr id="3" name="正方形/長方形 2"/>
          <p:cNvSpPr/>
          <p:nvPr/>
        </p:nvSpPr>
        <p:spPr>
          <a:xfrm>
            <a:off x="7315200" y="5410200"/>
            <a:ext cx="1066800" cy="533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63235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3296" y="1423988"/>
            <a:ext cx="4620578" cy="467629"/>
          </a:xfrm>
          <a:prstGeom prst="rect">
            <a:avLst/>
          </a:prstGeom>
        </p:spPr>
        <p:txBody>
          <a:bodyPr vert="horz" wrap="square" lIns="0" tIns="10478" rIns="0" bIns="0" rtlCol="0">
            <a:spAutoFit/>
          </a:bodyPr>
          <a:lstStyle/>
          <a:p>
            <a:pPr marL="10478">
              <a:spcBef>
                <a:spcPts val="83"/>
              </a:spcBef>
            </a:pPr>
            <a:r>
              <a:rPr spc="-256" dirty="0">
                <a:latin typeface="Tahoma"/>
                <a:cs typeface="Tahoma"/>
              </a:rPr>
              <a:t>Stereo </a:t>
            </a:r>
            <a:r>
              <a:rPr spc="-235" dirty="0">
                <a:latin typeface="Tahoma"/>
                <a:cs typeface="Tahoma"/>
              </a:rPr>
              <a:t>Sensor:</a:t>
            </a:r>
            <a:r>
              <a:rPr spc="-305" dirty="0">
                <a:latin typeface="Tahoma"/>
                <a:cs typeface="Tahoma"/>
              </a:rPr>
              <a:t> </a:t>
            </a:r>
            <a:r>
              <a:rPr spc="-239" dirty="0">
                <a:latin typeface="Tahoma"/>
                <a:cs typeface="Tahoma"/>
              </a:rPr>
              <a:t>Assumptions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13296" y="2272665"/>
            <a:ext cx="6274451" cy="1064780"/>
          </a:xfrm>
          <a:prstGeom prst="rect">
            <a:avLst/>
          </a:prstGeom>
        </p:spPr>
        <p:txBody>
          <a:bodyPr vert="horz" wrap="square" lIns="0" tIns="10478" rIns="0" bIns="0" rtlCol="0">
            <a:spAutoFit/>
          </a:bodyPr>
          <a:lstStyle/>
          <a:p>
            <a:pPr marL="246221" indent="-235744" defTabSz="754380">
              <a:spcBef>
                <a:spcPts val="83"/>
              </a:spcBef>
              <a:buFont typeface="Arial"/>
              <a:buChar char="•"/>
              <a:tabLst>
                <a:tab pos="245697" algn="l"/>
                <a:tab pos="246221" algn="l"/>
              </a:tabLst>
            </a:pPr>
            <a:r>
              <a:rPr sz="2228" spc="-33" dirty="0">
                <a:solidFill>
                  <a:srgbClr val="002060"/>
                </a:solidFill>
                <a:latin typeface="Tahoma"/>
                <a:cs typeface="Tahoma"/>
              </a:rPr>
              <a:t>Sensor </a:t>
            </a:r>
            <a:r>
              <a:rPr sz="2228" spc="45" dirty="0">
                <a:solidFill>
                  <a:srgbClr val="002060"/>
                </a:solidFill>
                <a:latin typeface="Tahoma"/>
                <a:cs typeface="Tahoma"/>
              </a:rPr>
              <a:t>is </a:t>
            </a:r>
            <a:r>
              <a:rPr sz="2228" spc="-17" dirty="0">
                <a:solidFill>
                  <a:srgbClr val="002060"/>
                </a:solidFill>
                <a:latin typeface="Tahoma"/>
                <a:cs typeface="Tahoma"/>
              </a:rPr>
              <a:t>constructed </a:t>
            </a:r>
            <a:r>
              <a:rPr sz="2228" spc="-45" dirty="0">
                <a:solidFill>
                  <a:srgbClr val="002060"/>
                </a:solidFill>
                <a:latin typeface="Tahoma"/>
                <a:cs typeface="Tahoma"/>
              </a:rPr>
              <a:t>from </a:t>
            </a:r>
            <a:r>
              <a:rPr sz="2228" spc="-103" dirty="0">
                <a:solidFill>
                  <a:srgbClr val="FF0000"/>
                </a:solidFill>
                <a:latin typeface="Tahoma"/>
                <a:cs typeface="Tahoma"/>
              </a:rPr>
              <a:t>two</a:t>
            </a:r>
            <a:r>
              <a:rPr sz="2228" spc="-103" dirty="0">
                <a:solidFill>
                  <a:srgbClr val="002060"/>
                </a:solidFill>
                <a:latin typeface="Tahoma"/>
                <a:cs typeface="Tahoma"/>
              </a:rPr>
              <a:t> </a:t>
            </a:r>
            <a:r>
              <a:rPr sz="2228" spc="21" dirty="0">
                <a:solidFill>
                  <a:srgbClr val="FF0000"/>
                </a:solidFill>
                <a:latin typeface="Tahoma"/>
                <a:cs typeface="Tahoma"/>
              </a:rPr>
              <a:t>identical</a:t>
            </a:r>
            <a:r>
              <a:rPr sz="2228" spc="-103" dirty="0">
                <a:solidFill>
                  <a:srgbClr val="002060"/>
                </a:solidFill>
                <a:latin typeface="Tahoma"/>
                <a:cs typeface="Tahoma"/>
              </a:rPr>
              <a:t> </a:t>
            </a:r>
            <a:r>
              <a:rPr sz="2228" spc="-37" dirty="0">
                <a:solidFill>
                  <a:srgbClr val="FF0000"/>
                </a:solidFill>
                <a:latin typeface="Tahoma"/>
                <a:cs typeface="Tahoma"/>
              </a:rPr>
              <a:t>cameras</a:t>
            </a:r>
            <a:endParaRPr sz="2228" dirty="0">
              <a:solidFill>
                <a:srgbClr val="FF0000"/>
              </a:solidFill>
              <a:latin typeface="Tahoma"/>
              <a:cs typeface="Tahoma"/>
            </a:endParaRPr>
          </a:p>
          <a:p>
            <a:pPr marL="246221" indent="-235744" defTabSz="754380">
              <a:spcBef>
                <a:spcPts val="116"/>
              </a:spcBef>
              <a:buFont typeface="Arial"/>
              <a:buChar char="•"/>
              <a:tabLst>
                <a:tab pos="245697" algn="l"/>
                <a:tab pos="246221" algn="l"/>
              </a:tabLst>
            </a:pPr>
            <a:r>
              <a:rPr sz="2228" spc="-54" dirty="0">
                <a:solidFill>
                  <a:srgbClr val="002060"/>
                </a:solidFill>
                <a:latin typeface="Tahoma"/>
                <a:cs typeface="Tahoma"/>
              </a:rPr>
              <a:t>The </a:t>
            </a:r>
            <a:r>
              <a:rPr sz="2228" spc="-103" dirty="0">
                <a:solidFill>
                  <a:srgbClr val="002060"/>
                </a:solidFill>
                <a:latin typeface="Tahoma"/>
                <a:cs typeface="Tahoma"/>
              </a:rPr>
              <a:t>two </a:t>
            </a:r>
            <a:r>
              <a:rPr sz="2228" spc="-37" dirty="0">
                <a:solidFill>
                  <a:srgbClr val="002060"/>
                </a:solidFill>
                <a:latin typeface="Tahoma"/>
                <a:cs typeface="Tahoma"/>
              </a:rPr>
              <a:t>cameras </a:t>
            </a:r>
            <a:r>
              <a:rPr sz="2228" spc="-70" dirty="0">
                <a:solidFill>
                  <a:srgbClr val="002060"/>
                </a:solidFill>
                <a:latin typeface="Tahoma"/>
                <a:cs typeface="Tahoma"/>
              </a:rPr>
              <a:t>have </a:t>
            </a:r>
            <a:r>
              <a:rPr sz="2228" dirty="0">
                <a:solidFill>
                  <a:srgbClr val="FF0000"/>
                </a:solidFill>
                <a:latin typeface="Tahoma"/>
                <a:cs typeface="Tahoma"/>
              </a:rPr>
              <a:t>parallel</a:t>
            </a:r>
            <a:r>
              <a:rPr sz="2228" dirty="0">
                <a:solidFill>
                  <a:srgbClr val="002060"/>
                </a:solidFill>
                <a:latin typeface="Tahoma"/>
                <a:cs typeface="Tahoma"/>
              </a:rPr>
              <a:t> </a:t>
            </a:r>
            <a:r>
              <a:rPr sz="2228" spc="8" dirty="0">
                <a:solidFill>
                  <a:srgbClr val="FF0000"/>
                </a:solidFill>
                <a:latin typeface="Tahoma"/>
                <a:cs typeface="Tahoma"/>
              </a:rPr>
              <a:t>optical</a:t>
            </a:r>
            <a:r>
              <a:rPr sz="2228" spc="33" dirty="0">
                <a:solidFill>
                  <a:srgbClr val="002060"/>
                </a:solidFill>
                <a:latin typeface="Tahoma"/>
                <a:cs typeface="Tahoma"/>
              </a:rPr>
              <a:t> </a:t>
            </a:r>
            <a:r>
              <a:rPr sz="2228" spc="-70" dirty="0">
                <a:solidFill>
                  <a:srgbClr val="FF0000"/>
                </a:solidFill>
                <a:latin typeface="Tahoma"/>
                <a:cs typeface="Tahoma"/>
              </a:rPr>
              <a:t>axes</a:t>
            </a:r>
            <a:endParaRPr sz="2228" dirty="0">
              <a:solidFill>
                <a:srgbClr val="FF0000"/>
              </a:solidFill>
              <a:latin typeface="Tahoma"/>
              <a:cs typeface="Tahoma"/>
            </a:endParaRPr>
          </a:p>
          <a:p>
            <a:pPr marL="246221" indent="-235744" defTabSz="754380">
              <a:spcBef>
                <a:spcPts val="140"/>
              </a:spcBef>
              <a:buFont typeface="Arial"/>
              <a:buChar char="•"/>
              <a:tabLst>
                <a:tab pos="245697" algn="l"/>
                <a:tab pos="246221" algn="l"/>
              </a:tabLst>
            </a:pPr>
            <a:r>
              <a:rPr sz="2228" spc="-17" dirty="0">
                <a:solidFill>
                  <a:srgbClr val="002060"/>
                </a:solidFill>
                <a:latin typeface="Tahoma"/>
                <a:cs typeface="Tahoma"/>
              </a:rPr>
              <a:t>Project </a:t>
            </a:r>
            <a:r>
              <a:rPr sz="2228" spc="-58" dirty="0">
                <a:solidFill>
                  <a:srgbClr val="002060"/>
                </a:solidFill>
                <a:latin typeface="Tahoma"/>
                <a:cs typeface="Tahoma"/>
              </a:rPr>
              <a:t>to </a:t>
            </a:r>
            <a:r>
              <a:rPr sz="2228" spc="50" dirty="0">
                <a:solidFill>
                  <a:srgbClr val="FF0000"/>
                </a:solidFill>
                <a:latin typeface="Tahoma"/>
                <a:cs typeface="Tahoma"/>
              </a:rPr>
              <a:t>Bird’s</a:t>
            </a:r>
            <a:r>
              <a:rPr sz="2228" spc="50" dirty="0">
                <a:solidFill>
                  <a:srgbClr val="002060"/>
                </a:solidFill>
                <a:latin typeface="Tahoma"/>
                <a:cs typeface="Tahoma"/>
              </a:rPr>
              <a:t> </a:t>
            </a:r>
            <a:r>
              <a:rPr sz="2228" spc="-91" dirty="0">
                <a:solidFill>
                  <a:srgbClr val="FF0000"/>
                </a:solidFill>
                <a:latin typeface="Tahoma"/>
                <a:cs typeface="Tahoma"/>
              </a:rPr>
              <a:t>eye</a:t>
            </a:r>
            <a:r>
              <a:rPr sz="2228" spc="-91" dirty="0">
                <a:solidFill>
                  <a:srgbClr val="002060"/>
                </a:solidFill>
                <a:latin typeface="Tahoma"/>
                <a:cs typeface="Tahoma"/>
              </a:rPr>
              <a:t> </a:t>
            </a:r>
            <a:r>
              <a:rPr sz="2228" spc="-70" dirty="0">
                <a:solidFill>
                  <a:srgbClr val="FF0000"/>
                </a:solidFill>
                <a:latin typeface="Tahoma"/>
                <a:cs typeface="Tahoma"/>
              </a:rPr>
              <a:t>view</a:t>
            </a:r>
            <a:r>
              <a:rPr sz="2228" spc="-70" dirty="0">
                <a:solidFill>
                  <a:srgbClr val="002060"/>
                </a:solidFill>
                <a:latin typeface="Tahoma"/>
                <a:cs typeface="Tahoma"/>
              </a:rPr>
              <a:t> </a:t>
            </a:r>
            <a:r>
              <a:rPr sz="2228" spc="-54" dirty="0">
                <a:solidFill>
                  <a:srgbClr val="002060"/>
                </a:solidFill>
                <a:latin typeface="Tahoma"/>
                <a:cs typeface="Tahoma"/>
              </a:rPr>
              <a:t>for </a:t>
            </a:r>
            <a:r>
              <a:rPr sz="2228" spc="-33" dirty="0">
                <a:solidFill>
                  <a:srgbClr val="002060"/>
                </a:solidFill>
                <a:latin typeface="Tahoma"/>
                <a:cs typeface="Tahoma"/>
              </a:rPr>
              <a:t>easier</a:t>
            </a:r>
            <a:r>
              <a:rPr sz="2228" spc="-41" dirty="0">
                <a:solidFill>
                  <a:srgbClr val="002060"/>
                </a:solidFill>
                <a:latin typeface="Tahoma"/>
                <a:cs typeface="Tahoma"/>
              </a:rPr>
              <a:t> </a:t>
            </a:r>
            <a:r>
              <a:rPr sz="2228" spc="-78" dirty="0">
                <a:solidFill>
                  <a:srgbClr val="002060"/>
                </a:solidFill>
                <a:latin typeface="Tahoma"/>
                <a:cs typeface="Tahoma"/>
              </a:rPr>
              <a:t>geometry</a:t>
            </a:r>
            <a:endParaRPr sz="2228" dirty="0">
              <a:solidFill>
                <a:prstClr val="black"/>
              </a:solidFill>
              <a:latin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1697291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bject 18"/>
          <p:cNvSpPr txBox="1"/>
          <p:nvPr/>
        </p:nvSpPr>
        <p:spPr>
          <a:xfrm>
            <a:off x="413296" y="1423988"/>
            <a:ext cx="3541919" cy="467629"/>
          </a:xfrm>
          <a:prstGeom prst="rect">
            <a:avLst/>
          </a:prstGeom>
        </p:spPr>
        <p:txBody>
          <a:bodyPr vert="horz" wrap="square" lIns="0" tIns="10478" rIns="0" bIns="0" rtlCol="0">
            <a:spAutoFit/>
          </a:bodyPr>
          <a:lstStyle/>
          <a:p>
            <a:pPr marL="10478" defTabSz="754380">
              <a:spcBef>
                <a:spcPts val="83"/>
              </a:spcBef>
            </a:pPr>
            <a:r>
              <a:rPr sz="2970" b="1" spc="-256" dirty="0">
                <a:solidFill>
                  <a:srgbClr val="002060"/>
                </a:solidFill>
                <a:latin typeface="Tahoma"/>
                <a:cs typeface="Tahoma"/>
              </a:rPr>
              <a:t>Stereo </a:t>
            </a:r>
            <a:r>
              <a:rPr sz="2970" b="1" spc="-285" dirty="0">
                <a:solidFill>
                  <a:srgbClr val="002060"/>
                </a:solidFill>
                <a:latin typeface="Tahoma"/>
                <a:cs typeface="Tahoma"/>
              </a:rPr>
              <a:t>Camera</a:t>
            </a:r>
            <a:r>
              <a:rPr sz="2970" b="1" spc="-314" dirty="0">
                <a:solidFill>
                  <a:srgbClr val="002060"/>
                </a:solidFill>
                <a:latin typeface="Tahoma"/>
                <a:cs typeface="Tahoma"/>
              </a:rPr>
              <a:t> </a:t>
            </a:r>
            <a:r>
              <a:rPr sz="2970" b="1" spc="-223" dirty="0">
                <a:solidFill>
                  <a:srgbClr val="002060"/>
                </a:solidFill>
                <a:latin typeface="Tahoma"/>
                <a:cs typeface="Tahoma"/>
              </a:rPr>
              <a:t>Model</a:t>
            </a:r>
            <a:endParaRPr sz="2970">
              <a:solidFill>
                <a:prstClr val="black"/>
              </a:solidFill>
              <a:latin typeface="Tahoma"/>
              <a:cs typeface="Tahoma"/>
            </a:endParaRPr>
          </a:p>
        </p:txBody>
      </p:sp>
      <p:pic>
        <p:nvPicPr>
          <p:cNvPr id="48" name="図 4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2209800"/>
            <a:ext cx="9591675" cy="448868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正方形/長方形 1"/>
              <p:cNvSpPr/>
              <p:nvPr/>
            </p:nvSpPr>
            <p:spPr>
              <a:xfrm>
                <a:off x="3955215" y="3313"/>
                <a:ext cx="6103185" cy="23083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ja-JP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altLang="ja-JP" dirty="0" smtClean="0">
                    <a:solidFill>
                      <a:srgbClr val="000000"/>
                    </a:solidFill>
                    <a:latin typeface="QONCKK+HelveticaNeue"/>
                  </a:rPr>
                  <a:t>, baseline</a:t>
                </a:r>
                <a:r>
                  <a:rPr lang="en-US" altLang="ja-JP" dirty="0">
                    <a:solidFill>
                      <a:srgbClr val="000000"/>
                    </a:solidFill>
                    <a:latin typeface="QONCKK+HelveticaNeue"/>
                  </a:rPr>
                  <a:t>, the distance along the shared x-axis between the left and right camera centers. </a:t>
                </a:r>
                <a:endParaRPr lang="en-US" altLang="ja-JP" dirty="0" smtClean="0">
                  <a:solidFill>
                    <a:srgbClr val="000000"/>
                  </a:solidFill>
                  <a:latin typeface="QONCKK+HelveticaNeue"/>
                </a:endParaRPr>
              </a:p>
              <a:p>
                <a:pPr marL="285750" indent="-285750">
                  <a:buFontTx/>
                  <a:buChar char="-"/>
                </a:pPr>
                <a:r>
                  <a:rPr lang="en-US" altLang="ja-JP" dirty="0" smtClean="0">
                    <a:solidFill>
                      <a:srgbClr val="000000"/>
                    </a:solidFill>
                    <a:latin typeface="QONCKK+HelveticaNeue"/>
                  </a:rPr>
                  <a:t>By </a:t>
                </a:r>
                <a:r>
                  <a:rPr lang="en-US" altLang="ja-JP" dirty="0">
                    <a:solidFill>
                      <a:srgbClr val="000000"/>
                    </a:solidFill>
                    <a:latin typeface="QONCKK+HelveticaNeue"/>
                  </a:rPr>
                  <a:t>defining a baseline to represent the </a:t>
                </a:r>
                <a:r>
                  <a:rPr lang="en-US" altLang="ja-JP" dirty="0">
                    <a:solidFill>
                      <a:srgbClr val="FF0000"/>
                    </a:solidFill>
                    <a:latin typeface="QONCKK+HelveticaNeue"/>
                  </a:rPr>
                  <a:t>transformation between the two camera coordinate frames</a:t>
                </a:r>
                <a:r>
                  <a:rPr lang="en-US" altLang="ja-JP" dirty="0">
                    <a:solidFill>
                      <a:srgbClr val="000000"/>
                    </a:solidFill>
                    <a:latin typeface="QONCKK+HelveticaNeue"/>
                  </a:rPr>
                  <a:t>, we are assuming that the </a:t>
                </a:r>
                <a:r>
                  <a:rPr lang="en-US" altLang="ja-JP" dirty="0">
                    <a:solidFill>
                      <a:srgbClr val="FF0000"/>
                    </a:solidFill>
                    <a:latin typeface="QONCKK+HelveticaNeue"/>
                  </a:rPr>
                  <a:t>rotation matrix is identity </a:t>
                </a:r>
                <a:r>
                  <a:rPr lang="en-US" altLang="ja-JP" dirty="0">
                    <a:solidFill>
                      <a:srgbClr val="000000"/>
                    </a:solidFill>
                    <a:latin typeface="QONCKK+HelveticaNeue"/>
                  </a:rPr>
                  <a:t>and there is </a:t>
                </a:r>
                <a:r>
                  <a:rPr lang="en-US" altLang="ja-JP" dirty="0">
                    <a:solidFill>
                      <a:srgbClr val="FF0000"/>
                    </a:solidFill>
                    <a:latin typeface="QONCKK+HelveticaNeue"/>
                  </a:rPr>
                  <a:t>only a non-zero x component in the translation vector</a:t>
                </a:r>
                <a:r>
                  <a:rPr lang="en-US" altLang="ja-JP" dirty="0">
                    <a:solidFill>
                      <a:srgbClr val="000000"/>
                    </a:solidFill>
                    <a:latin typeface="QONCKK+HelveticaNeue"/>
                  </a:rPr>
                  <a:t>. </a:t>
                </a:r>
                <a:endParaRPr lang="en-US" altLang="ja-JP" sz="2400" dirty="0">
                  <a:solidFill>
                    <a:srgbClr val="000000"/>
                  </a:solidFill>
                  <a:latin typeface="QONCKK+HelveticaNeue"/>
                </a:endParaRPr>
              </a:p>
              <a:p>
                <a:pPr marL="285750" indent="-285750">
                  <a:buFontTx/>
                  <a:buChar char="-"/>
                </a:pPr>
                <a:r>
                  <a:rPr lang="en-US" altLang="ja-JP" dirty="0" smtClean="0">
                    <a:solidFill>
                      <a:srgbClr val="000000"/>
                    </a:solidFill>
                    <a:latin typeface="QONCKK+HelveticaNeue"/>
                  </a:rPr>
                  <a:t>The </a:t>
                </a:r>
                <a14:m>
                  <m:oMath xmlns:m="http://schemas.openxmlformats.org/officeDocument/2006/math">
                    <m:r>
                      <a:rPr lang="en-US" altLang="ja-JP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ja-JP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altLang="ja-JP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ja-JP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ja-JP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altLang="ja-JP" dirty="0" smtClean="0">
                    <a:solidFill>
                      <a:srgbClr val="FF0000"/>
                    </a:solidFill>
                    <a:latin typeface="QONCKK+HelveticaNeue"/>
                  </a:rPr>
                  <a:t> </a:t>
                </a:r>
                <a:r>
                  <a:rPr lang="en-US" altLang="ja-JP" dirty="0">
                    <a:solidFill>
                      <a:srgbClr val="000000"/>
                    </a:solidFill>
                    <a:latin typeface="QONCKK+HelveticaNeue"/>
                  </a:rPr>
                  <a:t>transformation therefore </a:t>
                </a:r>
                <a:r>
                  <a:rPr lang="en-US" altLang="ja-JP" dirty="0">
                    <a:solidFill>
                      <a:srgbClr val="FF0000"/>
                    </a:solidFill>
                    <a:latin typeface="QONCKK+HelveticaNeue"/>
                  </a:rPr>
                  <a:t>boils</a:t>
                </a:r>
                <a:r>
                  <a:rPr lang="en-US" altLang="ja-JP" dirty="0">
                    <a:solidFill>
                      <a:srgbClr val="000000"/>
                    </a:solidFill>
                    <a:latin typeface="QONCKK+HelveticaNeue"/>
                  </a:rPr>
                  <a:t> </a:t>
                </a:r>
                <a:r>
                  <a:rPr lang="en-US" altLang="ja-JP" dirty="0">
                    <a:solidFill>
                      <a:srgbClr val="FF0000"/>
                    </a:solidFill>
                    <a:latin typeface="QONCKK+HelveticaNeue"/>
                  </a:rPr>
                  <a:t>down</a:t>
                </a:r>
                <a:r>
                  <a:rPr lang="en-US" altLang="ja-JP" dirty="0">
                    <a:solidFill>
                      <a:srgbClr val="000000"/>
                    </a:solidFill>
                    <a:latin typeface="QONCKK+HelveticaNeue"/>
                  </a:rPr>
                  <a:t> </a:t>
                </a:r>
                <a:r>
                  <a:rPr lang="en-US" altLang="ja-JP" dirty="0">
                    <a:solidFill>
                      <a:srgbClr val="FF0000"/>
                    </a:solidFill>
                    <a:latin typeface="QONCKK+HelveticaNeue"/>
                  </a:rPr>
                  <a:t>to</a:t>
                </a:r>
                <a:r>
                  <a:rPr lang="en-US" altLang="ja-JP" dirty="0">
                    <a:solidFill>
                      <a:srgbClr val="000000"/>
                    </a:solidFill>
                    <a:latin typeface="QONCKK+HelveticaNeue"/>
                  </a:rPr>
                  <a:t> a single baseline parameter </a:t>
                </a:r>
                <a14:m>
                  <m:oMath xmlns:m="http://schemas.openxmlformats.org/officeDocument/2006/math">
                    <m:r>
                      <a:rPr lang="en-US" altLang="ja-JP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altLang="ja-JP" dirty="0" smtClean="0">
                    <a:solidFill>
                      <a:srgbClr val="000000"/>
                    </a:solidFill>
                    <a:latin typeface="QONCKK+HelveticaNeue"/>
                  </a:rPr>
                  <a:t>.</a:t>
                </a:r>
                <a:endParaRPr lang="ja-JP" altLang="en-US" dirty="0"/>
              </a:p>
            </p:txBody>
          </p:sp>
        </mc:Choice>
        <mc:Fallback xmlns="">
          <p:sp>
            <p:nvSpPr>
              <p:cNvPr id="2" name="正方形/長方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215" y="3313"/>
                <a:ext cx="6103185" cy="2308324"/>
              </a:xfrm>
              <a:prstGeom prst="rect">
                <a:avLst/>
              </a:prstGeom>
              <a:blipFill>
                <a:blip r:embed="rId3"/>
                <a:stretch>
                  <a:fillRect l="-899" t="-2116" r="-899" b="-264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ボックス 2"/>
              <p:cNvSpPr txBox="1"/>
              <p:nvPr/>
            </p:nvSpPr>
            <p:spPr>
              <a:xfrm>
                <a:off x="1066800" y="304800"/>
                <a:ext cx="243840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ja-JP" dirty="0" smtClean="0"/>
                  <a:t>KITTI</a:t>
                </a:r>
                <a:r>
                  <a:rPr kumimoji="1" lang="ja-JP" altLang="en-US" dirty="0" smtClean="0"/>
                  <a:t>ではキャリブレーションファイルに</a:t>
                </a:r>
                <a14:m>
                  <m:oMath xmlns:m="http://schemas.openxmlformats.org/officeDocument/2006/math"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kumimoji="1" lang="ja-JP" altLang="en-US" dirty="0" err="1" smtClean="0"/>
                  <a:t>が提</a:t>
                </a:r>
                <a:r>
                  <a:rPr kumimoji="1" lang="ja-JP" altLang="en-US" dirty="0" smtClean="0"/>
                  <a:t>供されている。</a:t>
                </a:r>
                <a:endParaRPr kumimoji="1" lang="ja-JP" altLang="en-US" dirty="0"/>
              </a:p>
            </p:txBody>
          </p:sp>
        </mc:Choice>
        <mc:Fallback xmlns="">
          <p:sp>
            <p:nvSpPr>
              <p:cNvPr id="3" name="テキスト ボックス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800" y="304800"/>
                <a:ext cx="2438400" cy="923330"/>
              </a:xfrm>
              <a:prstGeom prst="rect">
                <a:avLst/>
              </a:prstGeom>
              <a:blipFill>
                <a:blip r:embed="rId4"/>
                <a:stretch>
                  <a:fillRect l="-2000" t="-5298" r="-2000" b="-794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正方形/長方形 3"/>
              <p:cNvSpPr/>
              <p:nvPr/>
            </p:nvSpPr>
            <p:spPr>
              <a:xfrm>
                <a:off x="0" y="6664404"/>
                <a:ext cx="10058400" cy="923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FontTx/>
                  <a:buChar char="-"/>
                </a:pPr>
                <a:r>
                  <a:rPr lang="ja-JP" altLang="en-US" dirty="0" smtClean="0">
                    <a:solidFill>
                      <a:srgbClr val="000000"/>
                    </a:solidFill>
                    <a:latin typeface="ZDCYMD+PingFangSC-Regular"/>
                  </a:rPr>
                  <a:t>問題</a:t>
                </a:r>
                <a:r>
                  <a:rPr lang="ja-JP" altLang="en-US" dirty="0">
                    <a:solidFill>
                      <a:srgbClr val="000000"/>
                    </a:solidFill>
                    <a:latin typeface="ZDCYMD+PingFangSC-Regular"/>
                  </a:rPr>
                  <a:t>記述：</a:t>
                </a:r>
                <a:r>
                  <a:rPr lang="en-US" altLang="ja-JP" dirty="0">
                    <a:solidFill>
                      <a:srgbClr val="000000"/>
                    </a:solidFill>
                    <a:latin typeface="QONCKK+HelveticaNeue"/>
                  </a:rPr>
                  <a:t>to compute </a:t>
                </a:r>
                <a:r>
                  <a:rPr lang="en-US" altLang="ja-JP" dirty="0" smtClean="0">
                    <a:solidFill>
                      <a:srgbClr val="000000"/>
                    </a:solidFill>
                    <a:latin typeface="QONCKK+HelveticaNeue"/>
                  </a:rPr>
                  <a:t>the </a:t>
                </a:r>
                <a14:m>
                  <m:oMath xmlns:m="http://schemas.openxmlformats.org/officeDocument/2006/math">
                    <m:r>
                      <a:rPr lang="en-US" altLang="ja-JP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altLang="ja-JP" dirty="0" smtClean="0">
                    <a:solidFill>
                      <a:srgbClr val="000000"/>
                    </a:solidFill>
                    <a:latin typeface="QONCKK+HelveticaNeue"/>
                  </a:rPr>
                  <a:t> and </a:t>
                </a:r>
                <a14:m>
                  <m:oMath xmlns:m="http://schemas.openxmlformats.org/officeDocument/2006/math">
                    <m:r>
                      <a:rPr lang="en-US" altLang="ja-JP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altLang="ja-JP" dirty="0" smtClean="0">
                    <a:solidFill>
                      <a:srgbClr val="000000"/>
                    </a:solidFill>
                    <a:latin typeface="QONCKK+HelveticaNeue"/>
                  </a:rPr>
                  <a:t> </a:t>
                </a:r>
                <a:r>
                  <a:rPr lang="en-US" altLang="ja-JP" dirty="0">
                    <a:solidFill>
                      <a:srgbClr val="000000"/>
                    </a:solidFill>
                    <a:latin typeface="QONCKK+HelveticaNeue"/>
                  </a:rPr>
                  <a:t>coordinates of the </a:t>
                </a:r>
                <a:r>
                  <a:rPr lang="en-US" altLang="ja-JP" dirty="0" smtClean="0">
                    <a:solidFill>
                      <a:srgbClr val="000000"/>
                    </a:solidFill>
                    <a:latin typeface="QONCKK+HelveticaNeue"/>
                  </a:rPr>
                  <a:t>point </a:t>
                </a:r>
                <a14:m>
                  <m:oMath xmlns:m="http://schemas.openxmlformats.org/officeDocument/2006/math">
                    <m:r>
                      <a:rPr lang="en-US" altLang="ja-JP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</m:oMath>
                </a14:m>
                <a:r>
                  <a:rPr lang="en-US" altLang="ja-JP" dirty="0" smtClean="0">
                    <a:solidFill>
                      <a:srgbClr val="000000"/>
                    </a:solidFill>
                    <a:latin typeface="QONCKK+HelveticaNeue"/>
                  </a:rPr>
                  <a:t> </a:t>
                </a:r>
                <a:r>
                  <a:rPr lang="en-US" altLang="ja-JP" dirty="0">
                    <a:solidFill>
                      <a:srgbClr val="000000"/>
                    </a:solidFill>
                    <a:latin typeface="QONCKK+HelveticaNeue"/>
                  </a:rPr>
                  <a:t>with respect to the </a:t>
                </a:r>
                <a:r>
                  <a:rPr lang="en-US" altLang="ja-JP" dirty="0">
                    <a:solidFill>
                      <a:srgbClr val="FF0000"/>
                    </a:solidFill>
                    <a:latin typeface="QONCKK+HelveticaNeue"/>
                  </a:rPr>
                  <a:t>left</a:t>
                </a:r>
                <a:r>
                  <a:rPr lang="en-US" altLang="ja-JP" dirty="0">
                    <a:solidFill>
                      <a:srgbClr val="000000"/>
                    </a:solidFill>
                    <a:latin typeface="QONCKK+HelveticaNeue"/>
                  </a:rPr>
                  <a:t> </a:t>
                </a:r>
                <a:r>
                  <a:rPr lang="en-US" altLang="ja-JP" dirty="0">
                    <a:solidFill>
                      <a:srgbClr val="FF0000"/>
                    </a:solidFill>
                    <a:latin typeface="QONCKK+HelveticaNeue"/>
                  </a:rPr>
                  <a:t>camera</a:t>
                </a:r>
                <a:r>
                  <a:rPr lang="en-US" altLang="ja-JP" dirty="0">
                    <a:solidFill>
                      <a:srgbClr val="000000"/>
                    </a:solidFill>
                    <a:latin typeface="QONCKK+HelveticaNeue"/>
                  </a:rPr>
                  <a:t> </a:t>
                </a:r>
                <a:r>
                  <a:rPr lang="en-US" altLang="ja-JP" dirty="0">
                    <a:solidFill>
                      <a:srgbClr val="FF0000"/>
                    </a:solidFill>
                    <a:latin typeface="QONCKK+HelveticaNeue"/>
                  </a:rPr>
                  <a:t>frame</a:t>
                </a:r>
                <a:r>
                  <a:rPr lang="en-US" altLang="ja-JP" dirty="0">
                    <a:solidFill>
                      <a:srgbClr val="000000"/>
                    </a:solidFill>
                    <a:latin typeface="QONCKK+HelveticaNeue"/>
                  </a:rPr>
                  <a:t>. </a:t>
                </a:r>
                <a:endParaRPr lang="en-US" altLang="ja-JP" sz="2400" dirty="0">
                  <a:solidFill>
                    <a:srgbClr val="000000"/>
                  </a:solidFill>
                  <a:latin typeface="QONCKK+HelveticaNeue"/>
                </a:endParaRPr>
              </a:p>
              <a:p>
                <a:pPr marL="285750" indent="-285750">
                  <a:buFontTx/>
                  <a:buChar char="-"/>
                </a:pPr>
                <a:r>
                  <a:rPr lang="en-US" altLang="ja-JP" dirty="0" smtClean="0">
                    <a:solidFill>
                      <a:srgbClr val="000000"/>
                    </a:solidFill>
                    <a:latin typeface="QONCKK+HelveticaNeue"/>
                  </a:rPr>
                  <a:t>The </a:t>
                </a:r>
                <a14:m>
                  <m:oMath xmlns:m="http://schemas.openxmlformats.org/officeDocument/2006/math">
                    <m:r>
                      <a:rPr lang="en-US" altLang="ja-JP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altLang="ja-JP" dirty="0" smtClean="0">
                    <a:solidFill>
                      <a:srgbClr val="000000"/>
                    </a:solidFill>
                    <a:latin typeface="QONCKK+HelveticaNeue"/>
                  </a:rPr>
                  <a:t> </a:t>
                </a:r>
                <a:r>
                  <a:rPr lang="en-US" altLang="ja-JP" dirty="0">
                    <a:solidFill>
                      <a:srgbClr val="000000"/>
                    </a:solidFill>
                    <a:latin typeface="QONCKK+HelveticaNeue"/>
                  </a:rPr>
                  <a:t>coordinate can be estimated easily </a:t>
                </a:r>
                <a:r>
                  <a:rPr lang="en-US" altLang="ja-JP" dirty="0" smtClean="0">
                    <a:solidFill>
                      <a:srgbClr val="000000"/>
                    </a:solidFill>
                    <a:latin typeface="QONCKK+HelveticaNeue"/>
                  </a:rPr>
                  <a:t>after </a:t>
                </a:r>
                <a14:m>
                  <m:oMath xmlns:m="http://schemas.openxmlformats.org/officeDocument/2006/math">
                    <m:r>
                      <a:rPr lang="en-US" altLang="ja-JP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ja-JP" dirty="0" smtClean="0">
                    <a:solidFill>
                      <a:srgbClr val="000000"/>
                    </a:solidFill>
                    <a:latin typeface="QONCKK+HelveticaNeue"/>
                  </a:rPr>
                  <a:t> the </a:t>
                </a:r>
                <a14:m>
                  <m:oMath xmlns:m="http://schemas.openxmlformats.org/officeDocument/2006/math">
                    <m:r>
                      <a:rPr lang="en-US" altLang="ja-JP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altLang="ja-JP" dirty="0" smtClean="0">
                    <a:solidFill>
                      <a:srgbClr val="000000"/>
                    </a:solidFill>
                    <a:latin typeface="QONCKK+HelveticaNeue"/>
                  </a:rPr>
                  <a:t> </a:t>
                </a:r>
                <a:r>
                  <a:rPr lang="en-US" altLang="ja-JP" dirty="0">
                    <a:solidFill>
                      <a:srgbClr val="000000"/>
                    </a:solidFill>
                    <a:latin typeface="QONCKK+HelveticaNeue"/>
                  </a:rPr>
                  <a:t>and coordinates are computed. </a:t>
                </a:r>
                <a:endParaRPr lang="en-US" altLang="ja-JP" sz="2400" dirty="0">
                  <a:solidFill>
                    <a:srgbClr val="000000"/>
                  </a:solidFill>
                  <a:latin typeface="QONCKK+HelveticaNeue"/>
                </a:endParaRPr>
              </a:p>
              <a:p>
                <a:pPr marL="285750" indent="-285750">
                  <a:buFontTx/>
                  <a:buChar char="-"/>
                </a:pPr>
                <a:r>
                  <a:rPr lang="ja-JP" altLang="en-US" dirty="0" smtClean="0">
                    <a:solidFill>
                      <a:srgbClr val="000000"/>
                    </a:solidFill>
                    <a:latin typeface="QONCKK+HelveticaNeue"/>
                  </a:rPr>
                  <a:t>上記</a:t>
                </a:r>
                <a:r>
                  <a:rPr lang="ja-JP" altLang="en-US" dirty="0">
                    <a:solidFill>
                      <a:srgbClr val="000000"/>
                    </a:solidFill>
                    <a:latin typeface="QONCKK+HelveticaNeue"/>
                  </a:rPr>
                  <a:t>の図に</a:t>
                </a:r>
                <a:r>
                  <a:rPr lang="en-US" altLang="ja-JP" dirty="0">
                    <a:solidFill>
                      <a:srgbClr val="000000"/>
                    </a:solidFill>
                    <a:latin typeface="QONCKK+HelveticaNeue"/>
                  </a:rPr>
                  <a:t>2</a:t>
                </a:r>
                <a:r>
                  <a:rPr lang="ja-JP" altLang="en-US" dirty="0">
                    <a:solidFill>
                      <a:srgbClr val="000000"/>
                    </a:solidFill>
                    <a:latin typeface="QONCKK+HelveticaNeue"/>
                  </a:rPr>
                  <a:t>つ</a:t>
                </a:r>
                <a:r>
                  <a:rPr lang="en-US" altLang="ja-JP" dirty="0" smtClean="0">
                    <a:solidFill>
                      <a:srgbClr val="000000"/>
                    </a:solidFill>
                    <a:latin typeface="QONCKK+HelveticaNeue"/>
                  </a:rPr>
                  <a:t>similar</a:t>
                </a:r>
                <a:r>
                  <a:rPr lang="ja-JP" altLang="en-US" dirty="0" smtClean="0">
                    <a:solidFill>
                      <a:srgbClr val="000000"/>
                    </a:solidFill>
                    <a:latin typeface="QONCKK+HelveticaNeue"/>
                  </a:rPr>
                  <a:t>（相似「そうじ」）</a:t>
                </a:r>
                <a:r>
                  <a:rPr lang="en-US" altLang="ja-JP" dirty="0" smtClean="0">
                    <a:solidFill>
                      <a:srgbClr val="000000"/>
                    </a:solidFill>
                    <a:latin typeface="QONCKK+HelveticaNeue"/>
                  </a:rPr>
                  <a:t> </a:t>
                </a:r>
                <a:r>
                  <a:rPr lang="en-US" altLang="ja-JP" dirty="0">
                    <a:solidFill>
                      <a:srgbClr val="000000"/>
                    </a:solidFill>
                    <a:latin typeface="QONCKK+HelveticaNeue"/>
                  </a:rPr>
                  <a:t>triangle equations</a:t>
                </a:r>
                <a:r>
                  <a:rPr lang="ja-JP" altLang="en-US" dirty="0">
                    <a:solidFill>
                      <a:srgbClr val="000000"/>
                    </a:solidFill>
                    <a:latin typeface="QONCKK+HelveticaNeue"/>
                  </a:rPr>
                  <a:t>がある。 </a:t>
                </a:r>
                <a:endParaRPr lang="ja-JP" altLang="en-US" dirty="0"/>
              </a:p>
            </p:txBody>
          </p:sp>
        </mc:Choice>
        <mc:Fallback xmlns="">
          <p:sp>
            <p:nvSpPr>
              <p:cNvPr id="4" name="正方形/長方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6664404"/>
                <a:ext cx="10058400" cy="923330"/>
              </a:xfrm>
              <a:prstGeom prst="rect">
                <a:avLst/>
              </a:prstGeom>
              <a:blipFill>
                <a:blip r:embed="rId5"/>
                <a:stretch>
                  <a:fillRect l="-242" t="-4605" r="-1576" b="-723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66273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3297" y="1429017"/>
            <a:ext cx="5416868" cy="467629"/>
          </a:xfrm>
          <a:prstGeom prst="rect">
            <a:avLst/>
          </a:prstGeom>
        </p:spPr>
        <p:txBody>
          <a:bodyPr vert="horz" wrap="square" lIns="0" tIns="10478" rIns="0" bIns="0" rtlCol="0">
            <a:spAutoFit/>
          </a:bodyPr>
          <a:lstStyle/>
          <a:p>
            <a:pPr marL="10478">
              <a:spcBef>
                <a:spcPts val="83"/>
              </a:spcBef>
            </a:pPr>
            <a:r>
              <a:rPr spc="-94" dirty="0">
                <a:latin typeface="Trebuchet MS"/>
                <a:cs typeface="Trebuchet MS"/>
              </a:rPr>
              <a:t>Computing </a:t>
            </a:r>
            <a:r>
              <a:rPr spc="70" dirty="0">
                <a:latin typeface="Trebuchet MS"/>
                <a:cs typeface="Trebuchet MS"/>
              </a:rPr>
              <a:t>3D </a:t>
            </a:r>
            <a:r>
              <a:rPr spc="-99" dirty="0">
                <a:latin typeface="Trebuchet MS"/>
                <a:cs typeface="Trebuchet MS"/>
              </a:rPr>
              <a:t>Point</a:t>
            </a:r>
            <a:r>
              <a:rPr spc="33" dirty="0">
                <a:latin typeface="Trebuchet MS"/>
                <a:cs typeface="Trebuchet MS"/>
              </a:rPr>
              <a:t> </a:t>
            </a:r>
            <a:r>
              <a:rPr spc="-128" dirty="0">
                <a:latin typeface="Trebuchet MS"/>
                <a:cs typeface="Trebuchet MS"/>
              </a:rPr>
              <a:t>Coordinates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49225" y="2056409"/>
            <a:ext cx="1414463" cy="353431"/>
          </a:xfrm>
          <a:prstGeom prst="rect">
            <a:avLst/>
          </a:prstGeom>
        </p:spPr>
        <p:txBody>
          <a:bodyPr vert="horz" wrap="square" lIns="0" tIns="10478" rIns="0" bIns="0" rtlCol="0">
            <a:spAutoFit/>
          </a:bodyPr>
          <a:lstStyle/>
          <a:p>
            <a:pPr marL="246221" indent="-235744" defTabSz="754380">
              <a:spcBef>
                <a:spcPts val="83"/>
              </a:spcBef>
              <a:buFont typeface="Arial"/>
              <a:buChar char="•"/>
              <a:tabLst>
                <a:tab pos="245697" algn="l"/>
                <a:tab pos="246221" algn="l"/>
              </a:tabLst>
            </a:pPr>
            <a:r>
              <a:rPr sz="2228" spc="136" dirty="0">
                <a:solidFill>
                  <a:srgbClr val="FF0000"/>
                </a:solidFill>
                <a:latin typeface="Calibri"/>
                <a:cs typeface="Calibri"/>
              </a:rPr>
              <a:t>D</a:t>
            </a:r>
            <a:r>
              <a:rPr sz="2228" spc="45" dirty="0">
                <a:solidFill>
                  <a:srgbClr val="FF0000"/>
                </a:solidFill>
                <a:latin typeface="Calibri"/>
                <a:cs typeface="Calibri"/>
              </a:rPr>
              <a:t>i</a:t>
            </a:r>
            <a:r>
              <a:rPr sz="2228" spc="103" dirty="0">
                <a:solidFill>
                  <a:srgbClr val="FF0000"/>
                </a:solidFill>
                <a:latin typeface="Calibri"/>
                <a:cs typeface="Calibri"/>
              </a:rPr>
              <a:t>s</a:t>
            </a:r>
            <a:r>
              <a:rPr sz="2228" spc="54" dirty="0">
                <a:solidFill>
                  <a:srgbClr val="FF0000"/>
                </a:solidFill>
                <a:latin typeface="Calibri"/>
                <a:cs typeface="Calibri"/>
              </a:rPr>
              <a:t>p</a:t>
            </a:r>
            <a:r>
              <a:rPr sz="2228" spc="33" dirty="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sz="2228" spc="-50" dirty="0">
                <a:solidFill>
                  <a:srgbClr val="FF0000"/>
                </a:solidFill>
                <a:latin typeface="Calibri"/>
                <a:cs typeface="Calibri"/>
              </a:rPr>
              <a:t>r</a:t>
            </a:r>
            <a:r>
              <a:rPr sz="2228" spc="94" dirty="0">
                <a:solidFill>
                  <a:srgbClr val="FF0000"/>
                </a:solidFill>
                <a:latin typeface="Calibri"/>
                <a:cs typeface="Calibri"/>
              </a:rPr>
              <a:t>i</a:t>
            </a:r>
            <a:r>
              <a:rPr sz="2228" spc="-21" dirty="0">
                <a:solidFill>
                  <a:srgbClr val="FF0000"/>
                </a:solidFill>
                <a:latin typeface="Calibri"/>
                <a:cs typeface="Calibri"/>
              </a:rPr>
              <a:t>t</a:t>
            </a:r>
            <a:r>
              <a:rPr sz="2228" spc="-33" dirty="0">
                <a:solidFill>
                  <a:srgbClr val="FF0000"/>
                </a:solidFill>
                <a:latin typeface="Calibri"/>
                <a:cs typeface="Calibri"/>
              </a:rPr>
              <a:t>y</a:t>
            </a:r>
            <a:r>
              <a:rPr sz="2228" spc="83" dirty="0">
                <a:solidFill>
                  <a:srgbClr val="002060"/>
                </a:solidFill>
                <a:latin typeface="Calibri"/>
                <a:cs typeface="Calibri"/>
              </a:rPr>
              <a:t>:</a:t>
            </a:r>
            <a:endParaRPr sz="2228" dirty="0">
              <a:solidFill>
                <a:prstClr val="black"/>
              </a:solidFill>
              <a:latin typeface="Calibri"/>
              <a:cs typeface="Calibri"/>
            </a:endParaRPr>
          </a:p>
        </p:txBody>
      </p:sp>
      <p:pic>
        <p:nvPicPr>
          <p:cNvPr id="43" name="図 4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2743200"/>
            <a:ext cx="9424988" cy="3663993"/>
          </a:xfrm>
          <a:prstGeom prst="rect">
            <a:avLst/>
          </a:prstGeom>
        </p:spPr>
      </p:pic>
      <p:sp>
        <p:nvSpPr>
          <p:cNvPr id="4" name="正方形/長方形 3"/>
          <p:cNvSpPr/>
          <p:nvPr/>
        </p:nvSpPr>
        <p:spPr>
          <a:xfrm>
            <a:off x="2133600" y="1930189"/>
            <a:ext cx="50292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ja-JP" dirty="0">
                <a:solidFill>
                  <a:srgbClr val="000000"/>
                </a:solidFill>
                <a:latin typeface="QONCKK+HelveticaNeue"/>
              </a:rPr>
              <a:t>the di</a:t>
            </a:r>
            <a:r>
              <a:rPr lang="en-US" altLang="ja-JP" dirty="0">
                <a:solidFill>
                  <a:srgbClr val="000000"/>
                </a:solidFill>
                <a:latin typeface="NZTVAF+HelveticaNeue"/>
              </a:rPr>
              <a:t>ff</a:t>
            </a:r>
            <a:r>
              <a:rPr lang="en-US" altLang="ja-JP" dirty="0">
                <a:solidFill>
                  <a:srgbClr val="000000"/>
                </a:solidFill>
                <a:latin typeface="QONCKK+HelveticaNeue"/>
              </a:rPr>
              <a:t>erence between the image coordinates of the </a:t>
            </a:r>
            <a:r>
              <a:rPr lang="en-US" altLang="ja-JP" dirty="0">
                <a:solidFill>
                  <a:srgbClr val="FF0000"/>
                </a:solidFill>
                <a:latin typeface="QONCKK+HelveticaNeue"/>
              </a:rPr>
              <a:t>same</a:t>
            </a:r>
            <a:r>
              <a:rPr lang="en-US" altLang="ja-JP" dirty="0">
                <a:solidFill>
                  <a:srgbClr val="000000"/>
                </a:solidFill>
                <a:latin typeface="QONCKK+HelveticaNeue"/>
              </a:rPr>
              <a:t> </a:t>
            </a:r>
            <a:r>
              <a:rPr lang="en-US" altLang="ja-JP" dirty="0">
                <a:solidFill>
                  <a:srgbClr val="FF0000"/>
                </a:solidFill>
                <a:latin typeface="QONCKK+HelveticaNeue"/>
              </a:rPr>
              <a:t>pixel</a:t>
            </a:r>
            <a:r>
              <a:rPr lang="en-US" altLang="ja-JP" dirty="0">
                <a:solidFill>
                  <a:srgbClr val="000000"/>
                </a:solidFill>
                <a:latin typeface="QONCKK+HelveticaNeue"/>
              </a:rPr>
              <a:t> in the left and right images. 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630015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3297" y="1429017"/>
            <a:ext cx="5416868" cy="467629"/>
          </a:xfrm>
          <a:prstGeom prst="rect">
            <a:avLst/>
          </a:prstGeom>
        </p:spPr>
        <p:txBody>
          <a:bodyPr vert="horz" wrap="square" lIns="0" tIns="10478" rIns="0" bIns="0" rtlCol="0">
            <a:spAutoFit/>
          </a:bodyPr>
          <a:lstStyle/>
          <a:p>
            <a:pPr marL="10478">
              <a:spcBef>
                <a:spcPts val="83"/>
              </a:spcBef>
            </a:pPr>
            <a:r>
              <a:rPr spc="-94" dirty="0">
                <a:latin typeface="Trebuchet MS"/>
                <a:cs typeface="Trebuchet MS"/>
              </a:rPr>
              <a:t>Computing </a:t>
            </a:r>
            <a:r>
              <a:rPr spc="70" dirty="0">
                <a:latin typeface="Trebuchet MS"/>
                <a:cs typeface="Trebuchet MS"/>
              </a:rPr>
              <a:t>3D </a:t>
            </a:r>
            <a:r>
              <a:rPr spc="-99" dirty="0">
                <a:latin typeface="Trebuchet MS"/>
                <a:cs typeface="Trebuchet MS"/>
              </a:rPr>
              <a:t>Point</a:t>
            </a:r>
            <a:r>
              <a:rPr spc="33" dirty="0">
                <a:latin typeface="Trebuchet MS"/>
                <a:cs typeface="Trebuchet MS"/>
              </a:rPr>
              <a:t> </a:t>
            </a:r>
            <a:r>
              <a:rPr spc="-128" dirty="0">
                <a:latin typeface="Trebuchet MS"/>
                <a:cs typeface="Trebuchet MS"/>
              </a:rPr>
              <a:t>Coordinates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49225" y="1991869"/>
            <a:ext cx="2491026" cy="328040"/>
          </a:xfrm>
          <a:prstGeom prst="rect">
            <a:avLst/>
          </a:prstGeom>
        </p:spPr>
        <p:txBody>
          <a:bodyPr vert="horz" wrap="square" lIns="0" tIns="10478" rIns="0" bIns="0" rtlCol="0">
            <a:spAutoFit/>
          </a:bodyPr>
          <a:lstStyle/>
          <a:p>
            <a:pPr marL="10478" defTabSz="754380">
              <a:spcBef>
                <a:spcPts val="83"/>
              </a:spcBef>
            </a:pPr>
            <a:r>
              <a:rPr sz="2063" spc="45" dirty="0">
                <a:solidFill>
                  <a:srgbClr val="002060"/>
                </a:solidFill>
                <a:latin typeface="Tahoma"/>
                <a:cs typeface="Tahoma"/>
              </a:rPr>
              <a:t>Main </a:t>
            </a:r>
            <a:r>
              <a:rPr sz="2063" spc="-45" dirty="0">
                <a:solidFill>
                  <a:srgbClr val="002060"/>
                </a:solidFill>
                <a:latin typeface="Tahoma"/>
                <a:cs typeface="Tahoma"/>
              </a:rPr>
              <a:t>stereo</a:t>
            </a:r>
            <a:r>
              <a:rPr sz="2063" spc="-124" dirty="0">
                <a:solidFill>
                  <a:srgbClr val="002060"/>
                </a:solidFill>
                <a:latin typeface="Tahoma"/>
                <a:cs typeface="Tahoma"/>
              </a:rPr>
              <a:t> </a:t>
            </a:r>
            <a:r>
              <a:rPr sz="2063" spc="-17" dirty="0">
                <a:solidFill>
                  <a:srgbClr val="002060"/>
                </a:solidFill>
                <a:latin typeface="Tahoma"/>
                <a:cs typeface="Tahoma"/>
              </a:rPr>
              <a:t>relations:</a:t>
            </a:r>
            <a:endParaRPr sz="2063">
              <a:solidFill>
                <a:prstClr val="black"/>
              </a:solidFill>
              <a:latin typeface="Tahoma"/>
              <a:cs typeface="Tahoma"/>
            </a:endParaRPr>
          </a:p>
        </p:txBody>
      </p:sp>
      <p:pic>
        <p:nvPicPr>
          <p:cNvPr id="58" name="図 5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671" y="2415132"/>
            <a:ext cx="9463088" cy="4616987"/>
          </a:xfrm>
          <a:prstGeom prst="rect">
            <a:avLst/>
          </a:prstGeom>
        </p:spPr>
      </p:pic>
      <p:sp>
        <p:nvSpPr>
          <p:cNvPr id="4" name="テキスト ボックス 3"/>
          <p:cNvSpPr txBox="1"/>
          <p:nvPr/>
        </p:nvSpPr>
        <p:spPr>
          <a:xfrm>
            <a:off x="3352800" y="3276600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/>
              <a:t>P49</a:t>
            </a:r>
            <a:r>
              <a:rPr kumimoji="1" lang="ja-JP" altLang="en-US" dirty="0" smtClean="0"/>
              <a:t>を参考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/>
              <p:cNvSpPr txBox="1"/>
              <p:nvPr/>
            </p:nvSpPr>
            <p:spPr>
              <a:xfrm>
                <a:off x="2895600" y="5715000"/>
                <a:ext cx="1447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ja-JP" dirty="0" smtClean="0"/>
                  <a:t>Disparity </a:t>
                </a:r>
                <a14:m>
                  <m:oMath xmlns:m="http://schemas.openxmlformats.org/officeDocument/2006/math"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endParaRPr kumimoji="1" lang="ja-JP" altLang="en-US" dirty="0"/>
              </a:p>
            </p:txBody>
          </p:sp>
        </mc:Choice>
        <mc:Fallback xmlns="">
          <p:sp>
            <p:nvSpPr>
              <p:cNvPr id="5" name="テキスト ボックス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5600" y="5715000"/>
                <a:ext cx="1447800" cy="369332"/>
              </a:xfrm>
              <a:prstGeom prst="rect">
                <a:avLst/>
              </a:prstGeom>
              <a:blipFill>
                <a:blip r:embed="rId3"/>
                <a:stretch>
                  <a:fillRect l="-3361" t="-10000" b="-250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86108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3296" y="1423988"/>
            <a:ext cx="5416868" cy="467629"/>
          </a:xfrm>
          <a:prstGeom prst="rect">
            <a:avLst/>
          </a:prstGeom>
        </p:spPr>
        <p:txBody>
          <a:bodyPr vert="horz" wrap="square" lIns="0" tIns="10478" rIns="0" bIns="0" rtlCol="0">
            <a:spAutoFit/>
          </a:bodyPr>
          <a:lstStyle/>
          <a:p>
            <a:pPr marL="10478">
              <a:spcBef>
                <a:spcPts val="83"/>
              </a:spcBef>
            </a:pPr>
            <a:r>
              <a:rPr spc="-94" dirty="0">
                <a:latin typeface="Trebuchet MS"/>
                <a:cs typeface="Trebuchet MS"/>
              </a:rPr>
              <a:t>Computing </a:t>
            </a:r>
            <a:r>
              <a:rPr spc="70" dirty="0">
                <a:latin typeface="Trebuchet MS"/>
                <a:cs typeface="Trebuchet MS"/>
              </a:rPr>
              <a:t>3D </a:t>
            </a:r>
            <a:r>
              <a:rPr spc="-99" dirty="0">
                <a:latin typeface="Trebuchet MS"/>
                <a:cs typeface="Trebuchet MS"/>
              </a:rPr>
              <a:t>Point</a:t>
            </a:r>
            <a:r>
              <a:rPr spc="33" dirty="0">
                <a:latin typeface="Trebuchet MS"/>
                <a:cs typeface="Trebuchet MS"/>
              </a:rPr>
              <a:t> </a:t>
            </a:r>
            <a:r>
              <a:rPr spc="-128" dirty="0">
                <a:latin typeface="Trebuchet MS"/>
                <a:cs typeface="Trebuchet MS"/>
              </a:rPr>
              <a:t>Coordinates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object 3"/>
              <p:cNvSpPr txBox="1"/>
              <p:nvPr/>
            </p:nvSpPr>
            <p:spPr>
              <a:xfrm>
                <a:off x="413296" y="2237101"/>
                <a:ext cx="3574923" cy="935833"/>
              </a:xfrm>
              <a:prstGeom prst="rect">
                <a:avLst/>
              </a:prstGeom>
            </p:spPr>
            <p:txBody>
              <a:bodyPr vert="horz" wrap="square" lIns="0" tIns="46100" rIns="0" bIns="0" rtlCol="0">
                <a:spAutoFit/>
              </a:bodyPr>
              <a:lstStyle/>
              <a:p>
                <a:pPr marL="331089" indent="-321135" defTabSz="754380">
                  <a:spcBef>
                    <a:spcPts val="362"/>
                  </a:spcBef>
                  <a:buFont typeface="Arial"/>
                  <a:buChar char="•"/>
                  <a:tabLst>
                    <a:tab pos="331089" algn="l"/>
                    <a:tab pos="331613" algn="l"/>
                  </a:tabLst>
                </a:pPr>
                <a:r>
                  <a:rPr lang="en-US" sz="2228" spc="-116" dirty="0" smtClean="0">
                    <a:solidFill>
                      <a:srgbClr val="002060"/>
                    </a:solidFill>
                    <a:latin typeface="Trebuchet MS"/>
                    <a:cs typeface="Trebuchet MS"/>
                  </a:rPr>
                  <a:t>Two </a:t>
                </a:r>
                <a:r>
                  <a:rPr lang="en-US" sz="2228" spc="-25" dirty="0">
                    <a:solidFill>
                      <a:srgbClr val="002060"/>
                    </a:solidFill>
                    <a:latin typeface="Trebuchet MS"/>
                    <a:cs typeface="Trebuchet MS"/>
                  </a:rPr>
                  <a:t>main</a:t>
                </a:r>
                <a:r>
                  <a:rPr lang="en-US" sz="2228" spc="78" dirty="0">
                    <a:solidFill>
                      <a:srgbClr val="002060"/>
                    </a:solidFill>
                    <a:latin typeface="Trebuchet MS"/>
                    <a:cs typeface="Trebuchet MS"/>
                  </a:rPr>
                  <a:t> </a:t>
                </a:r>
                <a:r>
                  <a:rPr lang="en-US" sz="2228" spc="-58" dirty="0">
                    <a:solidFill>
                      <a:srgbClr val="002060"/>
                    </a:solidFill>
                    <a:latin typeface="Trebuchet MS"/>
                    <a:cs typeface="Trebuchet MS"/>
                  </a:rPr>
                  <a:t>problems:</a:t>
                </a:r>
                <a:endParaRPr lang="en-US" sz="2228" dirty="0">
                  <a:solidFill>
                    <a:prstClr val="black"/>
                  </a:solidFill>
                  <a:latin typeface="Trebuchet MS"/>
                  <a:cs typeface="Trebuchet MS"/>
                </a:endParaRPr>
              </a:p>
              <a:p>
                <a:pPr marL="637032" lvl="1" indent="-237315" defTabSz="754380">
                  <a:spcBef>
                    <a:spcPts val="215"/>
                  </a:spcBef>
                  <a:buFont typeface="Courier New"/>
                  <a:buChar char="o"/>
                  <a:tabLst>
                    <a:tab pos="637032" algn="l"/>
                  </a:tabLst>
                </a:pPr>
                <a:r>
                  <a:rPr lang="en-US" sz="1733" spc="-50" dirty="0">
                    <a:solidFill>
                      <a:srgbClr val="002060"/>
                    </a:solidFill>
                    <a:latin typeface="Trebuchet MS"/>
                    <a:cs typeface="Trebuchet MS"/>
                  </a:rPr>
                  <a:t>We </a:t>
                </a:r>
                <a:r>
                  <a:rPr lang="en-US" sz="1733" spc="-29" dirty="0">
                    <a:solidFill>
                      <a:srgbClr val="002060"/>
                    </a:solidFill>
                    <a:latin typeface="Trebuchet MS"/>
                    <a:cs typeface="Trebuchet MS"/>
                  </a:rPr>
                  <a:t>need </a:t>
                </a:r>
                <a:r>
                  <a:rPr lang="en-US" sz="1733" spc="-87" dirty="0">
                    <a:solidFill>
                      <a:srgbClr val="002060"/>
                    </a:solidFill>
                    <a:latin typeface="Trebuchet MS"/>
                    <a:cs typeface="Trebuchet MS"/>
                  </a:rPr>
                  <a:t>to </a:t>
                </a:r>
                <a:r>
                  <a:rPr lang="en-US" sz="1733" spc="-41" dirty="0">
                    <a:solidFill>
                      <a:srgbClr val="002060"/>
                    </a:solidFill>
                    <a:latin typeface="Trebuchet MS"/>
                    <a:cs typeface="Trebuchet MS"/>
                  </a:rPr>
                  <a:t>know </a:t>
                </a:r>
                <a14:m>
                  <m:oMath xmlns:m="http://schemas.openxmlformats.org/officeDocument/2006/math">
                    <m:r>
                      <a:rPr lang="ja-JP" altLang="en-US" sz="1733" b="0" i="1" spc="-4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Trebuchet MS"/>
                      </a:rPr>
                      <m:t>𝑓</m:t>
                    </m:r>
                    <m:r>
                      <a:rPr lang="en-US" altLang="ja-JP" sz="1733" b="0" i="1" spc="-4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Trebuchet MS"/>
                      </a:rPr>
                      <m:t>, </m:t>
                    </m:r>
                    <m:r>
                      <a:rPr lang="en-US" altLang="ja-JP" sz="1733" b="0" i="1" spc="-4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Trebuchet MS"/>
                      </a:rPr>
                      <m:t>𝑏</m:t>
                    </m:r>
                    <m:r>
                      <a:rPr lang="en-US" altLang="ja-JP" sz="1733" b="0" i="1" spc="-4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Trebuchet MS"/>
                      </a:rPr>
                      <m:t>, </m:t>
                    </m:r>
                    <m:sSub>
                      <m:sSubPr>
                        <m:ctrlPr>
                          <a:rPr lang="en-US" altLang="ja-JP" sz="1733" b="0" i="1" spc="-4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Trebuchet MS"/>
                          </a:rPr>
                        </m:ctrlPr>
                      </m:sSubPr>
                      <m:e>
                        <m:r>
                          <a:rPr lang="en-US" altLang="ja-JP" sz="1733" b="0" i="1" spc="-4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Trebuchet MS"/>
                          </a:rPr>
                          <m:t>𝑢</m:t>
                        </m:r>
                      </m:e>
                      <m:sub>
                        <m:r>
                          <a:rPr lang="en-US" altLang="ja-JP" sz="1733" b="0" i="1" spc="-4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Trebuchet MS"/>
                          </a:rPr>
                          <m:t>0</m:t>
                        </m:r>
                      </m:sub>
                    </m:sSub>
                    <m:r>
                      <a:rPr lang="en-US" altLang="ja-JP" sz="1733" b="0" i="1" spc="-4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Trebuchet MS"/>
                      </a:rPr>
                      <m:t>, </m:t>
                    </m:r>
                    <m:sSub>
                      <m:sSubPr>
                        <m:ctrlPr>
                          <a:rPr lang="en-US" altLang="ja-JP" sz="1733" b="0" i="1" spc="-4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Trebuchet MS"/>
                          </a:rPr>
                        </m:ctrlPr>
                      </m:sSubPr>
                      <m:e>
                        <m:r>
                          <a:rPr lang="en-US" altLang="ja-JP" sz="1733" b="0" i="1" spc="-4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Trebuchet MS"/>
                          </a:rPr>
                          <m:t>𝑣</m:t>
                        </m:r>
                      </m:e>
                      <m:sub>
                        <m:r>
                          <a:rPr lang="en-US" altLang="ja-JP" sz="1733" b="0" i="1" spc="-4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Trebuchet MS"/>
                          </a:rPr>
                          <m:t>0</m:t>
                        </m:r>
                      </m:sub>
                    </m:sSub>
                  </m:oMath>
                </a14:m>
                <a:endParaRPr lang="en-US" sz="1733" dirty="0">
                  <a:solidFill>
                    <a:prstClr val="black"/>
                  </a:solidFill>
                  <a:latin typeface="Cambria Math"/>
                  <a:cs typeface="Cambria Math"/>
                </a:endParaRPr>
              </a:p>
              <a:p>
                <a:pPr marL="1016318" lvl="2" indent="-251984" defTabSz="754380">
                  <a:spcBef>
                    <a:spcPts val="149"/>
                  </a:spcBef>
                  <a:buClr>
                    <a:srgbClr val="002060"/>
                  </a:buClr>
                  <a:buFont typeface="Wingdings"/>
                  <a:buChar char=""/>
                  <a:tabLst>
                    <a:tab pos="1015794" algn="l"/>
                    <a:tab pos="1016318" algn="l"/>
                  </a:tabLst>
                </a:pPr>
                <a:r>
                  <a:rPr lang="en-US" sz="1568" spc="21" dirty="0">
                    <a:solidFill>
                      <a:srgbClr val="002A5C"/>
                    </a:solidFill>
                    <a:latin typeface="Trebuchet MS"/>
                    <a:cs typeface="Trebuchet MS"/>
                  </a:rPr>
                  <a:t>Use </a:t>
                </a:r>
                <a:r>
                  <a:rPr lang="en-US" sz="1568" spc="-66" dirty="0">
                    <a:solidFill>
                      <a:srgbClr val="002A5C"/>
                    </a:solidFill>
                    <a:latin typeface="Trebuchet MS"/>
                    <a:cs typeface="Trebuchet MS"/>
                  </a:rPr>
                  <a:t>stereo </a:t>
                </a:r>
                <a:r>
                  <a:rPr lang="en-US" sz="1568" spc="-54" dirty="0">
                    <a:solidFill>
                      <a:srgbClr val="002A5C"/>
                    </a:solidFill>
                    <a:latin typeface="Trebuchet MS"/>
                    <a:cs typeface="Trebuchet MS"/>
                  </a:rPr>
                  <a:t>camera</a:t>
                </a:r>
                <a:r>
                  <a:rPr lang="en-US" sz="1568" spc="-12" dirty="0">
                    <a:solidFill>
                      <a:srgbClr val="002A5C"/>
                    </a:solidFill>
                    <a:latin typeface="Trebuchet MS"/>
                    <a:cs typeface="Trebuchet MS"/>
                  </a:rPr>
                  <a:t> </a:t>
                </a:r>
                <a:r>
                  <a:rPr lang="en-US" sz="1568" spc="-41" dirty="0">
                    <a:solidFill>
                      <a:srgbClr val="FF0000"/>
                    </a:solidFill>
                    <a:latin typeface="Trebuchet MS"/>
                    <a:cs typeface="Trebuchet MS"/>
                  </a:rPr>
                  <a:t>calibration</a:t>
                </a:r>
                <a:endParaRPr sz="1568" dirty="0">
                  <a:solidFill>
                    <a:srgbClr val="FF0000"/>
                  </a:solidFill>
                  <a:latin typeface="Trebuchet MS"/>
                  <a:cs typeface="Trebuchet MS"/>
                </a:endParaRPr>
              </a:p>
            </p:txBody>
          </p:sp>
        </mc:Choice>
        <mc:Fallback xmlns="">
          <p:sp>
            <p:nvSpPr>
              <p:cNvPr id="3" name="object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296" y="2237101"/>
                <a:ext cx="3574923" cy="935833"/>
              </a:xfrm>
              <a:prstGeom prst="rect">
                <a:avLst/>
              </a:prstGeom>
              <a:blipFill>
                <a:blip r:embed="rId2"/>
                <a:stretch>
                  <a:fillRect l="-4266" t="-4575" r="-2560" b="-1241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object 4"/>
              <p:cNvSpPr txBox="1"/>
              <p:nvPr/>
            </p:nvSpPr>
            <p:spPr>
              <a:xfrm>
                <a:off x="781581" y="3414028"/>
                <a:ext cx="4710160" cy="585978"/>
              </a:xfrm>
              <a:prstGeom prst="rect">
                <a:avLst/>
              </a:prstGeom>
            </p:spPr>
            <p:txBody>
              <a:bodyPr vert="horz" wrap="square" lIns="0" tIns="30909" rIns="0" bIns="0" rtlCol="0">
                <a:spAutoFit/>
              </a:bodyPr>
              <a:lstStyle/>
              <a:p>
                <a:pPr marL="268748" indent="-237315" defTabSz="754380">
                  <a:spcBef>
                    <a:spcPts val="243"/>
                  </a:spcBef>
                  <a:buClr>
                    <a:srgbClr val="002060"/>
                  </a:buClr>
                  <a:buFont typeface="Courier New"/>
                  <a:buChar char="o"/>
                  <a:tabLst>
                    <a:tab pos="268748" algn="l"/>
                  </a:tabLst>
                </a:pPr>
                <a:r>
                  <a:rPr lang="en-US" sz="1733" spc="-50" dirty="0" smtClean="0">
                    <a:solidFill>
                      <a:srgbClr val="002A5C"/>
                    </a:solidFill>
                    <a:latin typeface="Trebuchet MS"/>
                    <a:cs typeface="Trebuchet MS"/>
                  </a:rPr>
                  <a:t>We </a:t>
                </a:r>
                <a:r>
                  <a:rPr lang="en-US" sz="1733" spc="-29" dirty="0">
                    <a:solidFill>
                      <a:srgbClr val="002A5C"/>
                    </a:solidFill>
                    <a:latin typeface="Trebuchet MS"/>
                    <a:cs typeface="Trebuchet MS"/>
                  </a:rPr>
                  <a:t>need </a:t>
                </a:r>
                <a:r>
                  <a:rPr lang="en-US" sz="1733" spc="-87" dirty="0">
                    <a:solidFill>
                      <a:srgbClr val="002A5C"/>
                    </a:solidFill>
                    <a:latin typeface="Trebuchet MS"/>
                    <a:cs typeface="Trebuchet MS"/>
                  </a:rPr>
                  <a:t>to </a:t>
                </a:r>
                <a:r>
                  <a:rPr lang="en-US" sz="1733" spc="-12" dirty="0">
                    <a:solidFill>
                      <a:srgbClr val="002A5C"/>
                    </a:solidFill>
                    <a:latin typeface="Trebuchet MS"/>
                    <a:cs typeface="Trebuchet MS"/>
                  </a:rPr>
                  <a:t>find </a:t>
                </a:r>
                <a:r>
                  <a:rPr lang="en-US" sz="1733" spc="-17" dirty="0" smtClean="0">
                    <a:solidFill>
                      <a:srgbClr val="FF0000"/>
                    </a:solidFill>
                    <a:latin typeface="Trebuchet MS"/>
                    <a:cs typeface="Trebuchet MS"/>
                  </a:rPr>
                  <a:t>corresponding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733" b="0" i="1" spc="-17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rebuchet MS"/>
                          </a:rPr>
                        </m:ctrlPr>
                      </m:sSubPr>
                      <m:e>
                        <m:r>
                          <a:rPr lang="en-US" sz="1733" b="0" i="1" spc="-17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rebuchet MS"/>
                          </a:rPr>
                          <m:t>𝑥</m:t>
                        </m:r>
                      </m:e>
                      <m:sub>
                        <m:r>
                          <a:rPr lang="en-US" sz="1733" b="0" i="1" spc="-17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rebuchet MS"/>
                          </a:rPr>
                          <m:t>𝑅</m:t>
                        </m:r>
                      </m:sub>
                    </m:sSub>
                  </m:oMath>
                </a14:m>
                <a:r>
                  <a:rPr lang="en-US" sz="1733" spc="-17" dirty="0" smtClean="0">
                    <a:solidFill>
                      <a:srgbClr val="002A5C"/>
                    </a:solidFill>
                    <a:latin typeface="Trebuchet MS"/>
                    <a:cs typeface="Trebuchet MS"/>
                  </a:rPr>
                  <a:t> </a:t>
                </a:r>
                <a:r>
                  <a:rPr lang="en-US" sz="1733" spc="-70" dirty="0" smtClean="0">
                    <a:solidFill>
                      <a:srgbClr val="002A5C"/>
                    </a:solidFill>
                    <a:latin typeface="Trebuchet MS"/>
                    <a:cs typeface="Trebuchet MS"/>
                  </a:rPr>
                  <a:t>for </a:t>
                </a:r>
                <a:r>
                  <a:rPr lang="en-US" sz="1733" spc="-21" dirty="0" smtClean="0">
                    <a:solidFill>
                      <a:srgbClr val="002A5C"/>
                    </a:solidFill>
                    <a:latin typeface="Trebuchet MS"/>
                    <a:cs typeface="Trebuchet MS"/>
                  </a:rPr>
                  <a:t>each</a:t>
                </a:r>
                <a:r>
                  <a:rPr lang="en-US" sz="1733" spc="342" dirty="0">
                    <a:solidFill>
                      <a:srgbClr val="002A5C"/>
                    </a:solidFill>
                    <a:latin typeface="Trebuchet MS"/>
                    <a:cs typeface="Trebuchet MS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000" i="1" spc="-17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rebuchet MS"/>
                          </a:rPr>
                        </m:ctrlPr>
                      </m:sSubPr>
                      <m:e>
                        <m:r>
                          <a:rPr lang="en-US" altLang="ja-JP" sz="2000" i="1" spc="-17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rebuchet MS"/>
                          </a:rPr>
                          <m:t>𝑥</m:t>
                        </m:r>
                      </m:e>
                      <m:sub>
                        <m:r>
                          <a:rPr lang="en-US" altLang="ja-JP" sz="2000" b="0" i="1" spc="-17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rebuchet MS"/>
                          </a:rPr>
                          <m:t>𝐿</m:t>
                        </m:r>
                      </m:sub>
                    </m:sSub>
                  </m:oMath>
                </a14:m>
                <a:endParaRPr lang="en-US" sz="1856" baseline="-16666" dirty="0">
                  <a:solidFill>
                    <a:prstClr val="black"/>
                  </a:solidFill>
                  <a:latin typeface="Cambria Math"/>
                  <a:cs typeface="Cambria Math"/>
                </a:endParaRPr>
              </a:p>
              <a:p>
                <a:pPr marL="648033" lvl="1" indent="-251984" defTabSz="754380">
                  <a:spcBef>
                    <a:spcPts val="144"/>
                  </a:spcBef>
                  <a:buClr>
                    <a:srgbClr val="002060"/>
                  </a:buClr>
                  <a:buFont typeface="Wingdings"/>
                  <a:buChar char=""/>
                  <a:tabLst>
                    <a:tab pos="647510" algn="l"/>
                    <a:tab pos="648033" algn="l"/>
                  </a:tabLst>
                </a:pPr>
                <a:r>
                  <a:rPr lang="en-US" sz="1568" spc="21" dirty="0">
                    <a:solidFill>
                      <a:srgbClr val="002A5C"/>
                    </a:solidFill>
                    <a:latin typeface="Trebuchet MS"/>
                    <a:cs typeface="Trebuchet MS"/>
                  </a:rPr>
                  <a:t>Use </a:t>
                </a:r>
                <a:r>
                  <a:rPr lang="en-US" sz="1568" spc="-41" dirty="0">
                    <a:solidFill>
                      <a:srgbClr val="FF0000"/>
                    </a:solidFill>
                    <a:latin typeface="Trebuchet MS"/>
                    <a:cs typeface="Trebuchet MS"/>
                  </a:rPr>
                  <a:t>disparity</a:t>
                </a:r>
                <a:r>
                  <a:rPr lang="en-US" sz="1568" spc="-41" dirty="0">
                    <a:solidFill>
                      <a:srgbClr val="002A5C"/>
                    </a:solidFill>
                    <a:latin typeface="Trebuchet MS"/>
                    <a:cs typeface="Trebuchet MS"/>
                  </a:rPr>
                  <a:t> </a:t>
                </a:r>
                <a:r>
                  <a:rPr lang="en-US" sz="1568" spc="-45" dirty="0">
                    <a:solidFill>
                      <a:srgbClr val="FF0000"/>
                    </a:solidFill>
                    <a:latin typeface="Trebuchet MS"/>
                    <a:cs typeface="Trebuchet MS"/>
                  </a:rPr>
                  <a:t>computation</a:t>
                </a:r>
                <a:r>
                  <a:rPr lang="en-US" sz="1568" spc="-21" dirty="0">
                    <a:solidFill>
                      <a:srgbClr val="002A5C"/>
                    </a:solidFill>
                    <a:latin typeface="Trebuchet MS"/>
                    <a:cs typeface="Trebuchet MS"/>
                  </a:rPr>
                  <a:t> </a:t>
                </a:r>
                <a:r>
                  <a:rPr lang="en-US" sz="1568" spc="-37" dirty="0">
                    <a:solidFill>
                      <a:srgbClr val="FF0000"/>
                    </a:solidFill>
                    <a:latin typeface="Trebuchet MS"/>
                    <a:cs typeface="Trebuchet MS"/>
                  </a:rPr>
                  <a:t>algorithms</a:t>
                </a:r>
                <a:endParaRPr sz="1568" dirty="0">
                  <a:solidFill>
                    <a:srgbClr val="FF0000"/>
                  </a:solidFill>
                  <a:latin typeface="Trebuchet MS"/>
                  <a:cs typeface="Trebuchet MS"/>
                </a:endParaRPr>
              </a:p>
            </p:txBody>
          </p:sp>
        </mc:Choice>
        <mc:Fallback xmlns="">
          <p:sp>
            <p:nvSpPr>
              <p:cNvPr id="4" name="object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581" y="3414028"/>
                <a:ext cx="4710160" cy="585978"/>
              </a:xfrm>
              <a:prstGeom prst="rect">
                <a:avLst/>
              </a:prstGeom>
              <a:blipFill>
                <a:blip r:embed="rId3"/>
                <a:stretch>
                  <a:fillRect l="-2070" t="-1042" r="-517" b="-2083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object 5"/>
          <p:cNvSpPr/>
          <p:nvPr/>
        </p:nvSpPr>
        <p:spPr>
          <a:xfrm>
            <a:off x="2301496" y="4353278"/>
            <a:ext cx="4173543" cy="21109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754380"/>
            <a:endParaRPr sz="1485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301496" y="5373888"/>
            <a:ext cx="4173712" cy="72819"/>
          </a:xfrm>
          <a:custGeom>
            <a:avLst/>
            <a:gdLst/>
            <a:ahLst/>
            <a:cxnLst/>
            <a:rect l="l" t="t" r="r" b="b"/>
            <a:pathLst>
              <a:path w="5059045" h="88264">
                <a:moveTo>
                  <a:pt x="0" y="0"/>
                </a:moveTo>
                <a:lnTo>
                  <a:pt x="5058839" y="87725"/>
                </a:lnTo>
              </a:path>
            </a:pathLst>
          </a:custGeom>
          <a:ln w="24368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defTabSz="754380"/>
            <a:endParaRPr sz="1485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213034" y="5278737"/>
            <a:ext cx="203787" cy="217408"/>
          </a:xfrm>
          <a:custGeom>
            <a:avLst/>
            <a:gdLst/>
            <a:ahLst/>
            <a:cxnLst/>
            <a:rect l="l" t="t" r="r" b="b"/>
            <a:pathLst>
              <a:path w="247014" h="263525">
                <a:moveTo>
                  <a:pt x="0" y="263177"/>
                </a:moveTo>
                <a:lnTo>
                  <a:pt x="246728" y="263177"/>
                </a:lnTo>
                <a:lnTo>
                  <a:pt x="246728" y="0"/>
                </a:lnTo>
                <a:lnTo>
                  <a:pt x="0" y="0"/>
                </a:lnTo>
                <a:lnTo>
                  <a:pt x="0" y="263177"/>
                </a:lnTo>
                <a:close/>
              </a:path>
            </a:pathLst>
          </a:custGeom>
          <a:ln w="24368">
            <a:solidFill>
              <a:srgbClr val="FFFF00"/>
            </a:solidFill>
          </a:ln>
        </p:spPr>
        <p:txBody>
          <a:bodyPr wrap="square" lIns="0" tIns="0" rIns="0" bIns="0" rtlCol="0"/>
          <a:lstStyle/>
          <a:p>
            <a:pPr defTabSz="754380"/>
            <a:endParaRPr sz="1485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348060" y="5300168"/>
            <a:ext cx="203787" cy="217408"/>
          </a:xfrm>
          <a:custGeom>
            <a:avLst/>
            <a:gdLst/>
            <a:ahLst/>
            <a:cxnLst/>
            <a:rect l="l" t="t" r="r" b="b"/>
            <a:pathLst>
              <a:path w="247015" h="263525">
                <a:moveTo>
                  <a:pt x="0" y="263177"/>
                </a:moveTo>
                <a:lnTo>
                  <a:pt x="246728" y="263177"/>
                </a:lnTo>
                <a:lnTo>
                  <a:pt x="246728" y="0"/>
                </a:lnTo>
                <a:lnTo>
                  <a:pt x="0" y="0"/>
                </a:lnTo>
                <a:lnTo>
                  <a:pt x="0" y="263177"/>
                </a:lnTo>
                <a:close/>
              </a:path>
            </a:pathLst>
          </a:custGeom>
          <a:ln w="24368">
            <a:solidFill>
              <a:srgbClr val="FFFF00"/>
            </a:solidFill>
          </a:ln>
        </p:spPr>
        <p:txBody>
          <a:bodyPr wrap="square" lIns="0" tIns="0" rIns="0" bIns="0" rtlCol="0"/>
          <a:lstStyle/>
          <a:p>
            <a:pPr defTabSz="754380"/>
            <a:endParaRPr sz="1485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740647" y="2130635"/>
            <a:ext cx="2035525" cy="153835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754380"/>
            <a:endParaRPr sz="1485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216949" y="2297936"/>
            <a:ext cx="100859" cy="9724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754380"/>
            <a:endParaRPr sz="1485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628077" y="2593090"/>
            <a:ext cx="100859" cy="9724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754380"/>
            <a:endParaRPr sz="1485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7029178" y="2889337"/>
            <a:ext cx="100859" cy="9724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754380"/>
            <a:endParaRPr sz="1485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6687094" y="2796796"/>
            <a:ext cx="125730" cy="584645"/>
          </a:xfrm>
          <a:custGeom>
            <a:avLst/>
            <a:gdLst/>
            <a:ahLst/>
            <a:cxnLst/>
            <a:rect l="l" t="t" r="r" b="b"/>
            <a:pathLst>
              <a:path w="152400" h="708660">
                <a:moveTo>
                  <a:pt x="50680" y="150305"/>
                </a:moveTo>
                <a:lnTo>
                  <a:pt x="12677" y="704646"/>
                </a:lnTo>
                <a:lnTo>
                  <a:pt x="63359" y="708121"/>
                </a:lnTo>
                <a:lnTo>
                  <a:pt x="101362" y="153780"/>
                </a:lnTo>
                <a:lnTo>
                  <a:pt x="50680" y="150305"/>
                </a:lnTo>
                <a:close/>
              </a:path>
              <a:path w="152400" h="708660">
                <a:moveTo>
                  <a:pt x="138573" y="124965"/>
                </a:moveTo>
                <a:lnTo>
                  <a:pt x="52417" y="124965"/>
                </a:lnTo>
                <a:lnTo>
                  <a:pt x="103099" y="128438"/>
                </a:lnTo>
                <a:lnTo>
                  <a:pt x="101362" y="153780"/>
                </a:lnTo>
                <a:lnTo>
                  <a:pt x="152043" y="157255"/>
                </a:lnTo>
                <a:lnTo>
                  <a:pt x="138573" y="124965"/>
                </a:lnTo>
                <a:close/>
              </a:path>
              <a:path w="152400" h="708660">
                <a:moveTo>
                  <a:pt x="52417" y="124965"/>
                </a:moveTo>
                <a:lnTo>
                  <a:pt x="50680" y="150305"/>
                </a:lnTo>
                <a:lnTo>
                  <a:pt x="101362" y="153780"/>
                </a:lnTo>
                <a:lnTo>
                  <a:pt x="103099" y="128438"/>
                </a:lnTo>
                <a:lnTo>
                  <a:pt x="52417" y="124965"/>
                </a:lnTo>
                <a:close/>
              </a:path>
              <a:path w="152400" h="708660">
                <a:moveTo>
                  <a:pt x="86445" y="0"/>
                </a:moveTo>
                <a:lnTo>
                  <a:pt x="0" y="146831"/>
                </a:lnTo>
                <a:lnTo>
                  <a:pt x="50680" y="150305"/>
                </a:lnTo>
                <a:lnTo>
                  <a:pt x="52417" y="124965"/>
                </a:lnTo>
                <a:lnTo>
                  <a:pt x="138573" y="124965"/>
                </a:lnTo>
                <a:lnTo>
                  <a:pt x="86445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754380"/>
            <a:endParaRPr sz="1485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6227426" y="3343908"/>
            <a:ext cx="509207" cy="248317"/>
          </a:xfrm>
          <a:custGeom>
            <a:avLst/>
            <a:gdLst/>
            <a:ahLst/>
            <a:cxnLst/>
            <a:rect l="l" t="t" r="r" b="b"/>
            <a:pathLst>
              <a:path w="617220" h="300989">
                <a:moveTo>
                  <a:pt x="108267" y="161444"/>
                </a:moveTo>
                <a:lnTo>
                  <a:pt x="0" y="293013"/>
                </a:lnTo>
                <a:lnTo>
                  <a:pt x="170215" y="300686"/>
                </a:lnTo>
                <a:lnTo>
                  <a:pt x="154159" y="264596"/>
                </a:lnTo>
                <a:lnTo>
                  <a:pt x="126358" y="264596"/>
                </a:lnTo>
                <a:lnTo>
                  <a:pt x="105709" y="218183"/>
                </a:lnTo>
                <a:lnTo>
                  <a:pt x="128916" y="207858"/>
                </a:lnTo>
                <a:lnTo>
                  <a:pt x="108267" y="161444"/>
                </a:lnTo>
                <a:close/>
              </a:path>
              <a:path w="617220" h="300989">
                <a:moveTo>
                  <a:pt x="128916" y="207858"/>
                </a:moveTo>
                <a:lnTo>
                  <a:pt x="105709" y="218183"/>
                </a:lnTo>
                <a:lnTo>
                  <a:pt x="126358" y="264596"/>
                </a:lnTo>
                <a:lnTo>
                  <a:pt x="149565" y="254271"/>
                </a:lnTo>
                <a:lnTo>
                  <a:pt x="128916" y="207858"/>
                </a:lnTo>
                <a:close/>
              </a:path>
              <a:path w="617220" h="300989">
                <a:moveTo>
                  <a:pt x="149565" y="254271"/>
                </a:moveTo>
                <a:lnTo>
                  <a:pt x="126358" y="264596"/>
                </a:lnTo>
                <a:lnTo>
                  <a:pt x="154159" y="264596"/>
                </a:lnTo>
                <a:lnTo>
                  <a:pt x="149565" y="254271"/>
                </a:lnTo>
                <a:close/>
              </a:path>
              <a:path w="617220" h="300989">
                <a:moveTo>
                  <a:pt x="596121" y="0"/>
                </a:moveTo>
                <a:lnTo>
                  <a:pt x="128916" y="207858"/>
                </a:lnTo>
                <a:lnTo>
                  <a:pt x="149565" y="254271"/>
                </a:lnTo>
                <a:lnTo>
                  <a:pt x="616770" y="46413"/>
                </a:lnTo>
                <a:lnTo>
                  <a:pt x="596121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754380"/>
            <a:endParaRPr sz="1485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6708664" y="3348589"/>
            <a:ext cx="418052" cy="234172"/>
          </a:xfrm>
          <a:custGeom>
            <a:avLst/>
            <a:gdLst/>
            <a:ahLst/>
            <a:cxnLst/>
            <a:rect l="l" t="t" r="r" b="b"/>
            <a:pathLst>
              <a:path w="506729" h="283844">
                <a:moveTo>
                  <a:pt x="359662" y="235064"/>
                </a:moveTo>
                <a:lnTo>
                  <a:pt x="335918" y="279974"/>
                </a:lnTo>
                <a:lnTo>
                  <a:pt x="506263" y="283839"/>
                </a:lnTo>
                <a:lnTo>
                  <a:pt x="479873" y="246936"/>
                </a:lnTo>
                <a:lnTo>
                  <a:pt x="382117" y="246936"/>
                </a:lnTo>
                <a:lnTo>
                  <a:pt x="359662" y="235064"/>
                </a:lnTo>
                <a:close/>
              </a:path>
              <a:path w="506729" h="283844">
                <a:moveTo>
                  <a:pt x="383406" y="190154"/>
                </a:moveTo>
                <a:lnTo>
                  <a:pt x="359662" y="235064"/>
                </a:lnTo>
                <a:lnTo>
                  <a:pt x="382117" y="246936"/>
                </a:lnTo>
                <a:lnTo>
                  <a:pt x="405861" y="202026"/>
                </a:lnTo>
                <a:lnTo>
                  <a:pt x="383406" y="190154"/>
                </a:lnTo>
                <a:close/>
              </a:path>
              <a:path w="506729" h="283844">
                <a:moveTo>
                  <a:pt x="407150" y="145244"/>
                </a:moveTo>
                <a:lnTo>
                  <a:pt x="383406" y="190154"/>
                </a:lnTo>
                <a:lnTo>
                  <a:pt x="405861" y="202026"/>
                </a:lnTo>
                <a:lnTo>
                  <a:pt x="382117" y="246936"/>
                </a:lnTo>
                <a:lnTo>
                  <a:pt x="479873" y="246936"/>
                </a:lnTo>
                <a:lnTo>
                  <a:pt x="407150" y="145244"/>
                </a:lnTo>
                <a:close/>
              </a:path>
              <a:path w="506729" h="283844">
                <a:moveTo>
                  <a:pt x="23742" y="0"/>
                </a:moveTo>
                <a:lnTo>
                  <a:pt x="0" y="44909"/>
                </a:lnTo>
                <a:lnTo>
                  <a:pt x="359662" y="235064"/>
                </a:lnTo>
                <a:lnTo>
                  <a:pt x="383406" y="190154"/>
                </a:lnTo>
                <a:lnTo>
                  <a:pt x="23742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754380"/>
            <a:endParaRPr sz="1485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402276" y="3492245"/>
            <a:ext cx="171307" cy="124842"/>
          </a:xfrm>
          <a:prstGeom prst="rect">
            <a:avLst/>
          </a:prstGeom>
        </p:spPr>
        <p:txBody>
          <a:bodyPr vert="horz" wrap="square" lIns="0" tIns="10478" rIns="0" bIns="0" rtlCol="0">
            <a:spAutoFit/>
          </a:bodyPr>
          <a:lstStyle/>
          <a:p>
            <a:pPr marL="31433" defTabSz="754380">
              <a:spcBef>
                <a:spcPts val="83"/>
              </a:spcBef>
            </a:pPr>
            <a:r>
              <a:rPr sz="1114" spc="-6" baseline="6172" dirty="0">
                <a:solidFill>
                  <a:srgbClr val="FFFF00"/>
                </a:solidFill>
                <a:latin typeface="Arial"/>
                <a:cs typeface="Arial"/>
              </a:rPr>
              <a:t>X</a:t>
            </a:r>
            <a:r>
              <a:rPr sz="495" spc="-4" dirty="0">
                <a:solidFill>
                  <a:srgbClr val="FFFF00"/>
                </a:solidFill>
                <a:latin typeface="Arial"/>
                <a:cs typeface="Arial"/>
              </a:rPr>
              <a:t>w</a:t>
            </a:r>
            <a:endParaRPr sz="495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749849" y="3467100"/>
            <a:ext cx="171307" cy="124842"/>
          </a:xfrm>
          <a:prstGeom prst="rect">
            <a:avLst/>
          </a:prstGeom>
        </p:spPr>
        <p:txBody>
          <a:bodyPr vert="horz" wrap="square" lIns="0" tIns="10478" rIns="0" bIns="0" rtlCol="0">
            <a:spAutoFit/>
          </a:bodyPr>
          <a:lstStyle/>
          <a:p>
            <a:pPr marL="31433" defTabSz="754380">
              <a:spcBef>
                <a:spcPts val="83"/>
              </a:spcBef>
            </a:pPr>
            <a:r>
              <a:rPr sz="1114" spc="-6" baseline="6172" dirty="0">
                <a:solidFill>
                  <a:srgbClr val="FFFF00"/>
                </a:solidFill>
                <a:latin typeface="Arial"/>
                <a:cs typeface="Arial"/>
              </a:rPr>
              <a:t>Y</a:t>
            </a:r>
            <a:r>
              <a:rPr sz="495" spc="-4" dirty="0">
                <a:solidFill>
                  <a:srgbClr val="FFFF00"/>
                </a:solidFill>
                <a:latin typeface="Arial"/>
                <a:cs typeface="Arial"/>
              </a:rPr>
              <a:t>w</a:t>
            </a:r>
            <a:endParaRPr sz="495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530867" y="2825876"/>
            <a:ext cx="166068" cy="124907"/>
          </a:xfrm>
          <a:prstGeom prst="rect">
            <a:avLst/>
          </a:prstGeom>
        </p:spPr>
        <p:txBody>
          <a:bodyPr vert="horz" wrap="square" lIns="0" tIns="10478" rIns="0" bIns="0" rtlCol="0">
            <a:spAutoFit/>
          </a:bodyPr>
          <a:lstStyle/>
          <a:p>
            <a:pPr marL="31433" defTabSz="754380">
              <a:spcBef>
                <a:spcPts val="83"/>
              </a:spcBef>
            </a:pPr>
            <a:r>
              <a:rPr sz="743" dirty="0">
                <a:solidFill>
                  <a:srgbClr val="FFFF00"/>
                </a:solidFill>
                <a:latin typeface="Arial"/>
                <a:cs typeface="Arial"/>
              </a:rPr>
              <a:t>Z</a:t>
            </a:r>
            <a:r>
              <a:rPr sz="743" baseline="-9259" dirty="0">
                <a:solidFill>
                  <a:srgbClr val="FFFF00"/>
                </a:solidFill>
                <a:latin typeface="Arial"/>
                <a:cs typeface="Arial"/>
              </a:rPr>
              <a:t>w</a:t>
            </a:r>
            <a:endParaRPr sz="743" baseline="-9259">
              <a:solidFill>
                <a:prstClr val="black"/>
              </a:solidFill>
              <a:latin typeface="Arial"/>
              <a:cs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テキスト ボックス 18"/>
              <p:cNvSpPr txBox="1"/>
              <p:nvPr/>
            </p:nvSpPr>
            <p:spPr>
              <a:xfrm>
                <a:off x="3988219" y="2514600"/>
                <a:ext cx="165058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kumimoji="1" lang="ja-JP" altLang="en-US" dirty="0" smtClean="0"/>
                  <a:t>は左カメラの光学中心</a:t>
                </a:r>
                <a:endParaRPr kumimoji="1" lang="ja-JP" altLang="en-US" dirty="0"/>
              </a:p>
            </p:txBody>
          </p:sp>
        </mc:Choice>
        <mc:Fallback xmlns="">
          <p:sp>
            <p:nvSpPr>
              <p:cNvPr id="19" name="テキスト ボックス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8219" y="2514600"/>
                <a:ext cx="1650581" cy="646331"/>
              </a:xfrm>
              <a:prstGeom prst="rect">
                <a:avLst/>
              </a:prstGeom>
              <a:blipFill>
                <a:blip r:embed="rId7"/>
                <a:stretch>
                  <a:fillRect l="-2952" t="-7547" b="-1037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19570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13296" y="3682937"/>
            <a:ext cx="2480024" cy="213713"/>
          </a:xfrm>
          <a:prstGeom prst="rect">
            <a:avLst/>
          </a:prstGeom>
        </p:spPr>
        <p:txBody>
          <a:bodyPr vert="horz" wrap="square" lIns="0" tIns="10478" rIns="0" bIns="0" rtlCol="0">
            <a:spAutoFit/>
          </a:bodyPr>
          <a:lstStyle/>
          <a:p>
            <a:pPr marL="10478" defTabSz="754380">
              <a:spcBef>
                <a:spcPts val="83"/>
              </a:spcBef>
            </a:pPr>
            <a:r>
              <a:rPr sz="1320" b="1" spc="-4" dirty="0">
                <a:solidFill>
                  <a:srgbClr val="4A66AC"/>
                </a:solidFill>
                <a:latin typeface="Arial Narrow"/>
                <a:cs typeface="Arial Narrow"/>
              </a:rPr>
              <a:t>Course 3, Module 1, </a:t>
            </a:r>
            <a:r>
              <a:rPr sz="1320" b="1" spc="-8" dirty="0">
                <a:solidFill>
                  <a:srgbClr val="4A66AC"/>
                </a:solidFill>
                <a:latin typeface="Arial Narrow"/>
                <a:cs typeface="Arial Narrow"/>
              </a:rPr>
              <a:t>Lesson </a:t>
            </a:r>
            <a:r>
              <a:rPr sz="1320" b="1" dirty="0">
                <a:solidFill>
                  <a:srgbClr val="4A66AC"/>
                </a:solidFill>
                <a:latin typeface="Arial Narrow"/>
                <a:cs typeface="Arial Narrow"/>
              </a:rPr>
              <a:t>3 – </a:t>
            </a:r>
            <a:r>
              <a:rPr sz="1320" b="1" spc="-4" dirty="0">
                <a:solidFill>
                  <a:srgbClr val="4A66AC"/>
                </a:solidFill>
                <a:latin typeface="Arial Narrow"/>
                <a:cs typeface="Arial Narrow"/>
              </a:rPr>
              <a:t>Part</a:t>
            </a:r>
            <a:r>
              <a:rPr sz="1320" b="1" spc="-66" dirty="0">
                <a:solidFill>
                  <a:srgbClr val="4A66AC"/>
                </a:solidFill>
                <a:latin typeface="Arial Narrow"/>
                <a:cs typeface="Arial Narrow"/>
              </a:rPr>
              <a:t> </a:t>
            </a:r>
            <a:r>
              <a:rPr sz="1320" b="1" dirty="0">
                <a:solidFill>
                  <a:srgbClr val="4A66AC"/>
                </a:solidFill>
                <a:latin typeface="Arial Narrow"/>
                <a:cs typeface="Arial Narrow"/>
              </a:rPr>
              <a:t>2</a:t>
            </a:r>
            <a:endParaRPr sz="1320">
              <a:solidFill>
                <a:prstClr val="black"/>
              </a:solidFill>
              <a:latin typeface="Arial Narrow"/>
              <a:cs typeface="Arial Narrow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13296" y="2745830"/>
            <a:ext cx="7351014" cy="416845"/>
          </a:xfrm>
          <a:prstGeom prst="rect">
            <a:avLst/>
          </a:prstGeom>
        </p:spPr>
        <p:txBody>
          <a:bodyPr vert="horz" wrap="square" lIns="0" tIns="10478" rIns="0" bIns="0" rtlCol="0">
            <a:spAutoFit/>
          </a:bodyPr>
          <a:lstStyle/>
          <a:p>
            <a:pPr marL="10478" defTabSz="754380">
              <a:spcBef>
                <a:spcPts val="83"/>
              </a:spcBef>
            </a:pPr>
            <a:r>
              <a:rPr sz="2640" b="1" spc="41" dirty="0">
                <a:solidFill>
                  <a:srgbClr val="FFFFFF"/>
                </a:solidFill>
                <a:latin typeface="Calibri"/>
                <a:cs typeface="Calibri"/>
              </a:rPr>
              <a:t>Visual </a:t>
            </a:r>
            <a:r>
              <a:rPr sz="2640" b="1" spc="29" dirty="0">
                <a:solidFill>
                  <a:srgbClr val="FFFFFF"/>
                </a:solidFill>
                <a:latin typeface="Calibri"/>
                <a:cs typeface="Calibri"/>
              </a:rPr>
              <a:t>Depth </a:t>
            </a:r>
            <a:r>
              <a:rPr sz="2640" b="1" spc="37" dirty="0">
                <a:solidFill>
                  <a:srgbClr val="FFFFFF"/>
                </a:solidFill>
                <a:latin typeface="Calibri"/>
                <a:cs typeface="Calibri"/>
              </a:rPr>
              <a:t>Perception: </a:t>
            </a:r>
            <a:r>
              <a:rPr sz="2640" b="1" spc="41" dirty="0">
                <a:solidFill>
                  <a:srgbClr val="FFFFFF"/>
                </a:solidFill>
                <a:latin typeface="Calibri"/>
                <a:cs typeface="Calibri"/>
              </a:rPr>
              <a:t>Computing </a:t>
            </a:r>
            <a:r>
              <a:rPr sz="2640" b="1" spc="62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640" b="1" spc="219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0" b="1" spc="29" dirty="0">
                <a:solidFill>
                  <a:srgbClr val="FFFFFF"/>
                </a:solidFill>
                <a:latin typeface="Calibri"/>
                <a:cs typeface="Calibri"/>
              </a:rPr>
              <a:t>Disparity</a:t>
            </a:r>
            <a:endParaRPr sz="2640">
              <a:solidFill>
                <a:prstClr val="black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10457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3296" y="1423988"/>
            <a:ext cx="5416868" cy="467629"/>
          </a:xfrm>
          <a:prstGeom prst="rect">
            <a:avLst/>
          </a:prstGeom>
        </p:spPr>
        <p:txBody>
          <a:bodyPr vert="horz" wrap="square" lIns="0" tIns="10478" rIns="0" bIns="0" rtlCol="0">
            <a:spAutoFit/>
          </a:bodyPr>
          <a:lstStyle/>
          <a:p>
            <a:pPr marL="10478">
              <a:spcBef>
                <a:spcPts val="83"/>
              </a:spcBef>
            </a:pPr>
            <a:r>
              <a:rPr spc="-94" dirty="0"/>
              <a:t>Computing </a:t>
            </a:r>
            <a:r>
              <a:rPr spc="70" dirty="0"/>
              <a:t>3D </a:t>
            </a:r>
            <a:r>
              <a:rPr spc="-99" dirty="0"/>
              <a:t>Point</a:t>
            </a:r>
            <a:r>
              <a:rPr spc="33" dirty="0"/>
              <a:t> </a:t>
            </a:r>
            <a:r>
              <a:rPr spc="-128" dirty="0"/>
              <a:t>Coordinates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object 3"/>
              <p:cNvSpPr txBox="1"/>
              <p:nvPr/>
            </p:nvSpPr>
            <p:spPr>
              <a:xfrm>
                <a:off x="381864" y="2237101"/>
                <a:ext cx="5790336" cy="1801839"/>
              </a:xfrm>
              <a:prstGeom prst="rect">
                <a:avLst/>
              </a:prstGeom>
            </p:spPr>
            <p:txBody>
              <a:bodyPr vert="horz" wrap="square" lIns="0" tIns="46100" rIns="0" bIns="0" rtlCol="0">
                <a:spAutoFit/>
              </a:bodyPr>
              <a:lstStyle/>
              <a:p>
                <a:pPr marL="362522" indent="-321135" defTabSz="754380">
                  <a:spcBef>
                    <a:spcPts val="362"/>
                  </a:spcBef>
                  <a:buFont typeface="Arial"/>
                  <a:buChar char="•"/>
                  <a:tabLst>
                    <a:tab pos="362522" algn="l"/>
                    <a:tab pos="363045" algn="l"/>
                  </a:tabLst>
                </a:pPr>
                <a:r>
                  <a:rPr lang="en-US" sz="2228" spc="-124" dirty="0" smtClean="0">
                    <a:solidFill>
                      <a:srgbClr val="002060"/>
                    </a:solidFill>
                    <a:latin typeface="Tahoma"/>
                    <a:cs typeface="Tahoma"/>
                  </a:rPr>
                  <a:t>Two </a:t>
                </a:r>
                <a:r>
                  <a:rPr lang="en-US" sz="2228" spc="-4" dirty="0">
                    <a:solidFill>
                      <a:srgbClr val="002060"/>
                    </a:solidFill>
                    <a:latin typeface="Tahoma"/>
                    <a:cs typeface="Tahoma"/>
                  </a:rPr>
                  <a:t>main</a:t>
                </a:r>
                <a:r>
                  <a:rPr lang="en-US" sz="2228" spc="41" dirty="0">
                    <a:solidFill>
                      <a:srgbClr val="002060"/>
                    </a:solidFill>
                    <a:latin typeface="Tahoma"/>
                    <a:cs typeface="Tahoma"/>
                  </a:rPr>
                  <a:t> </a:t>
                </a:r>
                <a:r>
                  <a:rPr lang="en-US" sz="2228" spc="-37" dirty="0">
                    <a:solidFill>
                      <a:srgbClr val="002060"/>
                    </a:solidFill>
                    <a:latin typeface="Tahoma"/>
                    <a:cs typeface="Tahoma"/>
                  </a:rPr>
                  <a:t>problems:</a:t>
                </a:r>
                <a:endParaRPr lang="en-US" sz="2228" dirty="0">
                  <a:solidFill>
                    <a:prstClr val="black"/>
                  </a:solidFill>
                  <a:latin typeface="Tahoma"/>
                  <a:cs typeface="Tahoma"/>
                </a:endParaRPr>
              </a:p>
              <a:p>
                <a:pPr marL="668465" lvl="1" indent="-237315" defTabSz="754380">
                  <a:spcBef>
                    <a:spcPts val="215"/>
                  </a:spcBef>
                  <a:buFont typeface="Courier New"/>
                  <a:buChar char="o"/>
                  <a:tabLst>
                    <a:tab pos="668465" algn="l"/>
                  </a:tabLst>
                </a:pPr>
                <a:r>
                  <a:rPr lang="en-US" sz="1733" spc="-50" dirty="0">
                    <a:solidFill>
                      <a:srgbClr val="002060"/>
                    </a:solidFill>
                    <a:latin typeface="Trebuchet MS"/>
                    <a:cs typeface="Trebuchet MS"/>
                  </a:rPr>
                  <a:t>We </a:t>
                </a:r>
                <a:r>
                  <a:rPr lang="en-US" sz="1733" spc="-29" dirty="0">
                    <a:solidFill>
                      <a:srgbClr val="002060"/>
                    </a:solidFill>
                    <a:latin typeface="Trebuchet MS"/>
                    <a:cs typeface="Trebuchet MS"/>
                  </a:rPr>
                  <a:t>need </a:t>
                </a:r>
                <a:r>
                  <a:rPr lang="en-US" sz="1733" spc="-87" dirty="0">
                    <a:solidFill>
                      <a:srgbClr val="002060"/>
                    </a:solidFill>
                    <a:latin typeface="Trebuchet MS"/>
                    <a:cs typeface="Trebuchet MS"/>
                  </a:rPr>
                  <a:t>to </a:t>
                </a:r>
                <a:r>
                  <a:rPr lang="en-US" sz="1733" spc="-41" dirty="0">
                    <a:solidFill>
                      <a:srgbClr val="002060"/>
                    </a:solidFill>
                    <a:latin typeface="Trebuchet MS"/>
                    <a:cs typeface="Trebuchet MS"/>
                  </a:rPr>
                  <a:t>know</a:t>
                </a:r>
                <a:r>
                  <a:rPr lang="en-US" sz="1733" spc="-41" dirty="0" smtClean="0">
                    <a:solidFill>
                      <a:srgbClr val="002060"/>
                    </a:solidFill>
                    <a:latin typeface="Trebuchet MS"/>
                    <a:cs typeface="Trebuchet MS"/>
                  </a:rPr>
                  <a:t> </a:t>
                </a:r>
                <a14:m>
                  <m:oMath xmlns:m="http://schemas.openxmlformats.org/officeDocument/2006/math">
                    <m:r>
                      <a:rPr lang="ja-JP" altLang="en-US" sz="1733" i="1" spc="-41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Trebuchet MS"/>
                      </a:rPr>
                      <m:t>𝑓</m:t>
                    </m:r>
                    <m:r>
                      <a:rPr lang="en-US" altLang="ja-JP" sz="1733" i="1" spc="-41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Trebuchet MS"/>
                      </a:rPr>
                      <m:t>, </m:t>
                    </m:r>
                    <m:r>
                      <a:rPr lang="ja-JP" altLang="en-US" sz="1733" i="1" spc="-41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Trebuchet MS"/>
                      </a:rPr>
                      <m:t>𝑏</m:t>
                    </m:r>
                    <m:r>
                      <a:rPr lang="en-US" altLang="ja-JP" sz="1733" i="1" spc="-41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Trebuchet MS"/>
                      </a:rPr>
                      <m:t>, </m:t>
                    </m:r>
                    <m:sSub>
                      <m:sSubPr>
                        <m:ctrlPr>
                          <a:rPr lang="ar-AE" altLang="ja-JP" sz="1733" i="1" spc="-4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Trebuchet MS"/>
                          </a:rPr>
                        </m:ctrlPr>
                      </m:sSubPr>
                      <m:e>
                        <m:r>
                          <a:rPr lang="ja-JP" altLang="ar-AE" sz="1733" i="1" spc="-4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Trebuchet MS"/>
                          </a:rPr>
                          <m:t>𝑢</m:t>
                        </m:r>
                      </m:e>
                      <m:sub>
                        <m:r>
                          <a:rPr lang="ar-AE" altLang="ja-JP" sz="1733" i="1" spc="-4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Trebuchet MS"/>
                          </a:rPr>
                          <m:t>0</m:t>
                        </m:r>
                      </m:sub>
                    </m:sSub>
                    <m:r>
                      <a:rPr lang="ar-AE" altLang="ja-JP" sz="1733" i="1" spc="-41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Trebuchet MS"/>
                      </a:rPr>
                      <m:t>, </m:t>
                    </m:r>
                    <m:sSub>
                      <m:sSubPr>
                        <m:ctrlPr>
                          <a:rPr lang="ar-AE" altLang="ja-JP" sz="1733" i="1" spc="-4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Trebuchet MS"/>
                          </a:rPr>
                        </m:ctrlPr>
                      </m:sSubPr>
                      <m:e>
                        <m:r>
                          <a:rPr lang="ja-JP" altLang="ar-AE" sz="1733" i="1" spc="-4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Trebuchet MS"/>
                          </a:rPr>
                          <m:t>𝑣</m:t>
                        </m:r>
                      </m:e>
                      <m:sub>
                        <m:r>
                          <a:rPr lang="ar-AE" altLang="ja-JP" sz="1733" i="1" spc="-4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Trebuchet MS"/>
                          </a:rPr>
                          <m:t>0</m:t>
                        </m:r>
                      </m:sub>
                    </m:sSub>
                  </m:oMath>
                </a14:m>
                <a:endParaRPr lang="en-US" altLang="ja-JP" sz="1733" spc="-41" dirty="0" smtClean="0">
                  <a:solidFill>
                    <a:srgbClr val="002060"/>
                  </a:solidFill>
                  <a:latin typeface="Trebuchet MS"/>
                  <a:cs typeface="Trebuchet MS"/>
                </a:endParaRPr>
              </a:p>
              <a:p>
                <a:pPr marL="888350" lvl="2" defTabSz="754380">
                  <a:spcBef>
                    <a:spcPts val="215"/>
                  </a:spcBef>
                  <a:tabLst>
                    <a:tab pos="668465" algn="l"/>
                  </a:tabLst>
                </a:pPr>
                <a:r>
                  <a:rPr lang="ar-AE" sz="1733" spc="260" dirty="0" smtClean="0">
                    <a:solidFill>
                      <a:srgbClr val="002060"/>
                    </a:solidFill>
                    <a:latin typeface="Cambria Math"/>
                    <a:cs typeface="Cambria Math"/>
                  </a:rPr>
                  <a:t> </a:t>
                </a:r>
                <a:r>
                  <a:rPr lang="en-US" sz="1568" spc="4" dirty="0" smtClean="0">
                    <a:solidFill>
                      <a:srgbClr val="002A5C"/>
                    </a:solidFill>
                    <a:latin typeface="Tahoma"/>
                    <a:cs typeface="Tahoma"/>
                  </a:rPr>
                  <a:t>Use </a:t>
                </a:r>
                <a:r>
                  <a:rPr lang="en-US" sz="1568" spc="-45" dirty="0">
                    <a:solidFill>
                      <a:srgbClr val="002A5C"/>
                    </a:solidFill>
                    <a:latin typeface="Tahoma"/>
                    <a:cs typeface="Tahoma"/>
                  </a:rPr>
                  <a:t>stereo </a:t>
                </a:r>
                <a:r>
                  <a:rPr lang="en-US" sz="1568" spc="-33" dirty="0">
                    <a:solidFill>
                      <a:srgbClr val="002A5C"/>
                    </a:solidFill>
                    <a:latin typeface="Tahoma"/>
                    <a:cs typeface="Tahoma"/>
                  </a:rPr>
                  <a:t>camera</a:t>
                </a:r>
                <a:r>
                  <a:rPr lang="en-US" sz="1568" spc="-50" dirty="0">
                    <a:solidFill>
                      <a:srgbClr val="002A5C"/>
                    </a:solidFill>
                    <a:latin typeface="Tahoma"/>
                    <a:cs typeface="Tahoma"/>
                  </a:rPr>
                  <a:t> </a:t>
                </a:r>
                <a:r>
                  <a:rPr lang="en-US" sz="1568" dirty="0">
                    <a:solidFill>
                      <a:srgbClr val="002A5C"/>
                    </a:solidFill>
                    <a:latin typeface="Tahoma"/>
                    <a:cs typeface="Tahoma"/>
                  </a:rPr>
                  <a:t>calibration</a:t>
                </a:r>
                <a:endParaRPr lang="en-US" sz="1568" dirty="0">
                  <a:solidFill>
                    <a:prstClr val="black"/>
                  </a:solidFill>
                  <a:latin typeface="Tahoma"/>
                  <a:cs typeface="Tahoma"/>
                </a:endParaRPr>
              </a:p>
              <a:p>
                <a:pPr marL="754380" lvl="2" defTabSz="754380">
                  <a:spcBef>
                    <a:spcPts val="8"/>
                  </a:spcBef>
                  <a:buClr>
                    <a:srgbClr val="002060"/>
                  </a:buClr>
                  <a:buFont typeface="Wingdings"/>
                  <a:buChar char=""/>
                </a:pPr>
                <a:endParaRPr lang="en-US" sz="1774" dirty="0">
                  <a:solidFill>
                    <a:prstClr val="black"/>
                  </a:solidFill>
                  <a:latin typeface="Tahoma"/>
                  <a:cs typeface="Tahoma"/>
                </a:endParaRPr>
              </a:p>
              <a:p>
                <a:pPr marL="668465" lvl="1" indent="-237315" defTabSz="754380">
                  <a:buClr>
                    <a:srgbClr val="002060"/>
                  </a:buClr>
                  <a:buFont typeface="Courier New"/>
                  <a:buChar char="o"/>
                  <a:tabLst>
                    <a:tab pos="668465" algn="l"/>
                  </a:tabLst>
                </a:pPr>
                <a:r>
                  <a:rPr lang="en-US" sz="1733" spc="-50" dirty="0">
                    <a:solidFill>
                      <a:srgbClr val="002A5C"/>
                    </a:solidFill>
                    <a:latin typeface="Trebuchet MS"/>
                    <a:cs typeface="Trebuchet MS"/>
                  </a:rPr>
                  <a:t>We </a:t>
                </a:r>
                <a:r>
                  <a:rPr lang="en-US" sz="1733" spc="-29" dirty="0">
                    <a:solidFill>
                      <a:srgbClr val="002A5C"/>
                    </a:solidFill>
                    <a:latin typeface="Trebuchet MS"/>
                    <a:cs typeface="Trebuchet MS"/>
                  </a:rPr>
                  <a:t>need </a:t>
                </a:r>
                <a:r>
                  <a:rPr lang="en-US" sz="1733" spc="-87" dirty="0">
                    <a:solidFill>
                      <a:srgbClr val="002A5C"/>
                    </a:solidFill>
                    <a:latin typeface="Trebuchet MS"/>
                    <a:cs typeface="Trebuchet MS"/>
                  </a:rPr>
                  <a:t>to </a:t>
                </a:r>
                <a:r>
                  <a:rPr lang="en-US" sz="1733" spc="-12" dirty="0">
                    <a:solidFill>
                      <a:srgbClr val="002A5C"/>
                    </a:solidFill>
                    <a:latin typeface="Trebuchet MS"/>
                    <a:cs typeface="Trebuchet MS"/>
                  </a:rPr>
                  <a:t>find </a:t>
                </a:r>
                <a:r>
                  <a:rPr lang="en-US" sz="1733" spc="-17" dirty="0">
                    <a:solidFill>
                      <a:srgbClr val="002A5C"/>
                    </a:solidFill>
                    <a:latin typeface="Trebuchet MS"/>
                    <a:cs typeface="Trebuchet MS"/>
                  </a:rPr>
                  <a:t>corresponding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altLang="ja-JP" sz="2000" i="1" spc="-17">
                            <a:solidFill>
                              <a:srgbClr val="002A5C"/>
                            </a:solidFill>
                            <a:latin typeface="Cambria Math" panose="02040503050406030204" pitchFamily="18" charset="0"/>
                            <a:cs typeface="Trebuchet MS"/>
                          </a:rPr>
                        </m:ctrlPr>
                      </m:sSubPr>
                      <m:e>
                        <m:r>
                          <a:rPr lang="ja-JP" altLang="ar-AE" sz="2000" i="1" spc="-17">
                            <a:solidFill>
                              <a:srgbClr val="002A5C"/>
                            </a:solidFill>
                            <a:latin typeface="Cambria Math" panose="02040503050406030204" pitchFamily="18" charset="0"/>
                            <a:cs typeface="Trebuchet MS"/>
                          </a:rPr>
                          <m:t>𝑥</m:t>
                        </m:r>
                      </m:e>
                      <m:sub>
                        <m:r>
                          <a:rPr lang="ja-JP" altLang="ar-AE" sz="2000" i="1" spc="-17">
                            <a:solidFill>
                              <a:srgbClr val="002A5C"/>
                            </a:solidFill>
                            <a:latin typeface="Cambria Math" panose="02040503050406030204" pitchFamily="18" charset="0"/>
                            <a:cs typeface="Trebuchet MS"/>
                          </a:rPr>
                          <m:t>𝑅</m:t>
                        </m:r>
                      </m:sub>
                    </m:sSub>
                  </m:oMath>
                </a14:m>
                <a:r>
                  <a:rPr lang="ar-AE" sz="1856" spc="724" baseline="-16666" dirty="0" smtClean="0">
                    <a:solidFill>
                      <a:srgbClr val="002A5C"/>
                    </a:solidFill>
                    <a:latin typeface="Cambria Math"/>
                    <a:cs typeface="Cambria Math"/>
                  </a:rPr>
                  <a:t> </a:t>
                </a:r>
                <a:r>
                  <a:rPr lang="en-US" sz="1733" spc="-70" dirty="0">
                    <a:solidFill>
                      <a:srgbClr val="002A5C"/>
                    </a:solidFill>
                    <a:latin typeface="Trebuchet MS"/>
                    <a:cs typeface="Trebuchet MS"/>
                  </a:rPr>
                  <a:t>for </a:t>
                </a:r>
                <a:r>
                  <a:rPr lang="en-US" sz="1733" spc="-21" dirty="0">
                    <a:solidFill>
                      <a:srgbClr val="002A5C"/>
                    </a:solidFill>
                    <a:latin typeface="Trebuchet MS"/>
                    <a:cs typeface="Trebuchet MS"/>
                  </a:rPr>
                  <a:t>each</a:t>
                </a:r>
                <a:r>
                  <a:rPr lang="en-US" sz="1733" spc="293" dirty="0">
                    <a:solidFill>
                      <a:srgbClr val="002A5C"/>
                    </a:solidFill>
                    <a:latin typeface="Trebuchet MS"/>
                    <a:cs typeface="Trebuchet MS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altLang="ja-JP" sz="2000" i="1" spc="-17">
                            <a:solidFill>
                              <a:srgbClr val="002A5C"/>
                            </a:solidFill>
                            <a:latin typeface="Cambria Math" panose="02040503050406030204" pitchFamily="18" charset="0"/>
                            <a:cs typeface="Trebuchet MS"/>
                          </a:rPr>
                        </m:ctrlPr>
                      </m:sSubPr>
                      <m:e>
                        <m:r>
                          <a:rPr lang="ja-JP" altLang="ar-AE" sz="2000" i="1" spc="-17">
                            <a:solidFill>
                              <a:srgbClr val="002A5C"/>
                            </a:solidFill>
                            <a:latin typeface="Cambria Math" panose="02040503050406030204" pitchFamily="18" charset="0"/>
                            <a:cs typeface="Trebuchet MS"/>
                          </a:rPr>
                          <m:t>𝑥</m:t>
                        </m:r>
                      </m:e>
                      <m:sub>
                        <m:r>
                          <a:rPr lang="ja-JP" altLang="ar-AE" sz="2000" b="0" i="1" spc="-17" smtClean="0">
                            <a:solidFill>
                              <a:srgbClr val="002A5C"/>
                            </a:solidFill>
                            <a:latin typeface="Cambria Math" panose="02040503050406030204" pitchFamily="18" charset="0"/>
                            <a:cs typeface="Trebuchet MS"/>
                          </a:rPr>
                          <m:t>𝐿</m:t>
                        </m:r>
                      </m:sub>
                    </m:sSub>
                  </m:oMath>
                </a14:m>
                <a:endParaRPr lang="ar-AE" sz="1856" baseline="-16666" dirty="0">
                  <a:solidFill>
                    <a:prstClr val="black"/>
                  </a:solidFill>
                  <a:latin typeface="Cambria Math"/>
                  <a:cs typeface="Cambria Math"/>
                </a:endParaRPr>
              </a:p>
              <a:p>
                <a:pPr marL="1047750" lvl="2" indent="-251984" defTabSz="754380">
                  <a:spcBef>
                    <a:spcPts val="144"/>
                  </a:spcBef>
                  <a:buClr>
                    <a:srgbClr val="002060"/>
                  </a:buClr>
                  <a:buFont typeface="Wingdings"/>
                  <a:buChar char=""/>
                  <a:tabLst>
                    <a:tab pos="1047226" algn="l"/>
                    <a:tab pos="1047750" algn="l"/>
                  </a:tabLst>
                </a:pPr>
                <a:r>
                  <a:rPr lang="en-US" sz="1568" spc="4" dirty="0">
                    <a:solidFill>
                      <a:srgbClr val="002A5C"/>
                    </a:solidFill>
                    <a:latin typeface="Tahoma"/>
                    <a:cs typeface="Tahoma"/>
                  </a:rPr>
                  <a:t>Use </a:t>
                </a:r>
                <a:r>
                  <a:rPr lang="en-US" sz="1568" spc="-12" dirty="0">
                    <a:solidFill>
                      <a:srgbClr val="002A5C"/>
                    </a:solidFill>
                    <a:latin typeface="Tahoma"/>
                    <a:cs typeface="Tahoma"/>
                  </a:rPr>
                  <a:t>disparity </a:t>
                </a:r>
                <a:r>
                  <a:rPr lang="en-US" sz="1568" spc="-21" dirty="0">
                    <a:solidFill>
                      <a:srgbClr val="002A5C"/>
                    </a:solidFill>
                    <a:latin typeface="Tahoma"/>
                    <a:cs typeface="Tahoma"/>
                  </a:rPr>
                  <a:t>computation</a:t>
                </a:r>
                <a:r>
                  <a:rPr lang="en-US" sz="1568" spc="-91" dirty="0">
                    <a:solidFill>
                      <a:srgbClr val="002A5C"/>
                    </a:solidFill>
                    <a:latin typeface="Tahoma"/>
                    <a:cs typeface="Tahoma"/>
                  </a:rPr>
                  <a:t> </a:t>
                </a:r>
                <a:r>
                  <a:rPr lang="en-US" sz="1568" spc="-21" dirty="0">
                    <a:solidFill>
                      <a:srgbClr val="002A5C"/>
                    </a:solidFill>
                    <a:latin typeface="Tahoma"/>
                    <a:cs typeface="Tahoma"/>
                  </a:rPr>
                  <a:t>algorithms</a:t>
                </a:r>
                <a:endParaRPr sz="1568" dirty="0">
                  <a:solidFill>
                    <a:prstClr val="black"/>
                  </a:solidFill>
                  <a:latin typeface="Tahoma"/>
                  <a:cs typeface="Tahoma"/>
                </a:endParaRPr>
              </a:p>
            </p:txBody>
          </p:sp>
        </mc:Choice>
        <mc:Fallback xmlns="">
          <p:sp>
            <p:nvSpPr>
              <p:cNvPr id="3" name="object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864" y="2237101"/>
                <a:ext cx="5790336" cy="1801839"/>
              </a:xfrm>
              <a:prstGeom prst="rect">
                <a:avLst/>
              </a:prstGeom>
              <a:blipFill>
                <a:blip r:embed="rId2"/>
                <a:stretch>
                  <a:fillRect l="-2105" t="-2027" b="-574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bject 4"/>
          <p:cNvSpPr txBox="1"/>
          <p:nvPr/>
        </p:nvSpPr>
        <p:spPr>
          <a:xfrm>
            <a:off x="829166" y="4620463"/>
            <a:ext cx="1852422" cy="302648"/>
          </a:xfrm>
          <a:prstGeom prst="rect">
            <a:avLst/>
          </a:prstGeom>
        </p:spPr>
        <p:txBody>
          <a:bodyPr vert="horz" wrap="square" lIns="0" tIns="10478" rIns="0" bIns="0" rtlCol="0">
            <a:spAutoFit/>
          </a:bodyPr>
          <a:lstStyle/>
          <a:p>
            <a:pPr marL="10478" defTabSz="754380">
              <a:spcBef>
                <a:spcPts val="83"/>
              </a:spcBef>
            </a:pPr>
            <a:r>
              <a:rPr sz="1898" spc="-29" dirty="0">
                <a:solidFill>
                  <a:srgbClr val="002A5C"/>
                </a:solidFill>
                <a:latin typeface="Tahoma"/>
                <a:cs typeface="Tahoma"/>
              </a:rPr>
              <a:t>Stereo</a:t>
            </a:r>
            <a:r>
              <a:rPr sz="1898" spc="-66" dirty="0">
                <a:solidFill>
                  <a:srgbClr val="002A5C"/>
                </a:solidFill>
                <a:latin typeface="Tahoma"/>
                <a:cs typeface="Tahoma"/>
              </a:rPr>
              <a:t> </a:t>
            </a:r>
            <a:r>
              <a:rPr sz="1898" spc="-21" dirty="0">
                <a:solidFill>
                  <a:srgbClr val="002A5C"/>
                </a:solidFill>
                <a:latin typeface="Tahoma"/>
                <a:cs typeface="Tahoma"/>
              </a:rPr>
              <a:t>equations:</a:t>
            </a:r>
            <a:endParaRPr sz="1898">
              <a:solidFill>
                <a:prstClr val="black"/>
              </a:solidFill>
              <a:latin typeface="Tahoma"/>
              <a:cs typeface="Tahoma"/>
            </a:endParaRPr>
          </a:p>
        </p:txBody>
      </p:sp>
      <p:pic>
        <p:nvPicPr>
          <p:cNvPr id="16" name="図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5181600"/>
            <a:ext cx="4600575" cy="217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689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3296" y="1450811"/>
            <a:ext cx="6161293" cy="416845"/>
          </a:xfrm>
          <a:prstGeom prst="rect">
            <a:avLst/>
          </a:prstGeom>
        </p:spPr>
        <p:txBody>
          <a:bodyPr vert="horz" wrap="square" lIns="0" tIns="10478" rIns="0" bIns="0" rtlCol="0">
            <a:spAutoFit/>
          </a:bodyPr>
          <a:lstStyle/>
          <a:p>
            <a:pPr marL="10478">
              <a:spcBef>
                <a:spcPts val="83"/>
              </a:spcBef>
            </a:pPr>
            <a:r>
              <a:rPr sz="2640" spc="41" dirty="0">
                <a:latin typeface="Calibri"/>
                <a:cs typeface="Calibri"/>
              </a:rPr>
              <a:t>Computing </a:t>
            </a:r>
            <a:r>
              <a:rPr sz="2640" spc="182" dirty="0">
                <a:latin typeface="Calibri"/>
                <a:cs typeface="Calibri"/>
              </a:rPr>
              <a:t>3D </a:t>
            </a:r>
            <a:r>
              <a:rPr sz="2640" spc="37" dirty="0">
                <a:latin typeface="Calibri"/>
                <a:cs typeface="Calibri"/>
              </a:rPr>
              <a:t>Point </a:t>
            </a:r>
            <a:r>
              <a:rPr sz="2640" spc="17" dirty="0">
                <a:latin typeface="Calibri"/>
                <a:cs typeface="Calibri"/>
              </a:rPr>
              <a:t>Coordinates</a:t>
            </a:r>
            <a:r>
              <a:rPr sz="2640" spc="582" dirty="0">
                <a:latin typeface="Calibri"/>
                <a:cs typeface="Calibri"/>
              </a:rPr>
              <a:t> </a:t>
            </a:r>
            <a:r>
              <a:rPr sz="2640" spc="17" dirty="0">
                <a:latin typeface="Calibri"/>
                <a:cs typeface="Calibri"/>
              </a:rPr>
              <a:t>(Review)</a:t>
            </a:r>
            <a:endParaRPr sz="264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13297" y="2272666"/>
            <a:ext cx="6357223" cy="2366690"/>
          </a:xfrm>
          <a:prstGeom prst="rect">
            <a:avLst/>
          </a:prstGeom>
        </p:spPr>
        <p:txBody>
          <a:bodyPr vert="horz" wrap="square" lIns="0" tIns="25670" rIns="0" bIns="0" rtlCol="0">
            <a:spAutoFit/>
          </a:bodyPr>
          <a:lstStyle/>
          <a:p>
            <a:pPr marL="246221" marR="111585" indent="-235744" algn="just" defTabSz="754380">
              <a:lnSpc>
                <a:spcPts val="2632"/>
              </a:lnSpc>
              <a:spcBef>
                <a:spcPts val="202"/>
              </a:spcBef>
              <a:buFont typeface="Arial"/>
              <a:buChar char="•"/>
              <a:tabLst>
                <a:tab pos="246221" algn="l"/>
              </a:tabLst>
            </a:pPr>
            <a:r>
              <a:rPr sz="2228" b="1" spc="-94" dirty="0">
                <a:solidFill>
                  <a:srgbClr val="002060"/>
                </a:solidFill>
                <a:latin typeface="Trebuchet MS"/>
                <a:cs typeface="Trebuchet MS"/>
              </a:rPr>
              <a:t>Disparity</a:t>
            </a:r>
            <a:r>
              <a:rPr sz="2228" spc="-94" dirty="0">
                <a:solidFill>
                  <a:srgbClr val="002060"/>
                </a:solidFill>
                <a:latin typeface="Tahoma"/>
                <a:cs typeface="Tahoma"/>
              </a:rPr>
              <a:t>: </a:t>
            </a:r>
            <a:r>
              <a:rPr sz="2228" spc="-54" dirty="0">
                <a:solidFill>
                  <a:srgbClr val="002060"/>
                </a:solidFill>
                <a:latin typeface="Tahoma"/>
                <a:cs typeface="Tahoma"/>
              </a:rPr>
              <a:t>The </a:t>
            </a:r>
            <a:r>
              <a:rPr sz="2228" spc="-12" dirty="0">
                <a:solidFill>
                  <a:srgbClr val="002060"/>
                </a:solidFill>
                <a:latin typeface="Tahoma"/>
                <a:cs typeface="Tahoma"/>
              </a:rPr>
              <a:t>difference </a:t>
            </a:r>
            <a:r>
              <a:rPr sz="2228" spc="45" dirty="0">
                <a:solidFill>
                  <a:srgbClr val="002060"/>
                </a:solidFill>
                <a:latin typeface="Tahoma"/>
                <a:cs typeface="Tahoma"/>
              </a:rPr>
              <a:t>in </a:t>
            </a:r>
            <a:r>
              <a:rPr sz="2228" spc="-41" dirty="0">
                <a:solidFill>
                  <a:srgbClr val="002060"/>
                </a:solidFill>
                <a:latin typeface="Tahoma"/>
                <a:cs typeface="Tahoma"/>
              </a:rPr>
              <a:t>image </a:t>
            </a:r>
            <a:r>
              <a:rPr sz="2228" spc="-8" dirty="0">
                <a:solidFill>
                  <a:srgbClr val="002060"/>
                </a:solidFill>
                <a:latin typeface="Tahoma"/>
                <a:cs typeface="Tahoma"/>
              </a:rPr>
              <a:t>location </a:t>
            </a:r>
            <a:r>
              <a:rPr sz="2228" spc="-41" dirty="0">
                <a:solidFill>
                  <a:srgbClr val="002060"/>
                </a:solidFill>
                <a:latin typeface="Tahoma"/>
                <a:cs typeface="Tahoma"/>
              </a:rPr>
              <a:t>of </a:t>
            </a:r>
            <a:r>
              <a:rPr sz="2228" spc="-33" dirty="0">
                <a:solidFill>
                  <a:srgbClr val="002060"/>
                </a:solidFill>
                <a:latin typeface="Tahoma"/>
                <a:cs typeface="Tahoma"/>
              </a:rPr>
              <a:t>the  </a:t>
            </a:r>
            <a:r>
              <a:rPr sz="2228" spc="-45" dirty="0">
                <a:solidFill>
                  <a:srgbClr val="FF0000"/>
                </a:solidFill>
                <a:latin typeface="Tahoma"/>
                <a:cs typeface="Tahoma"/>
              </a:rPr>
              <a:t>same </a:t>
            </a:r>
            <a:r>
              <a:rPr sz="2228" spc="50" dirty="0">
                <a:solidFill>
                  <a:srgbClr val="FF0000"/>
                </a:solidFill>
                <a:latin typeface="Tahoma"/>
                <a:cs typeface="Tahoma"/>
              </a:rPr>
              <a:t>3D </a:t>
            </a:r>
            <a:r>
              <a:rPr sz="2228" spc="-8" dirty="0">
                <a:solidFill>
                  <a:srgbClr val="FF0000"/>
                </a:solidFill>
                <a:latin typeface="Tahoma"/>
                <a:cs typeface="Tahoma"/>
              </a:rPr>
              <a:t>point </a:t>
            </a:r>
            <a:r>
              <a:rPr sz="2228" spc="-37" dirty="0">
                <a:solidFill>
                  <a:srgbClr val="002060"/>
                </a:solidFill>
                <a:latin typeface="Tahoma"/>
                <a:cs typeface="Tahoma"/>
              </a:rPr>
              <a:t>under </a:t>
            </a:r>
            <a:r>
              <a:rPr sz="2228" spc="-29" dirty="0">
                <a:solidFill>
                  <a:srgbClr val="002060"/>
                </a:solidFill>
                <a:latin typeface="Tahoma"/>
                <a:cs typeface="Tahoma"/>
              </a:rPr>
              <a:t>perspective </a:t>
            </a:r>
            <a:r>
              <a:rPr sz="2228" spc="-58" dirty="0">
                <a:solidFill>
                  <a:srgbClr val="002060"/>
                </a:solidFill>
                <a:latin typeface="Tahoma"/>
                <a:cs typeface="Tahoma"/>
              </a:rPr>
              <a:t>to </a:t>
            </a:r>
            <a:r>
              <a:rPr sz="2228" spc="-103" dirty="0">
                <a:solidFill>
                  <a:srgbClr val="002060"/>
                </a:solidFill>
                <a:latin typeface="Tahoma"/>
                <a:cs typeface="Tahoma"/>
              </a:rPr>
              <a:t>two </a:t>
            </a:r>
            <a:r>
              <a:rPr sz="2228" spc="-12" dirty="0">
                <a:solidFill>
                  <a:srgbClr val="002060"/>
                </a:solidFill>
                <a:latin typeface="Tahoma"/>
                <a:cs typeface="Tahoma"/>
              </a:rPr>
              <a:t>different  </a:t>
            </a:r>
            <a:r>
              <a:rPr sz="2228" spc="-37" dirty="0">
                <a:solidFill>
                  <a:srgbClr val="002060"/>
                </a:solidFill>
                <a:latin typeface="Tahoma"/>
                <a:cs typeface="Tahoma"/>
              </a:rPr>
              <a:t>cameras</a:t>
            </a:r>
            <a:endParaRPr sz="2228" dirty="0">
              <a:solidFill>
                <a:prstClr val="black"/>
              </a:solidFill>
              <a:latin typeface="Tahoma"/>
              <a:cs typeface="Tahoma"/>
            </a:endParaRPr>
          </a:p>
          <a:p>
            <a:pPr marL="246221" marR="4191" indent="-235744" algn="just" defTabSz="754380">
              <a:lnSpc>
                <a:spcPts val="2632"/>
              </a:lnSpc>
              <a:spcBef>
                <a:spcPts val="186"/>
              </a:spcBef>
              <a:buFont typeface="Arial"/>
              <a:buChar char="•"/>
              <a:tabLst>
                <a:tab pos="246221" algn="l"/>
              </a:tabLst>
            </a:pPr>
            <a:r>
              <a:rPr sz="2228" b="1" spc="-120" dirty="0">
                <a:solidFill>
                  <a:srgbClr val="002060"/>
                </a:solidFill>
                <a:latin typeface="Trebuchet MS"/>
                <a:cs typeface="Trebuchet MS"/>
              </a:rPr>
              <a:t>Correspond </a:t>
            </a:r>
            <a:r>
              <a:rPr sz="2228" spc="-4" dirty="0">
                <a:solidFill>
                  <a:srgbClr val="002060"/>
                </a:solidFill>
                <a:latin typeface="Tahoma"/>
                <a:cs typeface="Tahoma"/>
              </a:rPr>
              <a:t>pixels </a:t>
            </a:r>
            <a:r>
              <a:rPr sz="2228" spc="45" dirty="0">
                <a:solidFill>
                  <a:srgbClr val="002060"/>
                </a:solidFill>
                <a:latin typeface="Tahoma"/>
                <a:cs typeface="Tahoma"/>
              </a:rPr>
              <a:t>in </a:t>
            </a:r>
            <a:r>
              <a:rPr sz="2228" spc="-33" dirty="0">
                <a:solidFill>
                  <a:srgbClr val="002060"/>
                </a:solidFill>
                <a:latin typeface="Tahoma"/>
                <a:cs typeface="Tahoma"/>
              </a:rPr>
              <a:t>the </a:t>
            </a:r>
            <a:r>
              <a:rPr sz="2228" spc="8" dirty="0">
                <a:solidFill>
                  <a:srgbClr val="002060"/>
                </a:solidFill>
                <a:latin typeface="Tahoma"/>
                <a:cs typeface="Tahoma"/>
              </a:rPr>
              <a:t>left </a:t>
            </a:r>
            <a:r>
              <a:rPr sz="2228" spc="-41" dirty="0">
                <a:solidFill>
                  <a:srgbClr val="002060"/>
                </a:solidFill>
                <a:latin typeface="Tahoma"/>
                <a:cs typeface="Tahoma"/>
              </a:rPr>
              <a:t>image </a:t>
            </a:r>
            <a:r>
              <a:rPr sz="2228" spc="-58" dirty="0">
                <a:solidFill>
                  <a:srgbClr val="002060"/>
                </a:solidFill>
                <a:latin typeface="Tahoma"/>
                <a:cs typeface="Tahoma"/>
              </a:rPr>
              <a:t>to </a:t>
            </a:r>
            <a:r>
              <a:rPr sz="2228" spc="-45" dirty="0">
                <a:solidFill>
                  <a:srgbClr val="002060"/>
                </a:solidFill>
                <a:latin typeface="Tahoma"/>
                <a:cs typeface="Tahoma"/>
              </a:rPr>
              <a:t>those </a:t>
            </a:r>
            <a:r>
              <a:rPr sz="2228" spc="45" dirty="0">
                <a:solidFill>
                  <a:srgbClr val="002060"/>
                </a:solidFill>
                <a:latin typeface="Tahoma"/>
                <a:cs typeface="Tahoma"/>
              </a:rPr>
              <a:t>in </a:t>
            </a:r>
            <a:r>
              <a:rPr sz="2228" spc="-37" dirty="0">
                <a:solidFill>
                  <a:srgbClr val="002060"/>
                </a:solidFill>
                <a:latin typeface="Tahoma"/>
                <a:cs typeface="Tahoma"/>
              </a:rPr>
              <a:t>the  </a:t>
            </a:r>
            <a:r>
              <a:rPr sz="2228" spc="-29" dirty="0">
                <a:solidFill>
                  <a:srgbClr val="002060"/>
                </a:solidFill>
                <a:latin typeface="Tahoma"/>
                <a:cs typeface="Tahoma"/>
              </a:rPr>
              <a:t>right </a:t>
            </a:r>
            <a:r>
              <a:rPr sz="2228" spc="-41" dirty="0">
                <a:solidFill>
                  <a:srgbClr val="002060"/>
                </a:solidFill>
                <a:latin typeface="Tahoma"/>
                <a:cs typeface="Tahoma"/>
              </a:rPr>
              <a:t>image </a:t>
            </a:r>
            <a:r>
              <a:rPr sz="2228" spc="-58" dirty="0">
                <a:solidFill>
                  <a:srgbClr val="002060"/>
                </a:solidFill>
                <a:latin typeface="Tahoma"/>
                <a:cs typeface="Tahoma"/>
              </a:rPr>
              <a:t>to </a:t>
            </a:r>
            <a:r>
              <a:rPr sz="2228" spc="25" dirty="0">
                <a:solidFill>
                  <a:srgbClr val="002060"/>
                </a:solidFill>
                <a:latin typeface="Tahoma"/>
                <a:cs typeface="Tahoma"/>
              </a:rPr>
              <a:t>find</a:t>
            </a:r>
            <a:r>
              <a:rPr sz="2228" spc="-29" dirty="0">
                <a:solidFill>
                  <a:srgbClr val="002060"/>
                </a:solidFill>
                <a:latin typeface="Tahoma"/>
                <a:cs typeface="Tahoma"/>
              </a:rPr>
              <a:t> </a:t>
            </a:r>
            <a:r>
              <a:rPr sz="2228" spc="-25" dirty="0">
                <a:solidFill>
                  <a:srgbClr val="002060"/>
                </a:solidFill>
                <a:latin typeface="Tahoma"/>
                <a:cs typeface="Tahoma"/>
              </a:rPr>
              <a:t>matches</a:t>
            </a:r>
            <a:endParaRPr sz="2228" dirty="0">
              <a:solidFill>
                <a:prstClr val="black"/>
              </a:solidFill>
              <a:latin typeface="Tahoma"/>
              <a:cs typeface="Tahoma"/>
            </a:endParaRPr>
          </a:p>
          <a:p>
            <a:pPr marL="246221" indent="-235744" defTabSz="754380">
              <a:spcBef>
                <a:spcPts val="58"/>
              </a:spcBef>
              <a:buFont typeface="Arial"/>
              <a:buChar char="•"/>
              <a:tabLst>
                <a:tab pos="245697" algn="l"/>
                <a:tab pos="246221" algn="l"/>
              </a:tabLst>
            </a:pPr>
            <a:r>
              <a:rPr sz="2228" b="1" spc="-103" dirty="0">
                <a:solidFill>
                  <a:srgbClr val="002060"/>
                </a:solidFill>
                <a:latin typeface="Trebuchet MS"/>
                <a:cs typeface="Trebuchet MS"/>
              </a:rPr>
              <a:t>Brute </a:t>
            </a:r>
            <a:r>
              <a:rPr sz="2228" b="1" spc="-132" dirty="0">
                <a:solidFill>
                  <a:srgbClr val="002060"/>
                </a:solidFill>
                <a:latin typeface="Trebuchet MS"/>
                <a:cs typeface="Trebuchet MS"/>
              </a:rPr>
              <a:t>Force</a:t>
            </a:r>
            <a:r>
              <a:rPr sz="2228" b="1" spc="74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sz="2228" b="1" spc="-78" dirty="0">
                <a:solidFill>
                  <a:srgbClr val="002060"/>
                </a:solidFill>
                <a:latin typeface="Trebuchet MS"/>
                <a:cs typeface="Trebuchet MS"/>
              </a:rPr>
              <a:t>Solution</a:t>
            </a:r>
            <a:r>
              <a:rPr sz="2228" spc="-78" dirty="0">
                <a:solidFill>
                  <a:srgbClr val="002060"/>
                </a:solidFill>
                <a:latin typeface="Tahoma"/>
                <a:cs typeface="Tahoma"/>
              </a:rPr>
              <a:t>:</a:t>
            </a:r>
            <a:endParaRPr sz="2228" dirty="0">
              <a:solidFill>
                <a:prstClr val="black"/>
              </a:solidFill>
              <a:latin typeface="Tahoma"/>
              <a:cs typeface="Tahoma"/>
            </a:endParaRPr>
          </a:p>
          <a:p>
            <a:pPr marL="399717" defTabSz="754380">
              <a:spcBef>
                <a:spcPts val="219"/>
              </a:spcBef>
            </a:pPr>
            <a:r>
              <a:rPr sz="1733" dirty="0">
                <a:solidFill>
                  <a:srgbClr val="002060"/>
                </a:solidFill>
                <a:latin typeface="Courier New"/>
                <a:cs typeface="Courier New"/>
              </a:rPr>
              <a:t>o </a:t>
            </a:r>
            <a:r>
              <a:rPr sz="1733" spc="8" dirty="0">
                <a:solidFill>
                  <a:srgbClr val="002060"/>
                </a:solidFill>
                <a:latin typeface="Tahoma"/>
                <a:cs typeface="Tahoma"/>
              </a:rPr>
              <a:t>Search </a:t>
            </a:r>
            <a:r>
              <a:rPr sz="1733" spc="-12" dirty="0">
                <a:solidFill>
                  <a:srgbClr val="002060"/>
                </a:solidFill>
                <a:latin typeface="Tahoma"/>
                <a:cs typeface="Tahoma"/>
              </a:rPr>
              <a:t>the </a:t>
            </a:r>
            <a:r>
              <a:rPr sz="1733" spc="-25" dirty="0">
                <a:solidFill>
                  <a:srgbClr val="002060"/>
                </a:solidFill>
                <a:latin typeface="Tahoma"/>
                <a:cs typeface="Tahoma"/>
              </a:rPr>
              <a:t>whole </a:t>
            </a:r>
            <a:r>
              <a:rPr sz="1733" spc="-17" dirty="0">
                <a:solidFill>
                  <a:srgbClr val="002060"/>
                </a:solidFill>
                <a:latin typeface="Tahoma"/>
                <a:cs typeface="Tahoma"/>
              </a:rPr>
              <a:t>image </a:t>
            </a:r>
            <a:r>
              <a:rPr sz="1733" spc="-29" dirty="0">
                <a:solidFill>
                  <a:srgbClr val="002060"/>
                </a:solidFill>
                <a:latin typeface="Tahoma"/>
                <a:cs typeface="Tahoma"/>
              </a:rPr>
              <a:t>for </a:t>
            </a:r>
            <a:r>
              <a:rPr sz="1733" dirty="0">
                <a:solidFill>
                  <a:srgbClr val="002060"/>
                </a:solidFill>
                <a:latin typeface="Tahoma"/>
                <a:cs typeface="Tahoma"/>
              </a:rPr>
              <a:t>each</a:t>
            </a:r>
            <a:r>
              <a:rPr sz="1733" spc="-116" dirty="0">
                <a:solidFill>
                  <a:srgbClr val="002060"/>
                </a:solidFill>
                <a:latin typeface="Tahoma"/>
                <a:cs typeface="Tahoma"/>
              </a:rPr>
              <a:t> </a:t>
            </a:r>
            <a:r>
              <a:rPr sz="1733" spc="4" dirty="0">
                <a:solidFill>
                  <a:srgbClr val="002060"/>
                </a:solidFill>
                <a:latin typeface="Tahoma"/>
                <a:cs typeface="Tahoma"/>
              </a:rPr>
              <a:t>pixel?</a:t>
            </a:r>
            <a:endParaRPr sz="1733" dirty="0">
              <a:solidFill>
                <a:prstClr val="black"/>
              </a:solidFill>
              <a:latin typeface="Tahoma"/>
              <a:cs typeface="Tahoma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382860" y="4845621"/>
            <a:ext cx="3230213" cy="1711500"/>
            <a:chOff x="2888315" y="4591934"/>
            <a:chExt cx="3915410" cy="2074545"/>
          </a:xfrm>
        </p:grpSpPr>
        <p:sp>
          <p:nvSpPr>
            <p:cNvPr id="5" name="object 5"/>
            <p:cNvSpPr/>
            <p:nvPr/>
          </p:nvSpPr>
          <p:spPr>
            <a:xfrm>
              <a:off x="2888315" y="4603841"/>
              <a:ext cx="3905948" cy="197555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defTabSz="754380"/>
              <a:endParaRPr sz="1485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3307556" y="5208361"/>
              <a:ext cx="247650" cy="263525"/>
            </a:xfrm>
            <a:custGeom>
              <a:avLst/>
              <a:gdLst/>
              <a:ahLst/>
              <a:cxnLst/>
              <a:rect l="l" t="t" r="r" b="b"/>
              <a:pathLst>
                <a:path w="247650" h="263525">
                  <a:moveTo>
                    <a:pt x="0" y="0"/>
                  </a:moveTo>
                  <a:lnTo>
                    <a:pt x="247650" y="0"/>
                  </a:lnTo>
                  <a:lnTo>
                    <a:pt x="247650" y="263525"/>
                  </a:lnTo>
                  <a:lnTo>
                    <a:pt x="0" y="263525"/>
                  </a:lnTo>
                  <a:lnTo>
                    <a:pt x="0" y="0"/>
                  </a:lnTo>
                  <a:close/>
                </a:path>
              </a:pathLst>
            </a:custGeom>
            <a:ln w="23813">
              <a:solidFill>
                <a:srgbClr val="FFFF00"/>
              </a:solidFill>
            </a:ln>
          </p:spPr>
          <p:txBody>
            <a:bodyPr wrap="square" lIns="0" tIns="0" rIns="0" bIns="0" rtlCol="0"/>
            <a:lstStyle/>
            <a:p>
              <a:pPr defTabSz="754380"/>
              <a:endParaRPr sz="1485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4841289" y="4603841"/>
              <a:ext cx="247650" cy="263525"/>
            </a:xfrm>
            <a:custGeom>
              <a:avLst/>
              <a:gdLst/>
              <a:ahLst/>
              <a:cxnLst/>
              <a:rect l="l" t="t" r="r" b="b"/>
              <a:pathLst>
                <a:path w="247650" h="263525">
                  <a:moveTo>
                    <a:pt x="0" y="0"/>
                  </a:moveTo>
                  <a:lnTo>
                    <a:pt x="247650" y="0"/>
                  </a:lnTo>
                  <a:lnTo>
                    <a:pt x="247650" y="263525"/>
                  </a:lnTo>
                  <a:lnTo>
                    <a:pt x="0" y="263525"/>
                  </a:lnTo>
                  <a:lnTo>
                    <a:pt x="0" y="0"/>
                  </a:lnTo>
                  <a:close/>
                </a:path>
              </a:pathLst>
            </a:custGeom>
            <a:ln w="23813">
              <a:solidFill>
                <a:srgbClr val="FFFF00"/>
              </a:solidFill>
            </a:ln>
          </p:spPr>
          <p:txBody>
            <a:bodyPr wrap="square" lIns="0" tIns="0" rIns="0" bIns="0" rtlCol="0"/>
            <a:lstStyle/>
            <a:p>
              <a:pPr defTabSz="754380"/>
              <a:endParaRPr sz="1485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" name="object 8"/>
            <p:cNvSpPr/>
            <p:nvPr/>
          </p:nvSpPr>
          <p:spPr>
            <a:xfrm>
              <a:off x="5083360" y="4603841"/>
              <a:ext cx="247650" cy="263525"/>
            </a:xfrm>
            <a:custGeom>
              <a:avLst/>
              <a:gdLst/>
              <a:ahLst/>
              <a:cxnLst/>
              <a:rect l="l" t="t" r="r" b="b"/>
              <a:pathLst>
                <a:path w="247650" h="263525">
                  <a:moveTo>
                    <a:pt x="0" y="0"/>
                  </a:moveTo>
                  <a:lnTo>
                    <a:pt x="247650" y="0"/>
                  </a:lnTo>
                  <a:lnTo>
                    <a:pt x="247650" y="263525"/>
                  </a:lnTo>
                  <a:lnTo>
                    <a:pt x="0" y="263525"/>
                  </a:lnTo>
                  <a:lnTo>
                    <a:pt x="0" y="0"/>
                  </a:lnTo>
                  <a:close/>
                </a:path>
              </a:pathLst>
            </a:custGeom>
            <a:ln w="23813">
              <a:solidFill>
                <a:srgbClr val="FFFF00"/>
              </a:solidFill>
            </a:ln>
          </p:spPr>
          <p:txBody>
            <a:bodyPr wrap="square" lIns="0" tIns="0" rIns="0" bIns="0" rtlCol="0"/>
            <a:lstStyle/>
            <a:p>
              <a:pPr defTabSz="754380"/>
              <a:endParaRPr sz="1485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5325431" y="4603841"/>
              <a:ext cx="247650" cy="263525"/>
            </a:xfrm>
            <a:custGeom>
              <a:avLst/>
              <a:gdLst/>
              <a:ahLst/>
              <a:cxnLst/>
              <a:rect l="l" t="t" r="r" b="b"/>
              <a:pathLst>
                <a:path w="247650" h="263525">
                  <a:moveTo>
                    <a:pt x="0" y="0"/>
                  </a:moveTo>
                  <a:lnTo>
                    <a:pt x="247650" y="0"/>
                  </a:lnTo>
                  <a:lnTo>
                    <a:pt x="247650" y="263525"/>
                  </a:lnTo>
                  <a:lnTo>
                    <a:pt x="0" y="263525"/>
                  </a:lnTo>
                  <a:lnTo>
                    <a:pt x="0" y="0"/>
                  </a:lnTo>
                  <a:close/>
                </a:path>
              </a:pathLst>
            </a:custGeom>
            <a:ln w="23813">
              <a:solidFill>
                <a:srgbClr val="FFFF00"/>
              </a:solidFill>
            </a:ln>
          </p:spPr>
          <p:txBody>
            <a:bodyPr wrap="square" lIns="0" tIns="0" rIns="0" bIns="0" rtlCol="0"/>
            <a:lstStyle/>
            <a:p>
              <a:pPr defTabSz="754380"/>
              <a:endParaRPr sz="1485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5567503" y="4603841"/>
              <a:ext cx="247650" cy="263525"/>
            </a:xfrm>
            <a:custGeom>
              <a:avLst/>
              <a:gdLst/>
              <a:ahLst/>
              <a:cxnLst/>
              <a:rect l="l" t="t" r="r" b="b"/>
              <a:pathLst>
                <a:path w="247650" h="263525">
                  <a:moveTo>
                    <a:pt x="0" y="0"/>
                  </a:moveTo>
                  <a:lnTo>
                    <a:pt x="247650" y="0"/>
                  </a:lnTo>
                  <a:lnTo>
                    <a:pt x="247650" y="263525"/>
                  </a:lnTo>
                  <a:lnTo>
                    <a:pt x="0" y="263525"/>
                  </a:lnTo>
                  <a:lnTo>
                    <a:pt x="0" y="0"/>
                  </a:lnTo>
                  <a:close/>
                </a:path>
              </a:pathLst>
            </a:custGeom>
            <a:ln w="23813">
              <a:solidFill>
                <a:srgbClr val="FFFF00"/>
              </a:solidFill>
            </a:ln>
          </p:spPr>
          <p:txBody>
            <a:bodyPr wrap="square" lIns="0" tIns="0" rIns="0" bIns="0" rtlCol="0"/>
            <a:lstStyle/>
            <a:p>
              <a:pPr defTabSz="754380"/>
              <a:endParaRPr sz="1485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5809574" y="4603841"/>
              <a:ext cx="247650" cy="263525"/>
            </a:xfrm>
            <a:custGeom>
              <a:avLst/>
              <a:gdLst/>
              <a:ahLst/>
              <a:cxnLst/>
              <a:rect l="l" t="t" r="r" b="b"/>
              <a:pathLst>
                <a:path w="247650" h="263525">
                  <a:moveTo>
                    <a:pt x="0" y="0"/>
                  </a:moveTo>
                  <a:lnTo>
                    <a:pt x="247650" y="0"/>
                  </a:lnTo>
                  <a:lnTo>
                    <a:pt x="247650" y="263525"/>
                  </a:lnTo>
                  <a:lnTo>
                    <a:pt x="0" y="263525"/>
                  </a:lnTo>
                  <a:lnTo>
                    <a:pt x="0" y="0"/>
                  </a:lnTo>
                  <a:close/>
                </a:path>
              </a:pathLst>
            </a:custGeom>
            <a:ln w="23813">
              <a:solidFill>
                <a:srgbClr val="FFFF00"/>
              </a:solidFill>
            </a:ln>
          </p:spPr>
          <p:txBody>
            <a:bodyPr wrap="square" lIns="0" tIns="0" rIns="0" bIns="0" rtlCol="0"/>
            <a:lstStyle/>
            <a:p>
              <a:pPr defTabSz="754380"/>
              <a:endParaRPr sz="1485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2" name="object 12"/>
            <p:cNvSpPr/>
            <p:nvPr/>
          </p:nvSpPr>
          <p:spPr>
            <a:xfrm>
              <a:off x="6051645" y="4603841"/>
              <a:ext cx="247650" cy="263525"/>
            </a:xfrm>
            <a:custGeom>
              <a:avLst/>
              <a:gdLst/>
              <a:ahLst/>
              <a:cxnLst/>
              <a:rect l="l" t="t" r="r" b="b"/>
              <a:pathLst>
                <a:path w="247650" h="263525">
                  <a:moveTo>
                    <a:pt x="0" y="0"/>
                  </a:moveTo>
                  <a:lnTo>
                    <a:pt x="247650" y="0"/>
                  </a:lnTo>
                  <a:lnTo>
                    <a:pt x="247650" y="263525"/>
                  </a:lnTo>
                  <a:lnTo>
                    <a:pt x="0" y="263525"/>
                  </a:lnTo>
                  <a:lnTo>
                    <a:pt x="0" y="0"/>
                  </a:lnTo>
                  <a:close/>
                </a:path>
              </a:pathLst>
            </a:custGeom>
            <a:ln w="23813">
              <a:solidFill>
                <a:srgbClr val="FFFF00"/>
              </a:solidFill>
            </a:ln>
          </p:spPr>
          <p:txBody>
            <a:bodyPr wrap="square" lIns="0" tIns="0" rIns="0" bIns="0" rtlCol="0"/>
            <a:lstStyle/>
            <a:p>
              <a:pPr defTabSz="754380"/>
              <a:endParaRPr sz="1485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6293716" y="4603841"/>
              <a:ext cx="247650" cy="263525"/>
            </a:xfrm>
            <a:custGeom>
              <a:avLst/>
              <a:gdLst/>
              <a:ahLst/>
              <a:cxnLst/>
              <a:rect l="l" t="t" r="r" b="b"/>
              <a:pathLst>
                <a:path w="247650" h="263525">
                  <a:moveTo>
                    <a:pt x="0" y="0"/>
                  </a:moveTo>
                  <a:lnTo>
                    <a:pt x="247650" y="0"/>
                  </a:lnTo>
                  <a:lnTo>
                    <a:pt x="247650" y="263525"/>
                  </a:lnTo>
                  <a:lnTo>
                    <a:pt x="0" y="263525"/>
                  </a:lnTo>
                  <a:lnTo>
                    <a:pt x="0" y="0"/>
                  </a:lnTo>
                  <a:close/>
                </a:path>
              </a:pathLst>
            </a:custGeom>
            <a:ln w="23813">
              <a:solidFill>
                <a:srgbClr val="FFFF00"/>
              </a:solidFill>
            </a:ln>
          </p:spPr>
          <p:txBody>
            <a:bodyPr wrap="square" lIns="0" tIns="0" rIns="0" bIns="0" rtlCol="0"/>
            <a:lstStyle/>
            <a:p>
              <a:pPr defTabSz="754380"/>
              <a:endParaRPr sz="1485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4" name="object 14"/>
            <p:cNvSpPr/>
            <p:nvPr/>
          </p:nvSpPr>
          <p:spPr>
            <a:xfrm>
              <a:off x="6535789" y="4603841"/>
              <a:ext cx="247650" cy="263525"/>
            </a:xfrm>
            <a:custGeom>
              <a:avLst/>
              <a:gdLst/>
              <a:ahLst/>
              <a:cxnLst/>
              <a:rect l="l" t="t" r="r" b="b"/>
              <a:pathLst>
                <a:path w="247650" h="263525">
                  <a:moveTo>
                    <a:pt x="0" y="0"/>
                  </a:moveTo>
                  <a:lnTo>
                    <a:pt x="247650" y="0"/>
                  </a:lnTo>
                  <a:lnTo>
                    <a:pt x="247650" y="263525"/>
                  </a:lnTo>
                  <a:lnTo>
                    <a:pt x="0" y="263525"/>
                  </a:lnTo>
                  <a:lnTo>
                    <a:pt x="0" y="0"/>
                  </a:lnTo>
                  <a:close/>
                </a:path>
              </a:pathLst>
            </a:custGeom>
            <a:ln w="23813">
              <a:solidFill>
                <a:srgbClr val="FFFF00"/>
              </a:solidFill>
            </a:ln>
          </p:spPr>
          <p:txBody>
            <a:bodyPr wrap="square" lIns="0" tIns="0" rIns="0" bIns="0" rtlCol="0"/>
            <a:lstStyle/>
            <a:p>
              <a:pPr defTabSz="754380"/>
              <a:endParaRPr sz="1485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5" name="object 15"/>
            <p:cNvSpPr/>
            <p:nvPr/>
          </p:nvSpPr>
          <p:spPr>
            <a:xfrm>
              <a:off x="4841289" y="4861742"/>
              <a:ext cx="247650" cy="263525"/>
            </a:xfrm>
            <a:custGeom>
              <a:avLst/>
              <a:gdLst/>
              <a:ahLst/>
              <a:cxnLst/>
              <a:rect l="l" t="t" r="r" b="b"/>
              <a:pathLst>
                <a:path w="247650" h="263525">
                  <a:moveTo>
                    <a:pt x="0" y="0"/>
                  </a:moveTo>
                  <a:lnTo>
                    <a:pt x="247650" y="0"/>
                  </a:lnTo>
                  <a:lnTo>
                    <a:pt x="247650" y="263525"/>
                  </a:lnTo>
                  <a:lnTo>
                    <a:pt x="0" y="263525"/>
                  </a:lnTo>
                  <a:lnTo>
                    <a:pt x="0" y="0"/>
                  </a:lnTo>
                  <a:close/>
                </a:path>
              </a:pathLst>
            </a:custGeom>
            <a:ln w="23813">
              <a:solidFill>
                <a:srgbClr val="FFFF00"/>
              </a:solidFill>
            </a:ln>
          </p:spPr>
          <p:txBody>
            <a:bodyPr wrap="square" lIns="0" tIns="0" rIns="0" bIns="0" rtlCol="0"/>
            <a:lstStyle/>
            <a:p>
              <a:pPr defTabSz="754380"/>
              <a:endParaRPr sz="1485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6" name="object 16"/>
            <p:cNvSpPr/>
            <p:nvPr/>
          </p:nvSpPr>
          <p:spPr>
            <a:xfrm>
              <a:off x="5083360" y="4861742"/>
              <a:ext cx="247650" cy="263525"/>
            </a:xfrm>
            <a:custGeom>
              <a:avLst/>
              <a:gdLst/>
              <a:ahLst/>
              <a:cxnLst/>
              <a:rect l="l" t="t" r="r" b="b"/>
              <a:pathLst>
                <a:path w="247650" h="263525">
                  <a:moveTo>
                    <a:pt x="0" y="0"/>
                  </a:moveTo>
                  <a:lnTo>
                    <a:pt x="247650" y="0"/>
                  </a:lnTo>
                  <a:lnTo>
                    <a:pt x="247650" y="263525"/>
                  </a:lnTo>
                  <a:lnTo>
                    <a:pt x="0" y="263525"/>
                  </a:lnTo>
                  <a:lnTo>
                    <a:pt x="0" y="0"/>
                  </a:lnTo>
                  <a:close/>
                </a:path>
              </a:pathLst>
            </a:custGeom>
            <a:ln w="23813">
              <a:solidFill>
                <a:srgbClr val="FFFF00"/>
              </a:solidFill>
            </a:ln>
          </p:spPr>
          <p:txBody>
            <a:bodyPr wrap="square" lIns="0" tIns="0" rIns="0" bIns="0" rtlCol="0"/>
            <a:lstStyle/>
            <a:p>
              <a:pPr defTabSz="754380"/>
              <a:endParaRPr sz="1485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7" name="object 17"/>
            <p:cNvSpPr/>
            <p:nvPr/>
          </p:nvSpPr>
          <p:spPr>
            <a:xfrm>
              <a:off x="5325431" y="4861742"/>
              <a:ext cx="247650" cy="263525"/>
            </a:xfrm>
            <a:custGeom>
              <a:avLst/>
              <a:gdLst/>
              <a:ahLst/>
              <a:cxnLst/>
              <a:rect l="l" t="t" r="r" b="b"/>
              <a:pathLst>
                <a:path w="247650" h="263525">
                  <a:moveTo>
                    <a:pt x="0" y="0"/>
                  </a:moveTo>
                  <a:lnTo>
                    <a:pt x="247650" y="0"/>
                  </a:lnTo>
                  <a:lnTo>
                    <a:pt x="247650" y="263525"/>
                  </a:lnTo>
                  <a:lnTo>
                    <a:pt x="0" y="263525"/>
                  </a:lnTo>
                  <a:lnTo>
                    <a:pt x="0" y="0"/>
                  </a:lnTo>
                  <a:close/>
                </a:path>
              </a:pathLst>
            </a:custGeom>
            <a:ln w="23813">
              <a:solidFill>
                <a:srgbClr val="FFFF00"/>
              </a:solidFill>
            </a:ln>
          </p:spPr>
          <p:txBody>
            <a:bodyPr wrap="square" lIns="0" tIns="0" rIns="0" bIns="0" rtlCol="0"/>
            <a:lstStyle/>
            <a:p>
              <a:pPr defTabSz="754380"/>
              <a:endParaRPr sz="1485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8" name="object 18"/>
            <p:cNvSpPr/>
            <p:nvPr/>
          </p:nvSpPr>
          <p:spPr>
            <a:xfrm>
              <a:off x="5567503" y="4861742"/>
              <a:ext cx="247650" cy="263525"/>
            </a:xfrm>
            <a:custGeom>
              <a:avLst/>
              <a:gdLst/>
              <a:ahLst/>
              <a:cxnLst/>
              <a:rect l="l" t="t" r="r" b="b"/>
              <a:pathLst>
                <a:path w="247650" h="263525">
                  <a:moveTo>
                    <a:pt x="0" y="0"/>
                  </a:moveTo>
                  <a:lnTo>
                    <a:pt x="247650" y="0"/>
                  </a:lnTo>
                  <a:lnTo>
                    <a:pt x="247650" y="263525"/>
                  </a:lnTo>
                  <a:lnTo>
                    <a:pt x="0" y="263525"/>
                  </a:lnTo>
                  <a:lnTo>
                    <a:pt x="0" y="0"/>
                  </a:lnTo>
                  <a:close/>
                </a:path>
              </a:pathLst>
            </a:custGeom>
            <a:ln w="23813">
              <a:solidFill>
                <a:srgbClr val="FFFF00"/>
              </a:solidFill>
            </a:ln>
          </p:spPr>
          <p:txBody>
            <a:bodyPr wrap="square" lIns="0" tIns="0" rIns="0" bIns="0" rtlCol="0"/>
            <a:lstStyle/>
            <a:p>
              <a:pPr defTabSz="754380"/>
              <a:endParaRPr sz="1485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9" name="object 19"/>
            <p:cNvSpPr/>
            <p:nvPr/>
          </p:nvSpPr>
          <p:spPr>
            <a:xfrm>
              <a:off x="5809574" y="4861742"/>
              <a:ext cx="247650" cy="263525"/>
            </a:xfrm>
            <a:custGeom>
              <a:avLst/>
              <a:gdLst/>
              <a:ahLst/>
              <a:cxnLst/>
              <a:rect l="l" t="t" r="r" b="b"/>
              <a:pathLst>
                <a:path w="247650" h="263525">
                  <a:moveTo>
                    <a:pt x="0" y="0"/>
                  </a:moveTo>
                  <a:lnTo>
                    <a:pt x="247650" y="0"/>
                  </a:lnTo>
                  <a:lnTo>
                    <a:pt x="247650" y="263525"/>
                  </a:lnTo>
                  <a:lnTo>
                    <a:pt x="0" y="263525"/>
                  </a:lnTo>
                  <a:lnTo>
                    <a:pt x="0" y="0"/>
                  </a:lnTo>
                  <a:close/>
                </a:path>
              </a:pathLst>
            </a:custGeom>
            <a:ln w="23813">
              <a:solidFill>
                <a:srgbClr val="FFFF00"/>
              </a:solidFill>
            </a:ln>
          </p:spPr>
          <p:txBody>
            <a:bodyPr wrap="square" lIns="0" tIns="0" rIns="0" bIns="0" rtlCol="0"/>
            <a:lstStyle/>
            <a:p>
              <a:pPr defTabSz="754380"/>
              <a:endParaRPr sz="1485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0" name="object 20"/>
            <p:cNvSpPr/>
            <p:nvPr/>
          </p:nvSpPr>
          <p:spPr>
            <a:xfrm>
              <a:off x="6051645" y="4861742"/>
              <a:ext cx="247650" cy="263525"/>
            </a:xfrm>
            <a:custGeom>
              <a:avLst/>
              <a:gdLst/>
              <a:ahLst/>
              <a:cxnLst/>
              <a:rect l="l" t="t" r="r" b="b"/>
              <a:pathLst>
                <a:path w="247650" h="263525">
                  <a:moveTo>
                    <a:pt x="0" y="0"/>
                  </a:moveTo>
                  <a:lnTo>
                    <a:pt x="247650" y="0"/>
                  </a:lnTo>
                  <a:lnTo>
                    <a:pt x="247650" y="263525"/>
                  </a:lnTo>
                  <a:lnTo>
                    <a:pt x="0" y="263525"/>
                  </a:lnTo>
                  <a:lnTo>
                    <a:pt x="0" y="0"/>
                  </a:lnTo>
                  <a:close/>
                </a:path>
              </a:pathLst>
            </a:custGeom>
            <a:ln w="23813">
              <a:solidFill>
                <a:srgbClr val="FFFF00"/>
              </a:solidFill>
            </a:ln>
          </p:spPr>
          <p:txBody>
            <a:bodyPr wrap="square" lIns="0" tIns="0" rIns="0" bIns="0" rtlCol="0"/>
            <a:lstStyle/>
            <a:p>
              <a:pPr defTabSz="754380"/>
              <a:endParaRPr sz="1485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6293716" y="4861742"/>
              <a:ext cx="247650" cy="263525"/>
            </a:xfrm>
            <a:custGeom>
              <a:avLst/>
              <a:gdLst/>
              <a:ahLst/>
              <a:cxnLst/>
              <a:rect l="l" t="t" r="r" b="b"/>
              <a:pathLst>
                <a:path w="247650" h="263525">
                  <a:moveTo>
                    <a:pt x="0" y="0"/>
                  </a:moveTo>
                  <a:lnTo>
                    <a:pt x="247650" y="0"/>
                  </a:lnTo>
                  <a:lnTo>
                    <a:pt x="247650" y="263525"/>
                  </a:lnTo>
                  <a:lnTo>
                    <a:pt x="0" y="263525"/>
                  </a:lnTo>
                  <a:lnTo>
                    <a:pt x="0" y="0"/>
                  </a:lnTo>
                  <a:close/>
                </a:path>
              </a:pathLst>
            </a:custGeom>
            <a:ln w="23813">
              <a:solidFill>
                <a:srgbClr val="FFFF00"/>
              </a:solidFill>
            </a:ln>
          </p:spPr>
          <p:txBody>
            <a:bodyPr wrap="square" lIns="0" tIns="0" rIns="0" bIns="0" rtlCol="0"/>
            <a:lstStyle/>
            <a:p>
              <a:pPr defTabSz="754380"/>
              <a:endParaRPr sz="1485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2" name="object 22"/>
            <p:cNvSpPr/>
            <p:nvPr/>
          </p:nvSpPr>
          <p:spPr>
            <a:xfrm>
              <a:off x="6535789" y="4861742"/>
              <a:ext cx="247650" cy="263525"/>
            </a:xfrm>
            <a:custGeom>
              <a:avLst/>
              <a:gdLst/>
              <a:ahLst/>
              <a:cxnLst/>
              <a:rect l="l" t="t" r="r" b="b"/>
              <a:pathLst>
                <a:path w="247650" h="263525">
                  <a:moveTo>
                    <a:pt x="0" y="0"/>
                  </a:moveTo>
                  <a:lnTo>
                    <a:pt x="247650" y="0"/>
                  </a:lnTo>
                  <a:lnTo>
                    <a:pt x="247650" y="263525"/>
                  </a:lnTo>
                  <a:lnTo>
                    <a:pt x="0" y="263525"/>
                  </a:lnTo>
                  <a:lnTo>
                    <a:pt x="0" y="0"/>
                  </a:lnTo>
                  <a:close/>
                </a:path>
              </a:pathLst>
            </a:custGeom>
            <a:ln w="23813">
              <a:solidFill>
                <a:srgbClr val="FFFF00"/>
              </a:solidFill>
            </a:ln>
          </p:spPr>
          <p:txBody>
            <a:bodyPr wrap="square" lIns="0" tIns="0" rIns="0" bIns="0" rtlCol="0"/>
            <a:lstStyle/>
            <a:p>
              <a:pPr defTabSz="754380"/>
              <a:endParaRPr sz="1485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3" name="object 23"/>
            <p:cNvSpPr/>
            <p:nvPr/>
          </p:nvSpPr>
          <p:spPr>
            <a:xfrm>
              <a:off x="4843669" y="5113435"/>
              <a:ext cx="247650" cy="263525"/>
            </a:xfrm>
            <a:custGeom>
              <a:avLst/>
              <a:gdLst/>
              <a:ahLst/>
              <a:cxnLst/>
              <a:rect l="l" t="t" r="r" b="b"/>
              <a:pathLst>
                <a:path w="247650" h="263525">
                  <a:moveTo>
                    <a:pt x="0" y="0"/>
                  </a:moveTo>
                  <a:lnTo>
                    <a:pt x="247650" y="0"/>
                  </a:lnTo>
                  <a:lnTo>
                    <a:pt x="247650" y="263525"/>
                  </a:lnTo>
                  <a:lnTo>
                    <a:pt x="0" y="263525"/>
                  </a:lnTo>
                  <a:lnTo>
                    <a:pt x="0" y="0"/>
                  </a:lnTo>
                  <a:close/>
                </a:path>
              </a:pathLst>
            </a:custGeom>
            <a:ln w="23813">
              <a:solidFill>
                <a:srgbClr val="FFFF00"/>
              </a:solidFill>
            </a:ln>
          </p:spPr>
          <p:txBody>
            <a:bodyPr wrap="square" lIns="0" tIns="0" rIns="0" bIns="0" rtlCol="0"/>
            <a:lstStyle/>
            <a:p>
              <a:pPr defTabSz="754380"/>
              <a:endParaRPr sz="1485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4" name="object 24"/>
            <p:cNvSpPr/>
            <p:nvPr/>
          </p:nvSpPr>
          <p:spPr>
            <a:xfrm>
              <a:off x="5085740" y="5113435"/>
              <a:ext cx="247650" cy="263525"/>
            </a:xfrm>
            <a:custGeom>
              <a:avLst/>
              <a:gdLst/>
              <a:ahLst/>
              <a:cxnLst/>
              <a:rect l="l" t="t" r="r" b="b"/>
              <a:pathLst>
                <a:path w="247650" h="263525">
                  <a:moveTo>
                    <a:pt x="0" y="0"/>
                  </a:moveTo>
                  <a:lnTo>
                    <a:pt x="247650" y="0"/>
                  </a:lnTo>
                  <a:lnTo>
                    <a:pt x="247650" y="263525"/>
                  </a:lnTo>
                  <a:lnTo>
                    <a:pt x="0" y="263525"/>
                  </a:lnTo>
                  <a:lnTo>
                    <a:pt x="0" y="0"/>
                  </a:lnTo>
                  <a:close/>
                </a:path>
              </a:pathLst>
            </a:custGeom>
            <a:ln w="23813">
              <a:solidFill>
                <a:srgbClr val="FFFF00"/>
              </a:solidFill>
            </a:ln>
          </p:spPr>
          <p:txBody>
            <a:bodyPr wrap="square" lIns="0" tIns="0" rIns="0" bIns="0" rtlCol="0"/>
            <a:lstStyle/>
            <a:p>
              <a:pPr defTabSz="754380"/>
              <a:endParaRPr sz="1485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5" name="object 25"/>
            <p:cNvSpPr/>
            <p:nvPr/>
          </p:nvSpPr>
          <p:spPr>
            <a:xfrm>
              <a:off x="5327811" y="5113435"/>
              <a:ext cx="247650" cy="263525"/>
            </a:xfrm>
            <a:custGeom>
              <a:avLst/>
              <a:gdLst/>
              <a:ahLst/>
              <a:cxnLst/>
              <a:rect l="l" t="t" r="r" b="b"/>
              <a:pathLst>
                <a:path w="247650" h="263525">
                  <a:moveTo>
                    <a:pt x="0" y="0"/>
                  </a:moveTo>
                  <a:lnTo>
                    <a:pt x="247650" y="0"/>
                  </a:lnTo>
                  <a:lnTo>
                    <a:pt x="247650" y="263525"/>
                  </a:lnTo>
                  <a:lnTo>
                    <a:pt x="0" y="263525"/>
                  </a:lnTo>
                  <a:lnTo>
                    <a:pt x="0" y="0"/>
                  </a:lnTo>
                  <a:close/>
                </a:path>
              </a:pathLst>
            </a:custGeom>
            <a:ln w="23813">
              <a:solidFill>
                <a:srgbClr val="FFFF00"/>
              </a:solidFill>
            </a:ln>
          </p:spPr>
          <p:txBody>
            <a:bodyPr wrap="square" lIns="0" tIns="0" rIns="0" bIns="0" rtlCol="0"/>
            <a:lstStyle/>
            <a:p>
              <a:pPr defTabSz="754380"/>
              <a:endParaRPr sz="1485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6" name="object 26"/>
            <p:cNvSpPr/>
            <p:nvPr/>
          </p:nvSpPr>
          <p:spPr>
            <a:xfrm>
              <a:off x="5569882" y="5113435"/>
              <a:ext cx="247650" cy="263525"/>
            </a:xfrm>
            <a:custGeom>
              <a:avLst/>
              <a:gdLst/>
              <a:ahLst/>
              <a:cxnLst/>
              <a:rect l="l" t="t" r="r" b="b"/>
              <a:pathLst>
                <a:path w="247650" h="263525">
                  <a:moveTo>
                    <a:pt x="0" y="0"/>
                  </a:moveTo>
                  <a:lnTo>
                    <a:pt x="247650" y="0"/>
                  </a:lnTo>
                  <a:lnTo>
                    <a:pt x="247650" y="263525"/>
                  </a:lnTo>
                  <a:lnTo>
                    <a:pt x="0" y="263525"/>
                  </a:lnTo>
                  <a:lnTo>
                    <a:pt x="0" y="0"/>
                  </a:lnTo>
                  <a:close/>
                </a:path>
              </a:pathLst>
            </a:custGeom>
            <a:ln w="23813">
              <a:solidFill>
                <a:srgbClr val="FFFF00"/>
              </a:solidFill>
            </a:ln>
          </p:spPr>
          <p:txBody>
            <a:bodyPr wrap="square" lIns="0" tIns="0" rIns="0" bIns="0" rtlCol="0"/>
            <a:lstStyle/>
            <a:p>
              <a:pPr defTabSz="754380"/>
              <a:endParaRPr sz="1485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7" name="object 27"/>
            <p:cNvSpPr/>
            <p:nvPr/>
          </p:nvSpPr>
          <p:spPr>
            <a:xfrm>
              <a:off x="5811953" y="5113435"/>
              <a:ext cx="247650" cy="263525"/>
            </a:xfrm>
            <a:custGeom>
              <a:avLst/>
              <a:gdLst/>
              <a:ahLst/>
              <a:cxnLst/>
              <a:rect l="l" t="t" r="r" b="b"/>
              <a:pathLst>
                <a:path w="247650" h="263525">
                  <a:moveTo>
                    <a:pt x="0" y="0"/>
                  </a:moveTo>
                  <a:lnTo>
                    <a:pt x="247650" y="0"/>
                  </a:lnTo>
                  <a:lnTo>
                    <a:pt x="247650" y="263525"/>
                  </a:lnTo>
                  <a:lnTo>
                    <a:pt x="0" y="263525"/>
                  </a:lnTo>
                  <a:lnTo>
                    <a:pt x="0" y="0"/>
                  </a:lnTo>
                  <a:close/>
                </a:path>
              </a:pathLst>
            </a:custGeom>
            <a:ln w="23813">
              <a:solidFill>
                <a:srgbClr val="FFFF00"/>
              </a:solidFill>
            </a:ln>
          </p:spPr>
          <p:txBody>
            <a:bodyPr wrap="square" lIns="0" tIns="0" rIns="0" bIns="0" rtlCol="0"/>
            <a:lstStyle/>
            <a:p>
              <a:pPr defTabSz="754380"/>
              <a:endParaRPr sz="1485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8" name="object 28"/>
            <p:cNvSpPr/>
            <p:nvPr/>
          </p:nvSpPr>
          <p:spPr>
            <a:xfrm>
              <a:off x="6054024" y="5113435"/>
              <a:ext cx="247650" cy="263525"/>
            </a:xfrm>
            <a:custGeom>
              <a:avLst/>
              <a:gdLst/>
              <a:ahLst/>
              <a:cxnLst/>
              <a:rect l="l" t="t" r="r" b="b"/>
              <a:pathLst>
                <a:path w="247650" h="263525">
                  <a:moveTo>
                    <a:pt x="0" y="0"/>
                  </a:moveTo>
                  <a:lnTo>
                    <a:pt x="247650" y="0"/>
                  </a:lnTo>
                  <a:lnTo>
                    <a:pt x="247650" y="263525"/>
                  </a:lnTo>
                  <a:lnTo>
                    <a:pt x="0" y="263525"/>
                  </a:lnTo>
                  <a:lnTo>
                    <a:pt x="0" y="0"/>
                  </a:lnTo>
                  <a:close/>
                </a:path>
              </a:pathLst>
            </a:custGeom>
            <a:ln w="23813">
              <a:solidFill>
                <a:srgbClr val="FFFF00"/>
              </a:solidFill>
            </a:ln>
          </p:spPr>
          <p:txBody>
            <a:bodyPr wrap="square" lIns="0" tIns="0" rIns="0" bIns="0" rtlCol="0"/>
            <a:lstStyle/>
            <a:p>
              <a:pPr defTabSz="754380"/>
              <a:endParaRPr sz="1485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9" name="object 29"/>
            <p:cNvSpPr/>
            <p:nvPr/>
          </p:nvSpPr>
          <p:spPr>
            <a:xfrm>
              <a:off x="6296094" y="5113435"/>
              <a:ext cx="247650" cy="263525"/>
            </a:xfrm>
            <a:custGeom>
              <a:avLst/>
              <a:gdLst/>
              <a:ahLst/>
              <a:cxnLst/>
              <a:rect l="l" t="t" r="r" b="b"/>
              <a:pathLst>
                <a:path w="247650" h="263525">
                  <a:moveTo>
                    <a:pt x="0" y="0"/>
                  </a:moveTo>
                  <a:lnTo>
                    <a:pt x="247650" y="0"/>
                  </a:lnTo>
                  <a:lnTo>
                    <a:pt x="247650" y="263525"/>
                  </a:lnTo>
                  <a:lnTo>
                    <a:pt x="0" y="263525"/>
                  </a:lnTo>
                  <a:lnTo>
                    <a:pt x="0" y="0"/>
                  </a:lnTo>
                  <a:close/>
                </a:path>
              </a:pathLst>
            </a:custGeom>
            <a:ln w="23813">
              <a:solidFill>
                <a:srgbClr val="FFFF00"/>
              </a:solidFill>
            </a:ln>
          </p:spPr>
          <p:txBody>
            <a:bodyPr wrap="square" lIns="0" tIns="0" rIns="0" bIns="0" rtlCol="0"/>
            <a:lstStyle/>
            <a:p>
              <a:pPr defTabSz="754380"/>
              <a:endParaRPr sz="1485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0" name="object 30"/>
            <p:cNvSpPr/>
            <p:nvPr/>
          </p:nvSpPr>
          <p:spPr>
            <a:xfrm>
              <a:off x="6538169" y="5113435"/>
              <a:ext cx="247650" cy="263525"/>
            </a:xfrm>
            <a:custGeom>
              <a:avLst/>
              <a:gdLst/>
              <a:ahLst/>
              <a:cxnLst/>
              <a:rect l="l" t="t" r="r" b="b"/>
              <a:pathLst>
                <a:path w="247650" h="263525">
                  <a:moveTo>
                    <a:pt x="0" y="0"/>
                  </a:moveTo>
                  <a:lnTo>
                    <a:pt x="247650" y="0"/>
                  </a:lnTo>
                  <a:lnTo>
                    <a:pt x="247650" y="263525"/>
                  </a:lnTo>
                  <a:lnTo>
                    <a:pt x="0" y="263525"/>
                  </a:lnTo>
                  <a:lnTo>
                    <a:pt x="0" y="0"/>
                  </a:lnTo>
                  <a:close/>
                </a:path>
              </a:pathLst>
            </a:custGeom>
            <a:ln w="23813">
              <a:solidFill>
                <a:srgbClr val="FFFF00"/>
              </a:solidFill>
            </a:ln>
          </p:spPr>
          <p:txBody>
            <a:bodyPr wrap="square" lIns="0" tIns="0" rIns="0" bIns="0" rtlCol="0"/>
            <a:lstStyle/>
            <a:p>
              <a:pPr defTabSz="754380"/>
              <a:endParaRPr sz="1485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1" name="object 31"/>
            <p:cNvSpPr/>
            <p:nvPr/>
          </p:nvSpPr>
          <p:spPr>
            <a:xfrm>
              <a:off x="4843669" y="5371335"/>
              <a:ext cx="247650" cy="263525"/>
            </a:xfrm>
            <a:custGeom>
              <a:avLst/>
              <a:gdLst/>
              <a:ahLst/>
              <a:cxnLst/>
              <a:rect l="l" t="t" r="r" b="b"/>
              <a:pathLst>
                <a:path w="247650" h="263525">
                  <a:moveTo>
                    <a:pt x="0" y="0"/>
                  </a:moveTo>
                  <a:lnTo>
                    <a:pt x="247650" y="0"/>
                  </a:lnTo>
                  <a:lnTo>
                    <a:pt x="247650" y="263525"/>
                  </a:lnTo>
                  <a:lnTo>
                    <a:pt x="0" y="263525"/>
                  </a:lnTo>
                  <a:lnTo>
                    <a:pt x="0" y="0"/>
                  </a:lnTo>
                  <a:close/>
                </a:path>
              </a:pathLst>
            </a:custGeom>
            <a:ln w="23813">
              <a:solidFill>
                <a:srgbClr val="FFFF00"/>
              </a:solidFill>
            </a:ln>
          </p:spPr>
          <p:txBody>
            <a:bodyPr wrap="square" lIns="0" tIns="0" rIns="0" bIns="0" rtlCol="0"/>
            <a:lstStyle/>
            <a:p>
              <a:pPr defTabSz="754380"/>
              <a:endParaRPr sz="1485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2" name="object 32"/>
            <p:cNvSpPr/>
            <p:nvPr/>
          </p:nvSpPr>
          <p:spPr>
            <a:xfrm>
              <a:off x="5085740" y="5371335"/>
              <a:ext cx="247650" cy="263525"/>
            </a:xfrm>
            <a:custGeom>
              <a:avLst/>
              <a:gdLst/>
              <a:ahLst/>
              <a:cxnLst/>
              <a:rect l="l" t="t" r="r" b="b"/>
              <a:pathLst>
                <a:path w="247650" h="263525">
                  <a:moveTo>
                    <a:pt x="0" y="0"/>
                  </a:moveTo>
                  <a:lnTo>
                    <a:pt x="247650" y="0"/>
                  </a:lnTo>
                  <a:lnTo>
                    <a:pt x="247650" y="263525"/>
                  </a:lnTo>
                  <a:lnTo>
                    <a:pt x="0" y="263525"/>
                  </a:lnTo>
                  <a:lnTo>
                    <a:pt x="0" y="0"/>
                  </a:lnTo>
                  <a:close/>
                </a:path>
              </a:pathLst>
            </a:custGeom>
            <a:ln w="23813">
              <a:solidFill>
                <a:srgbClr val="FFFF00"/>
              </a:solidFill>
            </a:ln>
          </p:spPr>
          <p:txBody>
            <a:bodyPr wrap="square" lIns="0" tIns="0" rIns="0" bIns="0" rtlCol="0"/>
            <a:lstStyle/>
            <a:p>
              <a:pPr defTabSz="754380"/>
              <a:endParaRPr sz="1485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3" name="object 33"/>
            <p:cNvSpPr/>
            <p:nvPr/>
          </p:nvSpPr>
          <p:spPr>
            <a:xfrm>
              <a:off x="5327811" y="5371335"/>
              <a:ext cx="247650" cy="263525"/>
            </a:xfrm>
            <a:custGeom>
              <a:avLst/>
              <a:gdLst/>
              <a:ahLst/>
              <a:cxnLst/>
              <a:rect l="l" t="t" r="r" b="b"/>
              <a:pathLst>
                <a:path w="247650" h="263525">
                  <a:moveTo>
                    <a:pt x="0" y="0"/>
                  </a:moveTo>
                  <a:lnTo>
                    <a:pt x="247650" y="0"/>
                  </a:lnTo>
                  <a:lnTo>
                    <a:pt x="247650" y="263525"/>
                  </a:lnTo>
                  <a:lnTo>
                    <a:pt x="0" y="263525"/>
                  </a:lnTo>
                  <a:lnTo>
                    <a:pt x="0" y="0"/>
                  </a:lnTo>
                  <a:close/>
                </a:path>
              </a:pathLst>
            </a:custGeom>
            <a:ln w="23813">
              <a:solidFill>
                <a:srgbClr val="FFFF00"/>
              </a:solidFill>
            </a:ln>
          </p:spPr>
          <p:txBody>
            <a:bodyPr wrap="square" lIns="0" tIns="0" rIns="0" bIns="0" rtlCol="0"/>
            <a:lstStyle/>
            <a:p>
              <a:pPr defTabSz="754380"/>
              <a:endParaRPr sz="1485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4" name="object 34"/>
            <p:cNvSpPr/>
            <p:nvPr/>
          </p:nvSpPr>
          <p:spPr>
            <a:xfrm>
              <a:off x="5569882" y="5371335"/>
              <a:ext cx="247650" cy="263525"/>
            </a:xfrm>
            <a:custGeom>
              <a:avLst/>
              <a:gdLst/>
              <a:ahLst/>
              <a:cxnLst/>
              <a:rect l="l" t="t" r="r" b="b"/>
              <a:pathLst>
                <a:path w="247650" h="263525">
                  <a:moveTo>
                    <a:pt x="0" y="0"/>
                  </a:moveTo>
                  <a:lnTo>
                    <a:pt x="247650" y="0"/>
                  </a:lnTo>
                  <a:lnTo>
                    <a:pt x="247650" y="263525"/>
                  </a:lnTo>
                  <a:lnTo>
                    <a:pt x="0" y="263525"/>
                  </a:lnTo>
                  <a:lnTo>
                    <a:pt x="0" y="0"/>
                  </a:lnTo>
                  <a:close/>
                </a:path>
              </a:pathLst>
            </a:custGeom>
            <a:ln w="23813">
              <a:solidFill>
                <a:srgbClr val="FFFF00"/>
              </a:solidFill>
            </a:ln>
          </p:spPr>
          <p:txBody>
            <a:bodyPr wrap="square" lIns="0" tIns="0" rIns="0" bIns="0" rtlCol="0"/>
            <a:lstStyle/>
            <a:p>
              <a:pPr defTabSz="754380"/>
              <a:endParaRPr sz="1485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5" name="object 35"/>
            <p:cNvSpPr/>
            <p:nvPr/>
          </p:nvSpPr>
          <p:spPr>
            <a:xfrm>
              <a:off x="5811953" y="5371335"/>
              <a:ext cx="247650" cy="263525"/>
            </a:xfrm>
            <a:custGeom>
              <a:avLst/>
              <a:gdLst/>
              <a:ahLst/>
              <a:cxnLst/>
              <a:rect l="l" t="t" r="r" b="b"/>
              <a:pathLst>
                <a:path w="247650" h="263525">
                  <a:moveTo>
                    <a:pt x="0" y="0"/>
                  </a:moveTo>
                  <a:lnTo>
                    <a:pt x="247650" y="0"/>
                  </a:lnTo>
                  <a:lnTo>
                    <a:pt x="247650" y="263525"/>
                  </a:lnTo>
                  <a:lnTo>
                    <a:pt x="0" y="263525"/>
                  </a:lnTo>
                  <a:lnTo>
                    <a:pt x="0" y="0"/>
                  </a:lnTo>
                  <a:close/>
                </a:path>
              </a:pathLst>
            </a:custGeom>
            <a:ln w="23813">
              <a:solidFill>
                <a:srgbClr val="FFFF00"/>
              </a:solidFill>
            </a:ln>
          </p:spPr>
          <p:txBody>
            <a:bodyPr wrap="square" lIns="0" tIns="0" rIns="0" bIns="0" rtlCol="0"/>
            <a:lstStyle/>
            <a:p>
              <a:pPr defTabSz="754380"/>
              <a:endParaRPr sz="1485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6" name="object 36"/>
            <p:cNvSpPr/>
            <p:nvPr/>
          </p:nvSpPr>
          <p:spPr>
            <a:xfrm>
              <a:off x="6054024" y="5371335"/>
              <a:ext cx="247650" cy="263525"/>
            </a:xfrm>
            <a:custGeom>
              <a:avLst/>
              <a:gdLst/>
              <a:ahLst/>
              <a:cxnLst/>
              <a:rect l="l" t="t" r="r" b="b"/>
              <a:pathLst>
                <a:path w="247650" h="263525">
                  <a:moveTo>
                    <a:pt x="0" y="0"/>
                  </a:moveTo>
                  <a:lnTo>
                    <a:pt x="247650" y="0"/>
                  </a:lnTo>
                  <a:lnTo>
                    <a:pt x="247650" y="263525"/>
                  </a:lnTo>
                  <a:lnTo>
                    <a:pt x="0" y="263525"/>
                  </a:lnTo>
                  <a:lnTo>
                    <a:pt x="0" y="0"/>
                  </a:lnTo>
                  <a:close/>
                </a:path>
              </a:pathLst>
            </a:custGeom>
            <a:ln w="23813">
              <a:solidFill>
                <a:srgbClr val="FFFF00"/>
              </a:solidFill>
            </a:ln>
          </p:spPr>
          <p:txBody>
            <a:bodyPr wrap="square" lIns="0" tIns="0" rIns="0" bIns="0" rtlCol="0"/>
            <a:lstStyle/>
            <a:p>
              <a:pPr defTabSz="754380"/>
              <a:endParaRPr sz="1485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7" name="object 37"/>
            <p:cNvSpPr/>
            <p:nvPr/>
          </p:nvSpPr>
          <p:spPr>
            <a:xfrm>
              <a:off x="6296094" y="5371335"/>
              <a:ext cx="247650" cy="263525"/>
            </a:xfrm>
            <a:custGeom>
              <a:avLst/>
              <a:gdLst/>
              <a:ahLst/>
              <a:cxnLst/>
              <a:rect l="l" t="t" r="r" b="b"/>
              <a:pathLst>
                <a:path w="247650" h="263525">
                  <a:moveTo>
                    <a:pt x="0" y="0"/>
                  </a:moveTo>
                  <a:lnTo>
                    <a:pt x="247650" y="0"/>
                  </a:lnTo>
                  <a:lnTo>
                    <a:pt x="247650" y="263525"/>
                  </a:lnTo>
                  <a:lnTo>
                    <a:pt x="0" y="263525"/>
                  </a:lnTo>
                  <a:lnTo>
                    <a:pt x="0" y="0"/>
                  </a:lnTo>
                  <a:close/>
                </a:path>
              </a:pathLst>
            </a:custGeom>
            <a:ln w="23813">
              <a:solidFill>
                <a:srgbClr val="FFFF00"/>
              </a:solidFill>
            </a:ln>
          </p:spPr>
          <p:txBody>
            <a:bodyPr wrap="square" lIns="0" tIns="0" rIns="0" bIns="0" rtlCol="0"/>
            <a:lstStyle/>
            <a:p>
              <a:pPr defTabSz="754380"/>
              <a:endParaRPr sz="1485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8" name="object 38"/>
            <p:cNvSpPr/>
            <p:nvPr/>
          </p:nvSpPr>
          <p:spPr>
            <a:xfrm>
              <a:off x="6538169" y="5371335"/>
              <a:ext cx="247650" cy="263525"/>
            </a:xfrm>
            <a:custGeom>
              <a:avLst/>
              <a:gdLst/>
              <a:ahLst/>
              <a:cxnLst/>
              <a:rect l="l" t="t" r="r" b="b"/>
              <a:pathLst>
                <a:path w="247650" h="263525">
                  <a:moveTo>
                    <a:pt x="0" y="0"/>
                  </a:moveTo>
                  <a:lnTo>
                    <a:pt x="247650" y="0"/>
                  </a:lnTo>
                  <a:lnTo>
                    <a:pt x="247650" y="263525"/>
                  </a:lnTo>
                  <a:lnTo>
                    <a:pt x="0" y="263525"/>
                  </a:lnTo>
                  <a:lnTo>
                    <a:pt x="0" y="0"/>
                  </a:lnTo>
                  <a:close/>
                </a:path>
              </a:pathLst>
            </a:custGeom>
            <a:ln w="23813">
              <a:solidFill>
                <a:srgbClr val="FFFF00"/>
              </a:solidFill>
            </a:ln>
          </p:spPr>
          <p:txBody>
            <a:bodyPr wrap="square" lIns="0" tIns="0" rIns="0" bIns="0" rtlCol="0"/>
            <a:lstStyle/>
            <a:p>
              <a:pPr defTabSz="754380"/>
              <a:endParaRPr sz="1485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9" name="object 39"/>
            <p:cNvSpPr/>
            <p:nvPr/>
          </p:nvSpPr>
          <p:spPr>
            <a:xfrm>
              <a:off x="4846866" y="5623027"/>
              <a:ext cx="247650" cy="263525"/>
            </a:xfrm>
            <a:custGeom>
              <a:avLst/>
              <a:gdLst/>
              <a:ahLst/>
              <a:cxnLst/>
              <a:rect l="l" t="t" r="r" b="b"/>
              <a:pathLst>
                <a:path w="247650" h="263525">
                  <a:moveTo>
                    <a:pt x="0" y="0"/>
                  </a:moveTo>
                  <a:lnTo>
                    <a:pt x="247650" y="0"/>
                  </a:lnTo>
                  <a:lnTo>
                    <a:pt x="247650" y="263525"/>
                  </a:lnTo>
                  <a:lnTo>
                    <a:pt x="0" y="263525"/>
                  </a:lnTo>
                  <a:lnTo>
                    <a:pt x="0" y="0"/>
                  </a:lnTo>
                  <a:close/>
                </a:path>
              </a:pathLst>
            </a:custGeom>
            <a:ln w="23813">
              <a:solidFill>
                <a:srgbClr val="FFFF00"/>
              </a:solidFill>
            </a:ln>
          </p:spPr>
          <p:txBody>
            <a:bodyPr wrap="square" lIns="0" tIns="0" rIns="0" bIns="0" rtlCol="0"/>
            <a:lstStyle/>
            <a:p>
              <a:pPr defTabSz="754380"/>
              <a:endParaRPr sz="1485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0" name="object 40"/>
            <p:cNvSpPr/>
            <p:nvPr/>
          </p:nvSpPr>
          <p:spPr>
            <a:xfrm>
              <a:off x="5088937" y="5623027"/>
              <a:ext cx="247650" cy="263525"/>
            </a:xfrm>
            <a:custGeom>
              <a:avLst/>
              <a:gdLst/>
              <a:ahLst/>
              <a:cxnLst/>
              <a:rect l="l" t="t" r="r" b="b"/>
              <a:pathLst>
                <a:path w="247650" h="263525">
                  <a:moveTo>
                    <a:pt x="0" y="0"/>
                  </a:moveTo>
                  <a:lnTo>
                    <a:pt x="247650" y="0"/>
                  </a:lnTo>
                  <a:lnTo>
                    <a:pt x="247650" y="263525"/>
                  </a:lnTo>
                  <a:lnTo>
                    <a:pt x="0" y="263525"/>
                  </a:lnTo>
                  <a:lnTo>
                    <a:pt x="0" y="0"/>
                  </a:lnTo>
                  <a:close/>
                </a:path>
              </a:pathLst>
            </a:custGeom>
            <a:ln w="23813">
              <a:solidFill>
                <a:srgbClr val="FFFF00"/>
              </a:solidFill>
            </a:ln>
          </p:spPr>
          <p:txBody>
            <a:bodyPr wrap="square" lIns="0" tIns="0" rIns="0" bIns="0" rtlCol="0"/>
            <a:lstStyle/>
            <a:p>
              <a:pPr defTabSz="754380"/>
              <a:endParaRPr sz="1485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1" name="object 41"/>
            <p:cNvSpPr/>
            <p:nvPr/>
          </p:nvSpPr>
          <p:spPr>
            <a:xfrm>
              <a:off x="5331007" y="5623027"/>
              <a:ext cx="247650" cy="263525"/>
            </a:xfrm>
            <a:custGeom>
              <a:avLst/>
              <a:gdLst/>
              <a:ahLst/>
              <a:cxnLst/>
              <a:rect l="l" t="t" r="r" b="b"/>
              <a:pathLst>
                <a:path w="247650" h="263525">
                  <a:moveTo>
                    <a:pt x="0" y="0"/>
                  </a:moveTo>
                  <a:lnTo>
                    <a:pt x="247650" y="0"/>
                  </a:lnTo>
                  <a:lnTo>
                    <a:pt x="247650" y="263525"/>
                  </a:lnTo>
                  <a:lnTo>
                    <a:pt x="0" y="263525"/>
                  </a:lnTo>
                  <a:lnTo>
                    <a:pt x="0" y="0"/>
                  </a:lnTo>
                  <a:close/>
                </a:path>
              </a:pathLst>
            </a:custGeom>
            <a:ln w="23813">
              <a:solidFill>
                <a:srgbClr val="FFFF00"/>
              </a:solidFill>
            </a:ln>
          </p:spPr>
          <p:txBody>
            <a:bodyPr wrap="square" lIns="0" tIns="0" rIns="0" bIns="0" rtlCol="0"/>
            <a:lstStyle/>
            <a:p>
              <a:pPr defTabSz="754380"/>
              <a:endParaRPr sz="1485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2" name="object 42"/>
            <p:cNvSpPr/>
            <p:nvPr/>
          </p:nvSpPr>
          <p:spPr>
            <a:xfrm>
              <a:off x="5573078" y="5623027"/>
              <a:ext cx="247650" cy="263525"/>
            </a:xfrm>
            <a:custGeom>
              <a:avLst/>
              <a:gdLst/>
              <a:ahLst/>
              <a:cxnLst/>
              <a:rect l="l" t="t" r="r" b="b"/>
              <a:pathLst>
                <a:path w="247650" h="263525">
                  <a:moveTo>
                    <a:pt x="0" y="0"/>
                  </a:moveTo>
                  <a:lnTo>
                    <a:pt x="247650" y="0"/>
                  </a:lnTo>
                  <a:lnTo>
                    <a:pt x="247650" y="263525"/>
                  </a:lnTo>
                  <a:lnTo>
                    <a:pt x="0" y="263525"/>
                  </a:lnTo>
                  <a:lnTo>
                    <a:pt x="0" y="0"/>
                  </a:lnTo>
                  <a:close/>
                </a:path>
              </a:pathLst>
            </a:custGeom>
            <a:ln w="23813">
              <a:solidFill>
                <a:srgbClr val="FFFF00"/>
              </a:solidFill>
            </a:ln>
          </p:spPr>
          <p:txBody>
            <a:bodyPr wrap="square" lIns="0" tIns="0" rIns="0" bIns="0" rtlCol="0"/>
            <a:lstStyle/>
            <a:p>
              <a:pPr defTabSz="754380"/>
              <a:endParaRPr sz="1485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3" name="object 43"/>
            <p:cNvSpPr/>
            <p:nvPr/>
          </p:nvSpPr>
          <p:spPr>
            <a:xfrm>
              <a:off x="5815149" y="5623027"/>
              <a:ext cx="247650" cy="263525"/>
            </a:xfrm>
            <a:custGeom>
              <a:avLst/>
              <a:gdLst/>
              <a:ahLst/>
              <a:cxnLst/>
              <a:rect l="l" t="t" r="r" b="b"/>
              <a:pathLst>
                <a:path w="247650" h="263525">
                  <a:moveTo>
                    <a:pt x="0" y="0"/>
                  </a:moveTo>
                  <a:lnTo>
                    <a:pt x="247650" y="0"/>
                  </a:lnTo>
                  <a:lnTo>
                    <a:pt x="247650" y="263525"/>
                  </a:lnTo>
                  <a:lnTo>
                    <a:pt x="0" y="263525"/>
                  </a:lnTo>
                  <a:lnTo>
                    <a:pt x="0" y="0"/>
                  </a:lnTo>
                  <a:close/>
                </a:path>
              </a:pathLst>
            </a:custGeom>
            <a:ln w="23813">
              <a:solidFill>
                <a:srgbClr val="FFFF00"/>
              </a:solidFill>
            </a:ln>
          </p:spPr>
          <p:txBody>
            <a:bodyPr wrap="square" lIns="0" tIns="0" rIns="0" bIns="0" rtlCol="0"/>
            <a:lstStyle/>
            <a:p>
              <a:pPr defTabSz="754380"/>
              <a:endParaRPr sz="1485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4" name="object 44"/>
            <p:cNvSpPr/>
            <p:nvPr/>
          </p:nvSpPr>
          <p:spPr>
            <a:xfrm>
              <a:off x="6057220" y="5623027"/>
              <a:ext cx="247650" cy="263525"/>
            </a:xfrm>
            <a:custGeom>
              <a:avLst/>
              <a:gdLst/>
              <a:ahLst/>
              <a:cxnLst/>
              <a:rect l="l" t="t" r="r" b="b"/>
              <a:pathLst>
                <a:path w="247650" h="263525">
                  <a:moveTo>
                    <a:pt x="0" y="0"/>
                  </a:moveTo>
                  <a:lnTo>
                    <a:pt x="247650" y="0"/>
                  </a:lnTo>
                  <a:lnTo>
                    <a:pt x="247650" y="263525"/>
                  </a:lnTo>
                  <a:lnTo>
                    <a:pt x="0" y="263525"/>
                  </a:lnTo>
                  <a:lnTo>
                    <a:pt x="0" y="0"/>
                  </a:lnTo>
                  <a:close/>
                </a:path>
              </a:pathLst>
            </a:custGeom>
            <a:ln w="23813">
              <a:solidFill>
                <a:srgbClr val="FFFF00"/>
              </a:solidFill>
            </a:ln>
          </p:spPr>
          <p:txBody>
            <a:bodyPr wrap="square" lIns="0" tIns="0" rIns="0" bIns="0" rtlCol="0"/>
            <a:lstStyle/>
            <a:p>
              <a:pPr defTabSz="754380"/>
              <a:endParaRPr sz="1485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5" name="object 45"/>
            <p:cNvSpPr/>
            <p:nvPr/>
          </p:nvSpPr>
          <p:spPr>
            <a:xfrm>
              <a:off x="6299291" y="5623027"/>
              <a:ext cx="247650" cy="263525"/>
            </a:xfrm>
            <a:custGeom>
              <a:avLst/>
              <a:gdLst/>
              <a:ahLst/>
              <a:cxnLst/>
              <a:rect l="l" t="t" r="r" b="b"/>
              <a:pathLst>
                <a:path w="247650" h="263525">
                  <a:moveTo>
                    <a:pt x="0" y="0"/>
                  </a:moveTo>
                  <a:lnTo>
                    <a:pt x="247650" y="0"/>
                  </a:lnTo>
                  <a:lnTo>
                    <a:pt x="247650" y="263525"/>
                  </a:lnTo>
                  <a:lnTo>
                    <a:pt x="0" y="263525"/>
                  </a:lnTo>
                  <a:lnTo>
                    <a:pt x="0" y="0"/>
                  </a:lnTo>
                  <a:close/>
                </a:path>
              </a:pathLst>
            </a:custGeom>
            <a:ln w="23813">
              <a:solidFill>
                <a:srgbClr val="FFFF00"/>
              </a:solidFill>
            </a:ln>
          </p:spPr>
          <p:txBody>
            <a:bodyPr wrap="square" lIns="0" tIns="0" rIns="0" bIns="0" rtlCol="0"/>
            <a:lstStyle/>
            <a:p>
              <a:pPr defTabSz="754380"/>
              <a:endParaRPr sz="1485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6" name="object 46"/>
            <p:cNvSpPr/>
            <p:nvPr/>
          </p:nvSpPr>
          <p:spPr>
            <a:xfrm>
              <a:off x="6541366" y="5623027"/>
              <a:ext cx="247650" cy="263525"/>
            </a:xfrm>
            <a:custGeom>
              <a:avLst/>
              <a:gdLst/>
              <a:ahLst/>
              <a:cxnLst/>
              <a:rect l="l" t="t" r="r" b="b"/>
              <a:pathLst>
                <a:path w="247650" h="263525">
                  <a:moveTo>
                    <a:pt x="0" y="0"/>
                  </a:moveTo>
                  <a:lnTo>
                    <a:pt x="247650" y="0"/>
                  </a:lnTo>
                  <a:lnTo>
                    <a:pt x="247650" y="263525"/>
                  </a:lnTo>
                  <a:lnTo>
                    <a:pt x="0" y="263525"/>
                  </a:lnTo>
                  <a:lnTo>
                    <a:pt x="0" y="0"/>
                  </a:lnTo>
                  <a:close/>
                </a:path>
              </a:pathLst>
            </a:custGeom>
            <a:ln w="23813">
              <a:solidFill>
                <a:srgbClr val="FFFF00"/>
              </a:solidFill>
            </a:ln>
          </p:spPr>
          <p:txBody>
            <a:bodyPr wrap="square" lIns="0" tIns="0" rIns="0" bIns="0" rtlCol="0"/>
            <a:lstStyle/>
            <a:p>
              <a:pPr defTabSz="754380"/>
              <a:endParaRPr sz="1485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7" name="object 47"/>
            <p:cNvSpPr/>
            <p:nvPr/>
          </p:nvSpPr>
          <p:spPr>
            <a:xfrm>
              <a:off x="4846866" y="5880929"/>
              <a:ext cx="247650" cy="263525"/>
            </a:xfrm>
            <a:custGeom>
              <a:avLst/>
              <a:gdLst/>
              <a:ahLst/>
              <a:cxnLst/>
              <a:rect l="l" t="t" r="r" b="b"/>
              <a:pathLst>
                <a:path w="247650" h="263525">
                  <a:moveTo>
                    <a:pt x="0" y="0"/>
                  </a:moveTo>
                  <a:lnTo>
                    <a:pt x="247650" y="0"/>
                  </a:lnTo>
                  <a:lnTo>
                    <a:pt x="247650" y="263525"/>
                  </a:lnTo>
                  <a:lnTo>
                    <a:pt x="0" y="263525"/>
                  </a:lnTo>
                  <a:lnTo>
                    <a:pt x="0" y="0"/>
                  </a:lnTo>
                  <a:close/>
                </a:path>
              </a:pathLst>
            </a:custGeom>
            <a:ln w="23813">
              <a:solidFill>
                <a:srgbClr val="FFFF00"/>
              </a:solidFill>
            </a:ln>
          </p:spPr>
          <p:txBody>
            <a:bodyPr wrap="square" lIns="0" tIns="0" rIns="0" bIns="0" rtlCol="0"/>
            <a:lstStyle/>
            <a:p>
              <a:pPr defTabSz="754380"/>
              <a:endParaRPr sz="1485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8" name="object 48"/>
            <p:cNvSpPr/>
            <p:nvPr/>
          </p:nvSpPr>
          <p:spPr>
            <a:xfrm>
              <a:off x="5088937" y="5880929"/>
              <a:ext cx="247650" cy="263525"/>
            </a:xfrm>
            <a:custGeom>
              <a:avLst/>
              <a:gdLst/>
              <a:ahLst/>
              <a:cxnLst/>
              <a:rect l="l" t="t" r="r" b="b"/>
              <a:pathLst>
                <a:path w="247650" h="263525">
                  <a:moveTo>
                    <a:pt x="0" y="0"/>
                  </a:moveTo>
                  <a:lnTo>
                    <a:pt x="247650" y="0"/>
                  </a:lnTo>
                  <a:lnTo>
                    <a:pt x="247650" y="263525"/>
                  </a:lnTo>
                  <a:lnTo>
                    <a:pt x="0" y="263525"/>
                  </a:lnTo>
                  <a:lnTo>
                    <a:pt x="0" y="0"/>
                  </a:lnTo>
                  <a:close/>
                </a:path>
              </a:pathLst>
            </a:custGeom>
            <a:ln w="23813">
              <a:solidFill>
                <a:srgbClr val="FFFF00"/>
              </a:solidFill>
            </a:ln>
          </p:spPr>
          <p:txBody>
            <a:bodyPr wrap="square" lIns="0" tIns="0" rIns="0" bIns="0" rtlCol="0"/>
            <a:lstStyle/>
            <a:p>
              <a:pPr defTabSz="754380"/>
              <a:endParaRPr sz="1485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9" name="object 49"/>
            <p:cNvSpPr/>
            <p:nvPr/>
          </p:nvSpPr>
          <p:spPr>
            <a:xfrm>
              <a:off x="5331007" y="5880929"/>
              <a:ext cx="247650" cy="263525"/>
            </a:xfrm>
            <a:custGeom>
              <a:avLst/>
              <a:gdLst/>
              <a:ahLst/>
              <a:cxnLst/>
              <a:rect l="l" t="t" r="r" b="b"/>
              <a:pathLst>
                <a:path w="247650" h="263525">
                  <a:moveTo>
                    <a:pt x="0" y="0"/>
                  </a:moveTo>
                  <a:lnTo>
                    <a:pt x="247650" y="0"/>
                  </a:lnTo>
                  <a:lnTo>
                    <a:pt x="247650" y="263525"/>
                  </a:lnTo>
                  <a:lnTo>
                    <a:pt x="0" y="263525"/>
                  </a:lnTo>
                  <a:lnTo>
                    <a:pt x="0" y="0"/>
                  </a:lnTo>
                  <a:close/>
                </a:path>
              </a:pathLst>
            </a:custGeom>
            <a:ln w="23813">
              <a:solidFill>
                <a:srgbClr val="FFFF00"/>
              </a:solidFill>
            </a:ln>
          </p:spPr>
          <p:txBody>
            <a:bodyPr wrap="square" lIns="0" tIns="0" rIns="0" bIns="0" rtlCol="0"/>
            <a:lstStyle/>
            <a:p>
              <a:pPr defTabSz="754380"/>
              <a:endParaRPr sz="1485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0" name="object 50"/>
            <p:cNvSpPr/>
            <p:nvPr/>
          </p:nvSpPr>
          <p:spPr>
            <a:xfrm>
              <a:off x="5573078" y="5880929"/>
              <a:ext cx="247650" cy="263525"/>
            </a:xfrm>
            <a:custGeom>
              <a:avLst/>
              <a:gdLst/>
              <a:ahLst/>
              <a:cxnLst/>
              <a:rect l="l" t="t" r="r" b="b"/>
              <a:pathLst>
                <a:path w="247650" h="263525">
                  <a:moveTo>
                    <a:pt x="0" y="0"/>
                  </a:moveTo>
                  <a:lnTo>
                    <a:pt x="247650" y="0"/>
                  </a:lnTo>
                  <a:lnTo>
                    <a:pt x="247650" y="263525"/>
                  </a:lnTo>
                  <a:lnTo>
                    <a:pt x="0" y="263525"/>
                  </a:lnTo>
                  <a:lnTo>
                    <a:pt x="0" y="0"/>
                  </a:lnTo>
                  <a:close/>
                </a:path>
              </a:pathLst>
            </a:custGeom>
            <a:ln w="23813">
              <a:solidFill>
                <a:srgbClr val="FFFF00"/>
              </a:solidFill>
            </a:ln>
          </p:spPr>
          <p:txBody>
            <a:bodyPr wrap="square" lIns="0" tIns="0" rIns="0" bIns="0" rtlCol="0"/>
            <a:lstStyle/>
            <a:p>
              <a:pPr defTabSz="754380"/>
              <a:endParaRPr sz="1485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1" name="object 51"/>
            <p:cNvSpPr/>
            <p:nvPr/>
          </p:nvSpPr>
          <p:spPr>
            <a:xfrm>
              <a:off x="5815149" y="5880929"/>
              <a:ext cx="247650" cy="263525"/>
            </a:xfrm>
            <a:custGeom>
              <a:avLst/>
              <a:gdLst/>
              <a:ahLst/>
              <a:cxnLst/>
              <a:rect l="l" t="t" r="r" b="b"/>
              <a:pathLst>
                <a:path w="247650" h="263525">
                  <a:moveTo>
                    <a:pt x="0" y="0"/>
                  </a:moveTo>
                  <a:lnTo>
                    <a:pt x="247650" y="0"/>
                  </a:lnTo>
                  <a:lnTo>
                    <a:pt x="247650" y="263525"/>
                  </a:lnTo>
                  <a:lnTo>
                    <a:pt x="0" y="263525"/>
                  </a:lnTo>
                  <a:lnTo>
                    <a:pt x="0" y="0"/>
                  </a:lnTo>
                  <a:close/>
                </a:path>
              </a:pathLst>
            </a:custGeom>
            <a:ln w="23813">
              <a:solidFill>
                <a:srgbClr val="FFFF00"/>
              </a:solidFill>
            </a:ln>
          </p:spPr>
          <p:txBody>
            <a:bodyPr wrap="square" lIns="0" tIns="0" rIns="0" bIns="0" rtlCol="0"/>
            <a:lstStyle/>
            <a:p>
              <a:pPr defTabSz="754380"/>
              <a:endParaRPr sz="1485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2" name="object 52"/>
            <p:cNvSpPr/>
            <p:nvPr/>
          </p:nvSpPr>
          <p:spPr>
            <a:xfrm>
              <a:off x="6057220" y="5880929"/>
              <a:ext cx="247650" cy="263525"/>
            </a:xfrm>
            <a:custGeom>
              <a:avLst/>
              <a:gdLst/>
              <a:ahLst/>
              <a:cxnLst/>
              <a:rect l="l" t="t" r="r" b="b"/>
              <a:pathLst>
                <a:path w="247650" h="263525">
                  <a:moveTo>
                    <a:pt x="0" y="0"/>
                  </a:moveTo>
                  <a:lnTo>
                    <a:pt x="247650" y="0"/>
                  </a:lnTo>
                  <a:lnTo>
                    <a:pt x="247650" y="263525"/>
                  </a:lnTo>
                  <a:lnTo>
                    <a:pt x="0" y="263525"/>
                  </a:lnTo>
                  <a:lnTo>
                    <a:pt x="0" y="0"/>
                  </a:lnTo>
                  <a:close/>
                </a:path>
              </a:pathLst>
            </a:custGeom>
            <a:ln w="23813">
              <a:solidFill>
                <a:srgbClr val="FFFF00"/>
              </a:solidFill>
            </a:ln>
          </p:spPr>
          <p:txBody>
            <a:bodyPr wrap="square" lIns="0" tIns="0" rIns="0" bIns="0" rtlCol="0"/>
            <a:lstStyle/>
            <a:p>
              <a:pPr defTabSz="754380"/>
              <a:endParaRPr sz="1485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3" name="object 53"/>
            <p:cNvSpPr/>
            <p:nvPr/>
          </p:nvSpPr>
          <p:spPr>
            <a:xfrm>
              <a:off x="6299291" y="5880929"/>
              <a:ext cx="247650" cy="263525"/>
            </a:xfrm>
            <a:custGeom>
              <a:avLst/>
              <a:gdLst/>
              <a:ahLst/>
              <a:cxnLst/>
              <a:rect l="l" t="t" r="r" b="b"/>
              <a:pathLst>
                <a:path w="247650" h="263525">
                  <a:moveTo>
                    <a:pt x="0" y="0"/>
                  </a:moveTo>
                  <a:lnTo>
                    <a:pt x="247650" y="0"/>
                  </a:lnTo>
                  <a:lnTo>
                    <a:pt x="247650" y="263525"/>
                  </a:lnTo>
                  <a:lnTo>
                    <a:pt x="0" y="263525"/>
                  </a:lnTo>
                  <a:lnTo>
                    <a:pt x="0" y="0"/>
                  </a:lnTo>
                  <a:close/>
                </a:path>
              </a:pathLst>
            </a:custGeom>
            <a:ln w="23813">
              <a:solidFill>
                <a:srgbClr val="FFFF00"/>
              </a:solidFill>
            </a:ln>
          </p:spPr>
          <p:txBody>
            <a:bodyPr wrap="square" lIns="0" tIns="0" rIns="0" bIns="0" rtlCol="0"/>
            <a:lstStyle/>
            <a:p>
              <a:pPr defTabSz="754380"/>
              <a:endParaRPr sz="1485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4" name="object 54"/>
            <p:cNvSpPr/>
            <p:nvPr/>
          </p:nvSpPr>
          <p:spPr>
            <a:xfrm>
              <a:off x="6541366" y="5880929"/>
              <a:ext cx="247650" cy="263525"/>
            </a:xfrm>
            <a:custGeom>
              <a:avLst/>
              <a:gdLst/>
              <a:ahLst/>
              <a:cxnLst/>
              <a:rect l="l" t="t" r="r" b="b"/>
              <a:pathLst>
                <a:path w="247650" h="263525">
                  <a:moveTo>
                    <a:pt x="0" y="0"/>
                  </a:moveTo>
                  <a:lnTo>
                    <a:pt x="247650" y="0"/>
                  </a:lnTo>
                  <a:lnTo>
                    <a:pt x="247650" y="263525"/>
                  </a:lnTo>
                  <a:lnTo>
                    <a:pt x="0" y="263525"/>
                  </a:lnTo>
                  <a:lnTo>
                    <a:pt x="0" y="0"/>
                  </a:lnTo>
                  <a:close/>
                </a:path>
              </a:pathLst>
            </a:custGeom>
            <a:ln w="23813">
              <a:solidFill>
                <a:srgbClr val="FFFF00"/>
              </a:solidFill>
            </a:ln>
          </p:spPr>
          <p:txBody>
            <a:bodyPr wrap="square" lIns="0" tIns="0" rIns="0" bIns="0" rtlCol="0"/>
            <a:lstStyle/>
            <a:p>
              <a:pPr defTabSz="754380"/>
              <a:endParaRPr sz="1485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5" name="object 55"/>
            <p:cNvSpPr/>
            <p:nvPr/>
          </p:nvSpPr>
          <p:spPr>
            <a:xfrm>
              <a:off x="4849244" y="6132620"/>
              <a:ext cx="247650" cy="263525"/>
            </a:xfrm>
            <a:custGeom>
              <a:avLst/>
              <a:gdLst/>
              <a:ahLst/>
              <a:cxnLst/>
              <a:rect l="l" t="t" r="r" b="b"/>
              <a:pathLst>
                <a:path w="247650" h="263525">
                  <a:moveTo>
                    <a:pt x="0" y="0"/>
                  </a:moveTo>
                  <a:lnTo>
                    <a:pt x="247650" y="0"/>
                  </a:lnTo>
                  <a:lnTo>
                    <a:pt x="247650" y="263525"/>
                  </a:lnTo>
                  <a:lnTo>
                    <a:pt x="0" y="263525"/>
                  </a:lnTo>
                  <a:lnTo>
                    <a:pt x="0" y="0"/>
                  </a:lnTo>
                  <a:close/>
                </a:path>
              </a:pathLst>
            </a:custGeom>
            <a:ln w="23813">
              <a:solidFill>
                <a:srgbClr val="FFFF00"/>
              </a:solidFill>
            </a:ln>
          </p:spPr>
          <p:txBody>
            <a:bodyPr wrap="square" lIns="0" tIns="0" rIns="0" bIns="0" rtlCol="0"/>
            <a:lstStyle/>
            <a:p>
              <a:pPr defTabSz="754380"/>
              <a:endParaRPr sz="1485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6" name="object 56"/>
            <p:cNvSpPr/>
            <p:nvPr/>
          </p:nvSpPr>
          <p:spPr>
            <a:xfrm>
              <a:off x="5091315" y="6132620"/>
              <a:ext cx="247650" cy="263525"/>
            </a:xfrm>
            <a:custGeom>
              <a:avLst/>
              <a:gdLst/>
              <a:ahLst/>
              <a:cxnLst/>
              <a:rect l="l" t="t" r="r" b="b"/>
              <a:pathLst>
                <a:path w="247650" h="263525">
                  <a:moveTo>
                    <a:pt x="0" y="0"/>
                  </a:moveTo>
                  <a:lnTo>
                    <a:pt x="247650" y="0"/>
                  </a:lnTo>
                  <a:lnTo>
                    <a:pt x="247650" y="263525"/>
                  </a:lnTo>
                  <a:lnTo>
                    <a:pt x="0" y="263525"/>
                  </a:lnTo>
                  <a:lnTo>
                    <a:pt x="0" y="0"/>
                  </a:lnTo>
                  <a:close/>
                </a:path>
              </a:pathLst>
            </a:custGeom>
            <a:ln w="23813">
              <a:solidFill>
                <a:srgbClr val="FFFF00"/>
              </a:solidFill>
            </a:ln>
          </p:spPr>
          <p:txBody>
            <a:bodyPr wrap="square" lIns="0" tIns="0" rIns="0" bIns="0" rtlCol="0"/>
            <a:lstStyle/>
            <a:p>
              <a:pPr defTabSz="754380"/>
              <a:endParaRPr sz="1485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7" name="object 57"/>
            <p:cNvSpPr/>
            <p:nvPr/>
          </p:nvSpPr>
          <p:spPr>
            <a:xfrm>
              <a:off x="5333386" y="6132620"/>
              <a:ext cx="247650" cy="263525"/>
            </a:xfrm>
            <a:custGeom>
              <a:avLst/>
              <a:gdLst/>
              <a:ahLst/>
              <a:cxnLst/>
              <a:rect l="l" t="t" r="r" b="b"/>
              <a:pathLst>
                <a:path w="247650" h="263525">
                  <a:moveTo>
                    <a:pt x="0" y="0"/>
                  </a:moveTo>
                  <a:lnTo>
                    <a:pt x="247650" y="0"/>
                  </a:lnTo>
                  <a:lnTo>
                    <a:pt x="247650" y="263525"/>
                  </a:lnTo>
                  <a:lnTo>
                    <a:pt x="0" y="263525"/>
                  </a:lnTo>
                  <a:lnTo>
                    <a:pt x="0" y="0"/>
                  </a:lnTo>
                  <a:close/>
                </a:path>
              </a:pathLst>
            </a:custGeom>
            <a:ln w="23813">
              <a:solidFill>
                <a:srgbClr val="FFFF00"/>
              </a:solidFill>
            </a:ln>
          </p:spPr>
          <p:txBody>
            <a:bodyPr wrap="square" lIns="0" tIns="0" rIns="0" bIns="0" rtlCol="0"/>
            <a:lstStyle/>
            <a:p>
              <a:pPr defTabSz="754380"/>
              <a:endParaRPr sz="1485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8" name="object 58"/>
            <p:cNvSpPr/>
            <p:nvPr/>
          </p:nvSpPr>
          <p:spPr>
            <a:xfrm>
              <a:off x="5575457" y="6132620"/>
              <a:ext cx="247650" cy="263525"/>
            </a:xfrm>
            <a:custGeom>
              <a:avLst/>
              <a:gdLst/>
              <a:ahLst/>
              <a:cxnLst/>
              <a:rect l="l" t="t" r="r" b="b"/>
              <a:pathLst>
                <a:path w="247650" h="263525">
                  <a:moveTo>
                    <a:pt x="0" y="0"/>
                  </a:moveTo>
                  <a:lnTo>
                    <a:pt x="247650" y="0"/>
                  </a:lnTo>
                  <a:lnTo>
                    <a:pt x="247650" y="263525"/>
                  </a:lnTo>
                  <a:lnTo>
                    <a:pt x="0" y="263525"/>
                  </a:lnTo>
                  <a:lnTo>
                    <a:pt x="0" y="0"/>
                  </a:lnTo>
                  <a:close/>
                </a:path>
              </a:pathLst>
            </a:custGeom>
            <a:ln w="23813">
              <a:solidFill>
                <a:srgbClr val="FFFF00"/>
              </a:solidFill>
            </a:ln>
          </p:spPr>
          <p:txBody>
            <a:bodyPr wrap="square" lIns="0" tIns="0" rIns="0" bIns="0" rtlCol="0"/>
            <a:lstStyle/>
            <a:p>
              <a:pPr defTabSz="754380"/>
              <a:endParaRPr sz="1485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9" name="object 59"/>
            <p:cNvSpPr/>
            <p:nvPr/>
          </p:nvSpPr>
          <p:spPr>
            <a:xfrm>
              <a:off x="5817529" y="6132620"/>
              <a:ext cx="247650" cy="263525"/>
            </a:xfrm>
            <a:custGeom>
              <a:avLst/>
              <a:gdLst/>
              <a:ahLst/>
              <a:cxnLst/>
              <a:rect l="l" t="t" r="r" b="b"/>
              <a:pathLst>
                <a:path w="247650" h="263525">
                  <a:moveTo>
                    <a:pt x="0" y="0"/>
                  </a:moveTo>
                  <a:lnTo>
                    <a:pt x="247650" y="0"/>
                  </a:lnTo>
                  <a:lnTo>
                    <a:pt x="247650" y="263525"/>
                  </a:lnTo>
                  <a:lnTo>
                    <a:pt x="0" y="263525"/>
                  </a:lnTo>
                  <a:lnTo>
                    <a:pt x="0" y="0"/>
                  </a:lnTo>
                  <a:close/>
                </a:path>
              </a:pathLst>
            </a:custGeom>
            <a:ln w="23813">
              <a:solidFill>
                <a:srgbClr val="FFFF00"/>
              </a:solidFill>
            </a:ln>
          </p:spPr>
          <p:txBody>
            <a:bodyPr wrap="square" lIns="0" tIns="0" rIns="0" bIns="0" rtlCol="0"/>
            <a:lstStyle/>
            <a:p>
              <a:pPr defTabSz="754380"/>
              <a:endParaRPr sz="1485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0" name="object 60"/>
            <p:cNvSpPr/>
            <p:nvPr/>
          </p:nvSpPr>
          <p:spPr>
            <a:xfrm>
              <a:off x="6059599" y="6132620"/>
              <a:ext cx="247650" cy="263525"/>
            </a:xfrm>
            <a:custGeom>
              <a:avLst/>
              <a:gdLst/>
              <a:ahLst/>
              <a:cxnLst/>
              <a:rect l="l" t="t" r="r" b="b"/>
              <a:pathLst>
                <a:path w="247650" h="263525">
                  <a:moveTo>
                    <a:pt x="0" y="0"/>
                  </a:moveTo>
                  <a:lnTo>
                    <a:pt x="247650" y="0"/>
                  </a:lnTo>
                  <a:lnTo>
                    <a:pt x="247650" y="263525"/>
                  </a:lnTo>
                  <a:lnTo>
                    <a:pt x="0" y="263525"/>
                  </a:lnTo>
                  <a:lnTo>
                    <a:pt x="0" y="0"/>
                  </a:lnTo>
                  <a:close/>
                </a:path>
              </a:pathLst>
            </a:custGeom>
            <a:ln w="23813">
              <a:solidFill>
                <a:srgbClr val="FFFF00"/>
              </a:solidFill>
            </a:ln>
          </p:spPr>
          <p:txBody>
            <a:bodyPr wrap="square" lIns="0" tIns="0" rIns="0" bIns="0" rtlCol="0"/>
            <a:lstStyle/>
            <a:p>
              <a:pPr defTabSz="754380"/>
              <a:endParaRPr sz="1485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1" name="object 61"/>
            <p:cNvSpPr/>
            <p:nvPr/>
          </p:nvSpPr>
          <p:spPr>
            <a:xfrm>
              <a:off x="6301670" y="6132620"/>
              <a:ext cx="247650" cy="263525"/>
            </a:xfrm>
            <a:custGeom>
              <a:avLst/>
              <a:gdLst/>
              <a:ahLst/>
              <a:cxnLst/>
              <a:rect l="l" t="t" r="r" b="b"/>
              <a:pathLst>
                <a:path w="247650" h="263525">
                  <a:moveTo>
                    <a:pt x="0" y="0"/>
                  </a:moveTo>
                  <a:lnTo>
                    <a:pt x="247650" y="0"/>
                  </a:lnTo>
                  <a:lnTo>
                    <a:pt x="247650" y="263525"/>
                  </a:lnTo>
                  <a:lnTo>
                    <a:pt x="0" y="263525"/>
                  </a:lnTo>
                  <a:lnTo>
                    <a:pt x="0" y="0"/>
                  </a:lnTo>
                  <a:close/>
                </a:path>
              </a:pathLst>
            </a:custGeom>
            <a:ln w="23813">
              <a:solidFill>
                <a:srgbClr val="FFFF00"/>
              </a:solidFill>
            </a:ln>
          </p:spPr>
          <p:txBody>
            <a:bodyPr wrap="square" lIns="0" tIns="0" rIns="0" bIns="0" rtlCol="0"/>
            <a:lstStyle/>
            <a:p>
              <a:pPr defTabSz="754380"/>
              <a:endParaRPr sz="1485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2" name="object 62"/>
            <p:cNvSpPr/>
            <p:nvPr/>
          </p:nvSpPr>
          <p:spPr>
            <a:xfrm>
              <a:off x="6543744" y="6132620"/>
              <a:ext cx="247650" cy="263525"/>
            </a:xfrm>
            <a:custGeom>
              <a:avLst/>
              <a:gdLst/>
              <a:ahLst/>
              <a:cxnLst/>
              <a:rect l="l" t="t" r="r" b="b"/>
              <a:pathLst>
                <a:path w="247650" h="263525">
                  <a:moveTo>
                    <a:pt x="0" y="0"/>
                  </a:moveTo>
                  <a:lnTo>
                    <a:pt x="247650" y="0"/>
                  </a:lnTo>
                  <a:lnTo>
                    <a:pt x="247650" y="263525"/>
                  </a:lnTo>
                  <a:lnTo>
                    <a:pt x="0" y="263525"/>
                  </a:lnTo>
                  <a:lnTo>
                    <a:pt x="0" y="0"/>
                  </a:lnTo>
                  <a:close/>
                </a:path>
              </a:pathLst>
            </a:custGeom>
            <a:ln w="23813">
              <a:solidFill>
                <a:srgbClr val="FFFF00"/>
              </a:solidFill>
            </a:ln>
          </p:spPr>
          <p:txBody>
            <a:bodyPr wrap="square" lIns="0" tIns="0" rIns="0" bIns="0" rtlCol="0"/>
            <a:lstStyle/>
            <a:p>
              <a:pPr defTabSz="754380"/>
              <a:endParaRPr sz="1485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3" name="object 63"/>
            <p:cNvSpPr/>
            <p:nvPr/>
          </p:nvSpPr>
          <p:spPr>
            <a:xfrm>
              <a:off x="4849244" y="6390521"/>
              <a:ext cx="247650" cy="263525"/>
            </a:xfrm>
            <a:custGeom>
              <a:avLst/>
              <a:gdLst/>
              <a:ahLst/>
              <a:cxnLst/>
              <a:rect l="l" t="t" r="r" b="b"/>
              <a:pathLst>
                <a:path w="247650" h="263525">
                  <a:moveTo>
                    <a:pt x="0" y="0"/>
                  </a:moveTo>
                  <a:lnTo>
                    <a:pt x="247650" y="0"/>
                  </a:lnTo>
                  <a:lnTo>
                    <a:pt x="247650" y="263525"/>
                  </a:lnTo>
                  <a:lnTo>
                    <a:pt x="0" y="263525"/>
                  </a:lnTo>
                  <a:lnTo>
                    <a:pt x="0" y="0"/>
                  </a:lnTo>
                  <a:close/>
                </a:path>
              </a:pathLst>
            </a:custGeom>
            <a:ln w="23813">
              <a:solidFill>
                <a:srgbClr val="FFFF00"/>
              </a:solidFill>
            </a:ln>
          </p:spPr>
          <p:txBody>
            <a:bodyPr wrap="square" lIns="0" tIns="0" rIns="0" bIns="0" rtlCol="0"/>
            <a:lstStyle/>
            <a:p>
              <a:pPr defTabSz="754380"/>
              <a:endParaRPr sz="1485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4" name="object 64"/>
            <p:cNvSpPr/>
            <p:nvPr/>
          </p:nvSpPr>
          <p:spPr>
            <a:xfrm>
              <a:off x="5091315" y="6390521"/>
              <a:ext cx="247650" cy="263525"/>
            </a:xfrm>
            <a:custGeom>
              <a:avLst/>
              <a:gdLst/>
              <a:ahLst/>
              <a:cxnLst/>
              <a:rect l="l" t="t" r="r" b="b"/>
              <a:pathLst>
                <a:path w="247650" h="263525">
                  <a:moveTo>
                    <a:pt x="0" y="0"/>
                  </a:moveTo>
                  <a:lnTo>
                    <a:pt x="247650" y="0"/>
                  </a:lnTo>
                  <a:lnTo>
                    <a:pt x="247650" y="263525"/>
                  </a:lnTo>
                  <a:lnTo>
                    <a:pt x="0" y="263525"/>
                  </a:lnTo>
                  <a:lnTo>
                    <a:pt x="0" y="0"/>
                  </a:lnTo>
                  <a:close/>
                </a:path>
              </a:pathLst>
            </a:custGeom>
            <a:ln w="23813">
              <a:solidFill>
                <a:srgbClr val="FFFF00"/>
              </a:solidFill>
            </a:ln>
          </p:spPr>
          <p:txBody>
            <a:bodyPr wrap="square" lIns="0" tIns="0" rIns="0" bIns="0" rtlCol="0"/>
            <a:lstStyle/>
            <a:p>
              <a:pPr defTabSz="754380"/>
              <a:endParaRPr sz="1485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5" name="object 65"/>
            <p:cNvSpPr/>
            <p:nvPr/>
          </p:nvSpPr>
          <p:spPr>
            <a:xfrm>
              <a:off x="5333386" y="6390521"/>
              <a:ext cx="247650" cy="263525"/>
            </a:xfrm>
            <a:custGeom>
              <a:avLst/>
              <a:gdLst/>
              <a:ahLst/>
              <a:cxnLst/>
              <a:rect l="l" t="t" r="r" b="b"/>
              <a:pathLst>
                <a:path w="247650" h="263525">
                  <a:moveTo>
                    <a:pt x="0" y="0"/>
                  </a:moveTo>
                  <a:lnTo>
                    <a:pt x="247650" y="0"/>
                  </a:lnTo>
                  <a:lnTo>
                    <a:pt x="247650" y="263525"/>
                  </a:lnTo>
                  <a:lnTo>
                    <a:pt x="0" y="263525"/>
                  </a:lnTo>
                  <a:lnTo>
                    <a:pt x="0" y="0"/>
                  </a:lnTo>
                  <a:close/>
                </a:path>
              </a:pathLst>
            </a:custGeom>
            <a:ln w="23813">
              <a:solidFill>
                <a:srgbClr val="FFFF00"/>
              </a:solidFill>
            </a:ln>
          </p:spPr>
          <p:txBody>
            <a:bodyPr wrap="square" lIns="0" tIns="0" rIns="0" bIns="0" rtlCol="0"/>
            <a:lstStyle/>
            <a:p>
              <a:pPr defTabSz="754380"/>
              <a:endParaRPr sz="1485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6" name="object 66"/>
            <p:cNvSpPr/>
            <p:nvPr/>
          </p:nvSpPr>
          <p:spPr>
            <a:xfrm>
              <a:off x="5575457" y="6390521"/>
              <a:ext cx="247650" cy="263525"/>
            </a:xfrm>
            <a:custGeom>
              <a:avLst/>
              <a:gdLst/>
              <a:ahLst/>
              <a:cxnLst/>
              <a:rect l="l" t="t" r="r" b="b"/>
              <a:pathLst>
                <a:path w="247650" h="263525">
                  <a:moveTo>
                    <a:pt x="0" y="0"/>
                  </a:moveTo>
                  <a:lnTo>
                    <a:pt x="247650" y="0"/>
                  </a:lnTo>
                  <a:lnTo>
                    <a:pt x="247650" y="263525"/>
                  </a:lnTo>
                  <a:lnTo>
                    <a:pt x="0" y="263525"/>
                  </a:lnTo>
                  <a:lnTo>
                    <a:pt x="0" y="0"/>
                  </a:lnTo>
                  <a:close/>
                </a:path>
              </a:pathLst>
            </a:custGeom>
            <a:ln w="23813">
              <a:solidFill>
                <a:srgbClr val="FFFF00"/>
              </a:solidFill>
            </a:ln>
          </p:spPr>
          <p:txBody>
            <a:bodyPr wrap="square" lIns="0" tIns="0" rIns="0" bIns="0" rtlCol="0"/>
            <a:lstStyle/>
            <a:p>
              <a:pPr defTabSz="754380"/>
              <a:endParaRPr sz="1485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7" name="object 67"/>
            <p:cNvSpPr/>
            <p:nvPr/>
          </p:nvSpPr>
          <p:spPr>
            <a:xfrm>
              <a:off x="5817529" y="6390521"/>
              <a:ext cx="247650" cy="263525"/>
            </a:xfrm>
            <a:custGeom>
              <a:avLst/>
              <a:gdLst/>
              <a:ahLst/>
              <a:cxnLst/>
              <a:rect l="l" t="t" r="r" b="b"/>
              <a:pathLst>
                <a:path w="247650" h="263525">
                  <a:moveTo>
                    <a:pt x="0" y="0"/>
                  </a:moveTo>
                  <a:lnTo>
                    <a:pt x="247650" y="0"/>
                  </a:lnTo>
                  <a:lnTo>
                    <a:pt x="247650" y="263525"/>
                  </a:lnTo>
                  <a:lnTo>
                    <a:pt x="0" y="263525"/>
                  </a:lnTo>
                  <a:lnTo>
                    <a:pt x="0" y="0"/>
                  </a:lnTo>
                  <a:close/>
                </a:path>
              </a:pathLst>
            </a:custGeom>
            <a:ln w="23813">
              <a:solidFill>
                <a:srgbClr val="FFFF00"/>
              </a:solidFill>
            </a:ln>
          </p:spPr>
          <p:txBody>
            <a:bodyPr wrap="square" lIns="0" tIns="0" rIns="0" bIns="0" rtlCol="0"/>
            <a:lstStyle/>
            <a:p>
              <a:pPr defTabSz="754380"/>
              <a:endParaRPr sz="1485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8" name="object 68"/>
            <p:cNvSpPr/>
            <p:nvPr/>
          </p:nvSpPr>
          <p:spPr>
            <a:xfrm>
              <a:off x="6059599" y="6390521"/>
              <a:ext cx="247650" cy="263525"/>
            </a:xfrm>
            <a:custGeom>
              <a:avLst/>
              <a:gdLst/>
              <a:ahLst/>
              <a:cxnLst/>
              <a:rect l="l" t="t" r="r" b="b"/>
              <a:pathLst>
                <a:path w="247650" h="263525">
                  <a:moveTo>
                    <a:pt x="0" y="0"/>
                  </a:moveTo>
                  <a:lnTo>
                    <a:pt x="247650" y="0"/>
                  </a:lnTo>
                  <a:lnTo>
                    <a:pt x="247650" y="263525"/>
                  </a:lnTo>
                  <a:lnTo>
                    <a:pt x="0" y="263525"/>
                  </a:lnTo>
                  <a:lnTo>
                    <a:pt x="0" y="0"/>
                  </a:lnTo>
                  <a:close/>
                </a:path>
              </a:pathLst>
            </a:custGeom>
            <a:ln w="23813">
              <a:solidFill>
                <a:srgbClr val="FFFF00"/>
              </a:solidFill>
            </a:ln>
          </p:spPr>
          <p:txBody>
            <a:bodyPr wrap="square" lIns="0" tIns="0" rIns="0" bIns="0" rtlCol="0"/>
            <a:lstStyle/>
            <a:p>
              <a:pPr defTabSz="754380"/>
              <a:endParaRPr sz="1485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9" name="object 69"/>
            <p:cNvSpPr/>
            <p:nvPr/>
          </p:nvSpPr>
          <p:spPr>
            <a:xfrm>
              <a:off x="6301670" y="6390521"/>
              <a:ext cx="247650" cy="263525"/>
            </a:xfrm>
            <a:custGeom>
              <a:avLst/>
              <a:gdLst/>
              <a:ahLst/>
              <a:cxnLst/>
              <a:rect l="l" t="t" r="r" b="b"/>
              <a:pathLst>
                <a:path w="247650" h="263525">
                  <a:moveTo>
                    <a:pt x="0" y="0"/>
                  </a:moveTo>
                  <a:lnTo>
                    <a:pt x="247650" y="0"/>
                  </a:lnTo>
                  <a:lnTo>
                    <a:pt x="247650" y="263525"/>
                  </a:lnTo>
                  <a:lnTo>
                    <a:pt x="0" y="263525"/>
                  </a:lnTo>
                  <a:lnTo>
                    <a:pt x="0" y="0"/>
                  </a:lnTo>
                  <a:close/>
                </a:path>
              </a:pathLst>
            </a:custGeom>
            <a:ln w="23813">
              <a:solidFill>
                <a:srgbClr val="FFFF00"/>
              </a:solidFill>
            </a:ln>
          </p:spPr>
          <p:txBody>
            <a:bodyPr wrap="square" lIns="0" tIns="0" rIns="0" bIns="0" rtlCol="0"/>
            <a:lstStyle/>
            <a:p>
              <a:pPr defTabSz="754380"/>
              <a:endParaRPr sz="1485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0" name="object 70"/>
            <p:cNvSpPr/>
            <p:nvPr/>
          </p:nvSpPr>
          <p:spPr>
            <a:xfrm>
              <a:off x="6543744" y="6390521"/>
              <a:ext cx="247650" cy="263525"/>
            </a:xfrm>
            <a:custGeom>
              <a:avLst/>
              <a:gdLst/>
              <a:ahLst/>
              <a:cxnLst/>
              <a:rect l="l" t="t" r="r" b="b"/>
              <a:pathLst>
                <a:path w="247650" h="263525">
                  <a:moveTo>
                    <a:pt x="0" y="0"/>
                  </a:moveTo>
                  <a:lnTo>
                    <a:pt x="247650" y="0"/>
                  </a:lnTo>
                  <a:lnTo>
                    <a:pt x="247650" y="263525"/>
                  </a:lnTo>
                  <a:lnTo>
                    <a:pt x="0" y="263525"/>
                  </a:lnTo>
                  <a:lnTo>
                    <a:pt x="0" y="0"/>
                  </a:lnTo>
                  <a:close/>
                </a:path>
              </a:pathLst>
            </a:custGeom>
            <a:ln w="23813">
              <a:solidFill>
                <a:srgbClr val="FFFF00"/>
              </a:solidFill>
            </a:ln>
          </p:spPr>
          <p:txBody>
            <a:bodyPr wrap="square" lIns="0" tIns="0" rIns="0" bIns="0" rtlCol="0"/>
            <a:lstStyle/>
            <a:p>
              <a:pPr defTabSz="754380"/>
              <a:endParaRPr sz="1485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71" name="正方形/長方形 70"/>
          <p:cNvSpPr/>
          <p:nvPr/>
        </p:nvSpPr>
        <p:spPr>
          <a:xfrm>
            <a:off x="5791200" y="3581400"/>
            <a:ext cx="37898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>
                <a:solidFill>
                  <a:srgbClr val="000000"/>
                </a:solidFill>
                <a:latin typeface="QONCKK+HelveticaNeue"/>
              </a:rPr>
              <a:t>The stereo correspondence problem. </a:t>
            </a:r>
            <a:endParaRPr lang="ja-JP" altLang="en-US" dirty="0"/>
          </a:p>
        </p:txBody>
      </p:sp>
      <p:sp>
        <p:nvSpPr>
          <p:cNvPr id="72" name="正方形/長方形 71"/>
          <p:cNvSpPr/>
          <p:nvPr/>
        </p:nvSpPr>
        <p:spPr>
          <a:xfrm>
            <a:off x="5602900" y="4170610"/>
            <a:ext cx="44555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>
                <a:solidFill>
                  <a:srgbClr val="000000"/>
                </a:solidFill>
                <a:latin typeface="QONCKK+HelveticaNeue"/>
              </a:rPr>
              <a:t>It’s also </a:t>
            </a:r>
            <a:r>
              <a:rPr lang="en-US" altLang="ja-JP" dirty="0">
                <a:solidFill>
                  <a:srgbClr val="FF0000"/>
                </a:solidFill>
                <a:latin typeface="QONCKK+HelveticaNeue"/>
              </a:rPr>
              <a:t>unlikely</a:t>
            </a:r>
            <a:r>
              <a:rPr lang="en-US" altLang="ja-JP" dirty="0">
                <a:solidFill>
                  <a:srgbClr val="000000"/>
                </a:solidFill>
                <a:latin typeface="QONCKK+HelveticaNeue"/>
              </a:rPr>
              <a:t> to </a:t>
            </a:r>
            <a:r>
              <a:rPr lang="en-US" altLang="ja-JP" dirty="0">
                <a:solidFill>
                  <a:srgbClr val="FF0000"/>
                </a:solidFill>
                <a:latin typeface="QONCKK+HelveticaNeue"/>
              </a:rPr>
              <a:t>succeed</a:t>
            </a:r>
            <a:r>
              <a:rPr lang="en-US" altLang="ja-JP" dirty="0">
                <a:solidFill>
                  <a:srgbClr val="000000"/>
                </a:solidFill>
                <a:latin typeface="QONCKK+HelveticaNeue"/>
              </a:rPr>
              <a:t> as </a:t>
            </a:r>
            <a:r>
              <a:rPr lang="en-US" altLang="ja-JP" dirty="0">
                <a:solidFill>
                  <a:srgbClr val="FF0000"/>
                </a:solidFill>
                <a:latin typeface="QONCKK+HelveticaNeue"/>
              </a:rPr>
              <a:t>many</a:t>
            </a:r>
            <a:r>
              <a:rPr lang="en-US" altLang="ja-JP" dirty="0">
                <a:solidFill>
                  <a:srgbClr val="000000"/>
                </a:solidFill>
                <a:latin typeface="QONCKK+HelveticaNeue"/>
              </a:rPr>
              <a:t> </a:t>
            </a:r>
            <a:r>
              <a:rPr lang="en-US" altLang="ja-JP" dirty="0">
                <a:solidFill>
                  <a:srgbClr val="FF0000"/>
                </a:solidFill>
                <a:latin typeface="QONCKK+HelveticaNeue"/>
              </a:rPr>
              <a:t>pixels</a:t>
            </a:r>
            <a:r>
              <a:rPr lang="en-US" altLang="ja-JP" dirty="0">
                <a:solidFill>
                  <a:srgbClr val="000000"/>
                </a:solidFill>
                <a:latin typeface="QONCKK+HelveticaNeue"/>
              </a:rPr>
              <a:t> will have </a:t>
            </a:r>
            <a:r>
              <a:rPr lang="en-US" altLang="ja-JP" dirty="0">
                <a:solidFill>
                  <a:srgbClr val="FF0000"/>
                </a:solidFill>
                <a:latin typeface="QONCKK+HelveticaNeue"/>
              </a:rPr>
              <a:t>similar</a:t>
            </a:r>
            <a:r>
              <a:rPr lang="en-US" altLang="ja-JP" dirty="0">
                <a:solidFill>
                  <a:srgbClr val="000000"/>
                </a:solidFill>
                <a:latin typeface="QONCKK+HelveticaNeue"/>
              </a:rPr>
              <a:t> </a:t>
            </a:r>
            <a:r>
              <a:rPr lang="en-US" altLang="ja-JP" dirty="0">
                <a:solidFill>
                  <a:srgbClr val="FF0000"/>
                </a:solidFill>
                <a:latin typeface="QONCKK+HelveticaNeue"/>
              </a:rPr>
              <a:t>local</a:t>
            </a:r>
            <a:r>
              <a:rPr lang="en-US" altLang="ja-JP" dirty="0">
                <a:solidFill>
                  <a:srgbClr val="000000"/>
                </a:solidFill>
                <a:latin typeface="QONCKK+HelveticaNeue"/>
              </a:rPr>
              <a:t> </a:t>
            </a:r>
            <a:r>
              <a:rPr lang="en-US" altLang="ja-JP" dirty="0">
                <a:solidFill>
                  <a:srgbClr val="FF0000"/>
                </a:solidFill>
                <a:latin typeface="QONCKK+HelveticaNeue"/>
              </a:rPr>
              <a:t>characteristics</a:t>
            </a:r>
            <a:r>
              <a:rPr lang="en-US" altLang="ja-JP" dirty="0">
                <a:solidFill>
                  <a:srgbClr val="000000"/>
                </a:solidFill>
                <a:latin typeface="QONCKK+HelveticaNeue"/>
              </a:rPr>
              <a:t>, making it di</a:t>
            </a:r>
            <a:r>
              <a:rPr lang="en-US" altLang="ja-JP" dirty="0">
                <a:solidFill>
                  <a:srgbClr val="000000"/>
                </a:solidFill>
                <a:latin typeface="NZTVAF+HelveticaNeue"/>
              </a:rPr>
              <a:t>ffi</a:t>
            </a:r>
            <a:r>
              <a:rPr lang="en-US" altLang="ja-JP" dirty="0">
                <a:solidFill>
                  <a:srgbClr val="000000"/>
                </a:solidFill>
                <a:latin typeface="QONCKK+HelveticaNeue"/>
              </a:rPr>
              <a:t>cult to match them correctly.</a:t>
            </a:r>
            <a:endParaRPr lang="ja-JP" altLang="en-US" dirty="0"/>
          </a:p>
        </p:txBody>
      </p:sp>
      <p:sp>
        <p:nvSpPr>
          <p:cNvPr id="73" name="正方形/長方形 72"/>
          <p:cNvSpPr/>
          <p:nvPr/>
        </p:nvSpPr>
        <p:spPr>
          <a:xfrm>
            <a:off x="5607903" y="5717361"/>
            <a:ext cx="445049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ja-JP" dirty="0" smtClean="0">
                <a:solidFill>
                  <a:srgbClr val="000000"/>
                </a:solidFill>
                <a:latin typeface="QONCKK+HelveticaNeue"/>
              </a:rPr>
              <a:t>Luckily</a:t>
            </a:r>
            <a:r>
              <a:rPr lang="en-US" altLang="ja-JP" dirty="0">
                <a:solidFill>
                  <a:srgbClr val="000000"/>
                </a:solidFill>
                <a:latin typeface="QONCKK+HelveticaNeue"/>
              </a:rPr>
              <a:t>, we can use stereo geometry to </a:t>
            </a:r>
            <a:r>
              <a:rPr lang="en-US" altLang="ja-JP" dirty="0">
                <a:solidFill>
                  <a:srgbClr val="FF0000"/>
                </a:solidFill>
                <a:latin typeface="QONCKK+HelveticaNeue"/>
              </a:rPr>
              <a:t>constrain</a:t>
            </a:r>
            <a:r>
              <a:rPr lang="en-US" altLang="ja-JP" dirty="0">
                <a:solidFill>
                  <a:srgbClr val="000000"/>
                </a:solidFill>
                <a:latin typeface="QONCKK+HelveticaNeue"/>
              </a:rPr>
              <a:t> the </a:t>
            </a:r>
            <a:r>
              <a:rPr lang="en-US" altLang="ja-JP" dirty="0">
                <a:solidFill>
                  <a:srgbClr val="FF0000"/>
                </a:solidFill>
                <a:latin typeface="QONCKK+HelveticaNeue"/>
              </a:rPr>
              <a:t>search</a:t>
            </a:r>
            <a:r>
              <a:rPr lang="en-US" altLang="ja-JP" dirty="0">
                <a:solidFill>
                  <a:srgbClr val="000000"/>
                </a:solidFill>
                <a:latin typeface="QONCKK+HelveticaNeue"/>
              </a:rPr>
              <a:t> problem </a:t>
            </a:r>
            <a:r>
              <a:rPr lang="en-US" altLang="ja-JP" dirty="0">
                <a:solidFill>
                  <a:srgbClr val="FF0000"/>
                </a:solidFill>
                <a:latin typeface="QONCKK+HelveticaNeue"/>
              </a:rPr>
              <a:t>from 2D over the entire image space to a 1D line</a:t>
            </a:r>
            <a:r>
              <a:rPr lang="en-US" altLang="ja-JP" dirty="0">
                <a:solidFill>
                  <a:srgbClr val="000000"/>
                </a:solidFill>
                <a:latin typeface="QONCKK+HelveticaNeue"/>
              </a:rPr>
              <a:t>. </a:t>
            </a:r>
            <a:endParaRPr lang="en-US" altLang="ja-JP" sz="2400" dirty="0" smtClean="0">
              <a:solidFill>
                <a:srgbClr val="000000"/>
              </a:solidFill>
              <a:latin typeface="QONCKK+HelveticaNeue"/>
            </a:endParaRPr>
          </a:p>
          <a:p>
            <a:pPr marL="285750" indent="-285750">
              <a:buFontTx/>
              <a:buChar char="-"/>
            </a:pPr>
            <a:r>
              <a:rPr lang="en-US" altLang="ja-JP" dirty="0" smtClean="0">
                <a:solidFill>
                  <a:srgbClr val="000000"/>
                </a:solidFill>
                <a:latin typeface="QONCKK+HelveticaNeue"/>
              </a:rPr>
              <a:t>Why </a:t>
            </a:r>
            <a:r>
              <a:rPr lang="en-US" altLang="ja-JP" dirty="0">
                <a:solidFill>
                  <a:srgbClr val="000000"/>
                </a:solidFill>
                <a:latin typeface="QONCKK+HelveticaNeue"/>
              </a:rPr>
              <a:t>such a simplification is valid? 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600397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3296" y="1423988"/>
            <a:ext cx="8578304" cy="467629"/>
          </a:xfrm>
          <a:prstGeom prst="rect">
            <a:avLst/>
          </a:prstGeom>
        </p:spPr>
        <p:txBody>
          <a:bodyPr vert="horz" wrap="square" lIns="0" tIns="10478" rIns="0" bIns="0" rtlCol="0">
            <a:spAutoFit/>
          </a:bodyPr>
          <a:lstStyle/>
          <a:p>
            <a:pPr marL="10478">
              <a:spcBef>
                <a:spcPts val="83"/>
              </a:spcBef>
            </a:pPr>
            <a:r>
              <a:rPr spc="-194" dirty="0" err="1" smtClean="0">
                <a:latin typeface="Tahoma"/>
                <a:cs typeface="Tahoma"/>
              </a:rPr>
              <a:t>Epipolar</a:t>
            </a:r>
            <a:r>
              <a:rPr lang="ja-JP" altLang="en-US" spc="-194" dirty="0" smtClean="0">
                <a:latin typeface="Tahoma"/>
                <a:cs typeface="Tahoma"/>
              </a:rPr>
              <a:t>（エピポーラ）</a:t>
            </a:r>
            <a:r>
              <a:rPr spc="-194" dirty="0" smtClean="0">
                <a:latin typeface="Tahoma"/>
                <a:cs typeface="Tahoma"/>
              </a:rPr>
              <a:t> </a:t>
            </a:r>
            <a:r>
              <a:rPr spc="-239" dirty="0">
                <a:latin typeface="Tahoma"/>
                <a:cs typeface="Tahoma"/>
              </a:rPr>
              <a:t>Constraint </a:t>
            </a:r>
            <a:r>
              <a:rPr spc="-268" dirty="0">
                <a:latin typeface="Tahoma"/>
                <a:cs typeface="Tahoma"/>
              </a:rPr>
              <a:t>for</a:t>
            </a:r>
            <a:r>
              <a:rPr spc="-111" dirty="0">
                <a:latin typeface="Tahoma"/>
                <a:cs typeface="Tahoma"/>
              </a:rPr>
              <a:t> </a:t>
            </a:r>
            <a:r>
              <a:rPr spc="-256" dirty="0">
                <a:latin typeface="Tahoma"/>
                <a:cs typeface="Tahoma"/>
              </a:rPr>
              <a:t>Correspondence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648817" y="2665056"/>
            <a:ext cx="6103667" cy="3507867"/>
            <a:chOff x="1998566" y="1948826"/>
            <a:chExt cx="7398384" cy="4251960"/>
          </a:xfrm>
        </p:grpSpPr>
        <p:sp>
          <p:nvSpPr>
            <p:cNvPr id="4" name="object 4"/>
            <p:cNvSpPr/>
            <p:nvPr/>
          </p:nvSpPr>
          <p:spPr>
            <a:xfrm>
              <a:off x="3072179" y="2968330"/>
              <a:ext cx="2135027" cy="208556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defTabSz="754380"/>
              <a:endParaRPr sz="1485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5718261" y="3586582"/>
              <a:ext cx="2143270" cy="207732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defTabSz="754380"/>
              <a:endParaRPr sz="1485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2004585" y="2863990"/>
              <a:ext cx="3864249" cy="249298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defTabSz="754380"/>
              <a:endParaRPr sz="1485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5715523" y="2788764"/>
              <a:ext cx="226006" cy="25164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defTabSz="754380"/>
              <a:endParaRPr sz="1485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" name="object 8"/>
            <p:cNvSpPr/>
            <p:nvPr/>
          </p:nvSpPr>
          <p:spPr>
            <a:xfrm>
              <a:off x="4132901" y="3986582"/>
              <a:ext cx="5169535" cy="1224280"/>
            </a:xfrm>
            <a:custGeom>
              <a:avLst/>
              <a:gdLst/>
              <a:ahLst/>
              <a:cxnLst/>
              <a:rect l="l" t="t" r="r" b="b"/>
              <a:pathLst>
                <a:path w="5169534" h="1224279">
                  <a:moveTo>
                    <a:pt x="0" y="0"/>
                  </a:moveTo>
                  <a:lnTo>
                    <a:pt x="5169403" y="1223658"/>
                  </a:lnTo>
                </a:path>
              </a:pathLst>
            </a:custGeom>
            <a:ln w="24730">
              <a:solidFill>
                <a:srgbClr val="000000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pPr defTabSz="754380"/>
              <a:endParaRPr sz="1485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9264056" y="5118492"/>
              <a:ext cx="108585" cy="175260"/>
            </a:xfrm>
            <a:custGeom>
              <a:avLst/>
              <a:gdLst/>
              <a:ahLst/>
              <a:cxnLst/>
              <a:rect l="l" t="t" r="r" b="b"/>
              <a:pathLst>
                <a:path w="108584" h="175260">
                  <a:moveTo>
                    <a:pt x="41545" y="0"/>
                  </a:moveTo>
                  <a:lnTo>
                    <a:pt x="0" y="175204"/>
                  </a:lnTo>
                  <a:lnTo>
                    <a:pt x="108317" y="108334"/>
                  </a:lnTo>
                  <a:lnTo>
                    <a:pt x="4154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defTabSz="754380"/>
              <a:endParaRPr sz="1485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6734502" y="2990291"/>
              <a:ext cx="98920" cy="1648669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defTabSz="754380"/>
              <a:endParaRPr sz="1485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6676798" y="2940830"/>
              <a:ext cx="214327" cy="131893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defTabSz="754380"/>
              <a:endParaRPr sz="1485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2" name="object 12"/>
            <p:cNvSpPr/>
            <p:nvPr/>
          </p:nvSpPr>
          <p:spPr>
            <a:xfrm>
              <a:off x="4083441" y="2379129"/>
              <a:ext cx="98920" cy="1648669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defTabSz="754380"/>
              <a:endParaRPr sz="1485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4025737" y="2329668"/>
              <a:ext cx="214327" cy="131893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defTabSz="754380"/>
              <a:endParaRPr sz="1485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4" name="object 14"/>
            <p:cNvSpPr/>
            <p:nvPr/>
          </p:nvSpPr>
          <p:spPr>
            <a:xfrm>
              <a:off x="4288273" y="3474064"/>
              <a:ext cx="4233551" cy="2726433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defTabSz="754380"/>
              <a:endParaRPr sz="1485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5" name="object 15"/>
            <p:cNvSpPr/>
            <p:nvPr/>
          </p:nvSpPr>
          <p:spPr>
            <a:xfrm>
              <a:off x="8368563" y="3398936"/>
              <a:ext cx="226006" cy="25164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defTabSz="754380"/>
              <a:endParaRPr sz="1485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6" name="object 16"/>
            <p:cNvSpPr/>
            <p:nvPr/>
          </p:nvSpPr>
          <p:spPr>
            <a:xfrm>
              <a:off x="8426367" y="1948826"/>
              <a:ext cx="313247" cy="313247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defTabSz="754380"/>
              <a:endParaRPr sz="1485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7" name="object 17"/>
            <p:cNvSpPr/>
            <p:nvPr/>
          </p:nvSpPr>
          <p:spPr>
            <a:xfrm>
              <a:off x="8457027" y="1951295"/>
              <a:ext cx="241868" cy="242032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defTabSz="754380"/>
              <a:endParaRPr sz="1485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8" name="object 18"/>
            <p:cNvSpPr/>
            <p:nvPr/>
          </p:nvSpPr>
          <p:spPr>
            <a:xfrm>
              <a:off x="2080423" y="2072311"/>
              <a:ext cx="6497955" cy="4064635"/>
            </a:xfrm>
            <a:custGeom>
              <a:avLst/>
              <a:gdLst/>
              <a:ahLst/>
              <a:cxnLst/>
              <a:rect l="l" t="t" r="r" b="b"/>
              <a:pathLst>
                <a:path w="6497955" h="4064635">
                  <a:moveTo>
                    <a:pt x="6497455" y="0"/>
                  </a:moveTo>
                  <a:lnTo>
                    <a:pt x="0" y="3211624"/>
                  </a:lnTo>
                </a:path>
                <a:path w="6497955" h="4064635">
                  <a:moveTo>
                    <a:pt x="6497455" y="0"/>
                  </a:moveTo>
                  <a:lnTo>
                    <a:pt x="2269113" y="4064349"/>
                  </a:lnTo>
                </a:path>
              </a:pathLst>
            </a:custGeom>
            <a:ln w="24730">
              <a:solidFill>
                <a:srgbClr val="0000FF"/>
              </a:solidFill>
              <a:prstDash val="lgDashDot"/>
            </a:ln>
          </p:spPr>
          <p:txBody>
            <a:bodyPr wrap="square" lIns="0" tIns="0" rIns="0" bIns="0" rtlCol="0"/>
            <a:lstStyle/>
            <a:p>
              <a:pPr defTabSz="754380"/>
              <a:endParaRPr sz="1485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9" name="object 19"/>
            <p:cNvSpPr/>
            <p:nvPr/>
          </p:nvSpPr>
          <p:spPr>
            <a:xfrm>
              <a:off x="4675643" y="3828309"/>
              <a:ext cx="288517" cy="288517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defTabSz="754380"/>
              <a:endParaRPr sz="1485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0" name="object 20"/>
            <p:cNvSpPr/>
            <p:nvPr/>
          </p:nvSpPr>
          <p:spPr>
            <a:xfrm>
              <a:off x="4737958" y="3863916"/>
              <a:ext cx="152180" cy="152015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defTabSz="754380"/>
              <a:endParaRPr sz="1485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6126472" y="4182774"/>
              <a:ext cx="288517" cy="280273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defTabSz="754380"/>
              <a:endParaRPr sz="1485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2" name="object 22"/>
            <p:cNvSpPr/>
            <p:nvPr/>
          </p:nvSpPr>
          <p:spPr>
            <a:xfrm>
              <a:off x="6190436" y="4214423"/>
              <a:ext cx="152015" cy="152015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defTabSz="754380"/>
              <a:endParaRPr sz="1485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3" name="object 23"/>
            <p:cNvSpPr/>
            <p:nvPr/>
          </p:nvSpPr>
          <p:spPr>
            <a:xfrm>
              <a:off x="2072822" y="5288734"/>
              <a:ext cx="2277110" cy="848360"/>
            </a:xfrm>
            <a:custGeom>
              <a:avLst/>
              <a:gdLst/>
              <a:ahLst/>
              <a:cxnLst/>
              <a:rect l="l" t="t" r="r" b="b"/>
              <a:pathLst>
                <a:path w="2277110" h="848360">
                  <a:moveTo>
                    <a:pt x="0" y="0"/>
                  </a:moveTo>
                  <a:lnTo>
                    <a:pt x="2276713" y="847927"/>
                  </a:lnTo>
                </a:path>
              </a:pathLst>
            </a:custGeom>
            <a:ln w="24730">
              <a:solidFill>
                <a:srgbClr val="0000FF"/>
              </a:solidFill>
              <a:prstDash val="lgDashDot"/>
            </a:ln>
          </p:spPr>
          <p:txBody>
            <a:bodyPr wrap="square" lIns="0" tIns="0" rIns="0" bIns="0" rtlCol="0"/>
            <a:lstStyle/>
            <a:p>
              <a:pPr defTabSz="754380"/>
              <a:endParaRPr sz="1485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4" name="object 24"/>
            <p:cNvSpPr/>
            <p:nvPr/>
          </p:nvSpPr>
          <p:spPr>
            <a:xfrm>
              <a:off x="3037475" y="2918774"/>
              <a:ext cx="2210097" cy="2168709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defTabSz="754380"/>
              <a:endParaRPr sz="1485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5" name="object 25"/>
            <p:cNvSpPr/>
            <p:nvPr/>
          </p:nvSpPr>
          <p:spPr>
            <a:xfrm>
              <a:off x="5694524" y="3539588"/>
              <a:ext cx="2218373" cy="2160431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defTabSz="754380"/>
              <a:endParaRPr sz="1485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6" name="object 26"/>
            <p:cNvSpPr/>
            <p:nvPr/>
          </p:nvSpPr>
          <p:spPr>
            <a:xfrm>
              <a:off x="1998566" y="2847097"/>
              <a:ext cx="3880265" cy="2503314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defTabSz="754380"/>
              <a:endParaRPr sz="1485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7" name="object 27"/>
            <p:cNvSpPr/>
            <p:nvPr/>
          </p:nvSpPr>
          <p:spPr>
            <a:xfrm>
              <a:off x="5724886" y="2771574"/>
              <a:ext cx="226942" cy="25268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defTabSz="754380"/>
              <a:endParaRPr sz="1485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8" name="object 28"/>
            <p:cNvSpPr/>
            <p:nvPr/>
          </p:nvSpPr>
          <p:spPr>
            <a:xfrm>
              <a:off x="4135703" y="3974357"/>
              <a:ext cx="5191125" cy="1228725"/>
            </a:xfrm>
            <a:custGeom>
              <a:avLst/>
              <a:gdLst/>
              <a:ahLst/>
              <a:cxnLst/>
              <a:rect l="l" t="t" r="r" b="b"/>
              <a:pathLst>
                <a:path w="5191125" h="1228725">
                  <a:moveTo>
                    <a:pt x="0" y="0"/>
                  </a:moveTo>
                  <a:lnTo>
                    <a:pt x="5190830" y="1228714"/>
                  </a:lnTo>
                </a:path>
              </a:pathLst>
            </a:custGeom>
            <a:ln w="24832">
              <a:solidFill>
                <a:srgbClr val="000000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pPr defTabSz="754380"/>
              <a:endParaRPr sz="1485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9" name="object 29"/>
            <p:cNvSpPr/>
            <p:nvPr/>
          </p:nvSpPr>
          <p:spPr>
            <a:xfrm>
              <a:off x="9288125" y="5110959"/>
              <a:ext cx="109220" cy="176530"/>
            </a:xfrm>
            <a:custGeom>
              <a:avLst/>
              <a:gdLst/>
              <a:ahLst/>
              <a:cxnLst/>
              <a:rect l="l" t="t" r="r" b="b"/>
              <a:pathLst>
                <a:path w="109220" h="176529">
                  <a:moveTo>
                    <a:pt x="41719" y="0"/>
                  </a:moveTo>
                  <a:lnTo>
                    <a:pt x="0" y="175914"/>
                  </a:lnTo>
                  <a:lnTo>
                    <a:pt x="108766" y="108766"/>
                  </a:lnTo>
                  <a:lnTo>
                    <a:pt x="4171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defTabSz="754380"/>
              <a:endParaRPr sz="1485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0" name="object 30"/>
            <p:cNvSpPr/>
            <p:nvPr/>
          </p:nvSpPr>
          <p:spPr>
            <a:xfrm>
              <a:off x="6748088" y="2973936"/>
              <a:ext cx="99330" cy="1655503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defTabSz="754380"/>
              <a:endParaRPr sz="1485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1" name="object 31"/>
            <p:cNvSpPr/>
            <p:nvPr/>
          </p:nvSpPr>
          <p:spPr>
            <a:xfrm>
              <a:off x="6690145" y="2924271"/>
              <a:ext cx="215215" cy="132440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defTabSz="754380"/>
              <a:endParaRPr sz="1485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2" name="object 32"/>
            <p:cNvSpPr/>
            <p:nvPr/>
          </p:nvSpPr>
          <p:spPr>
            <a:xfrm>
              <a:off x="4086038" y="2360241"/>
              <a:ext cx="99330" cy="1655503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defTabSz="754380"/>
              <a:endParaRPr sz="1485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3" name="object 33"/>
            <p:cNvSpPr/>
            <p:nvPr/>
          </p:nvSpPr>
          <p:spPr>
            <a:xfrm>
              <a:off x="4028095" y="2310577"/>
              <a:ext cx="215215" cy="132440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defTabSz="754380"/>
              <a:endParaRPr sz="1485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4" name="object 34"/>
            <p:cNvSpPr/>
            <p:nvPr/>
          </p:nvSpPr>
          <p:spPr>
            <a:xfrm>
              <a:off x="4291719" y="3459699"/>
              <a:ext cx="4251098" cy="2737733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defTabSz="754380"/>
              <a:endParaRPr sz="1485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5" name="object 35"/>
            <p:cNvSpPr/>
            <p:nvPr/>
          </p:nvSpPr>
          <p:spPr>
            <a:xfrm>
              <a:off x="8388922" y="3384276"/>
              <a:ext cx="226942" cy="25268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defTabSz="754380"/>
              <a:endParaRPr sz="1485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7785657" y="5021928"/>
            <a:ext cx="169736" cy="308867"/>
          </a:xfrm>
          <a:prstGeom prst="rect">
            <a:avLst/>
          </a:prstGeom>
        </p:spPr>
        <p:txBody>
          <a:bodyPr vert="horz" wrap="square" lIns="0" tIns="10478" rIns="0" bIns="0" rtlCol="0">
            <a:spAutoFit/>
          </a:bodyPr>
          <a:lstStyle/>
          <a:p>
            <a:pPr marL="10478" defTabSz="754380">
              <a:spcBef>
                <a:spcPts val="83"/>
              </a:spcBef>
            </a:pPr>
            <a:r>
              <a:rPr sz="1898" spc="-825" dirty="0">
                <a:solidFill>
                  <a:prstClr val="black"/>
                </a:solidFill>
                <a:latin typeface="Calibri"/>
                <a:cs typeface="Calibri"/>
              </a:rPr>
              <a:t>X</a:t>
            </a:r>
            <a:r>
              <a:rPr sz="2908" baseline="1182" dirty="0">
                <a:solidFill>
                  <a:prstClr val="black"/>
                </a:solidFill>
                <a:latin typeface="Calibri"/>
                <a:cs typeface="Calibri"/>
              </a:rPr>
              <a:t>X</a:t>
            </a:r>
            <a:endParaRPr sz="2908" baseline="1182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5284736" y="3184456"/>
            <a:ext cx="278702" cy="308995"/>
          </a:xfrm>
          <a:prstGeom prst="rect">
            <a:avLst/>
          </a:prstGeom>
        </p:spPr>
        <p:txBody>
          <a:bodyPr vert="horz" wrap="square" lIns="0" tIns="10478" rIns="0" bIns="0" rtlCol="0">
            <a:spAutoFit/>
          </a:bodyPr>
          <a:lstStyle/>
          <a:p>
            <a:pPr marL="31433" defTabSz="754380">
              <a:spcBef>
                <a:spcPts val="83"/>
              </a:spcBef>
            </a:pPr>
            <a:r>
              <a:rPr sz="2846" spc="-575" baseline="-3623" dirty="0">
                <a:solidFill>
                  <a:prstClr val="black"/>
                </a:solidFill>
                <a:latin typeface="Calibri"/>
                <a:cs typeface="Calibri"/>
              </a:rPr>
              <a:t>Y</a:t>
            </a:r>
            <a:r>
              <a:rPr sz="1939" spc="-384" dirty="0">
                <a:solidFill>
                  <a:prstClr val="black"/>
                </a:solidFill>
                <a:latin typeface="Calibri"/>
                <a:cs typeface="Calibri"/>
              </a:rPr>
              <a:t>Y</a:t>
            </a:r>
            <a:r>
              <a:rPr sz="1856" spc="-575" baseline="-16666" dirty="0">
                <a:solidFill>
                  <a:prstClr val="black"/>
                </a:solidFill>
                <a:latin typeface="Calibri"/>
                <a:cs typeface="Calibri"/>
              </a:rPr>
              <a:t>R</a:t>
            </a:r>
            <a:r>
              <a:rPr sz="1856" spc="-575" baseline="-12962" dirty="0">
                <a:solidFill>
                  <a:prstClr val="black"/>
                </a:solidFill>
                <a:latin typeface="Calibri"/>
                <a:cs typeface="Calibri"/>
              </a:rPr>
              <a:t>R</a:t>
            </a:r>
            <a:endParaRPr sz="1856" baseline="-12962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3081290" y="2796572"/>
            <a:ext cx="249888" cy="308995"/>
          </a:xfrm>
          <a:prstGeom prst="rect">
            <a:avLst/>
          </a:prstGeom>
        </p:spPr>
        <p:txBody>
          <a:bodyPr vert="horz" wrap="square" lIns="0" tIns="10478" rIns="0" bIns="0" rtlCol="0">
            <a:spAutoFit/>
          </a:bodyPr>
          <a:lstStyle/>
          <a:p>
            <a:pPr marL="31433" defTabSz="754380">
              <a:spcBef>
                <a:spcPts val="83"/>
              </a:spcBef>
            </a:pPr>
            <a:r>
              <a:rPr sz="2846" spc="-545" baseline="-3623" dirty="0">
                <a:solidFill>
                  <a:prstClr val="black"/>
                </a:solidFill>
                <a:latin typeface="Calibri"/>
                <a:cs typeface="Calibri"/>
              </a:rPr>
              <a:t>Y</a:t>
            </a:r>
            <a:r>
              <a:rPr sz="1939" spc="-363" dirty="0">
                <a:solidFill>
                  <a:prstClr val="black"/>
                </a:solidFill>
                <a:latin typeface="Calibri"/>
                <a:cs typeface="Calibri"/>
              </a:rPr>
              <a:t>Y</a:t>
            </a:r>
            <a:r>
              <a:rPr sz="1856" spc="-545" baseline="-16666" dirty="0">
                <a:solidFill>
                  <a:prstClr val="black"/>
                </a:solidFill>
                <a:latin typeface="Calibri"/>
                <a:cs typeface="Calibri"/>
              </a:rPr>
              <a:t>L</a:t>
            </a:r>
            <a:r>
              <a:rPr sz="1856" spc="-545" baseline="-12962" dirty="0">
                <a:solidFill>
                  <a:prstClr val="black"/>
                </a:solidFill>
                <a:latin typeface="Calibri"/>
                <a:cs typeface="Calibri"/>
              </a:rPr>
              <a:t>L</a:t>
            </a:r>
            <a:endParaRPr sz="1856" baseline="-12962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7061095" y="3828699"/>
            <a:ext cx="281321" cy="308995"/>
          </a:xfrm>
          <a:prstGeom prst="rect">
            <a:avLst/>
          </a:prstGeom>
        </p:spPr>
        <p:txBody>
          <a:bodyPr vert="horz" wrap="square" lIns="0" tIns="10478" rIns="0" bIns="0" rtlCol="0">
            <a:spAutoFit/>
          </a:bodyPr>
          <a:lstStyle/>
          <a:p>
            <a:pPr marL="31433" defTabSz="754380">
              <a:spcBef>
                <a:spcPts val="83"/>
              </a:spcBef>
            </a:pPr>
            <a:r>
              <a:rPr sz="2846" spc="-538" baseline="-2415" dirty="0">
                <a:solidFill>
                  <a:prstClr val="black"/>
                </a:solidFill>
                <a:latin typeface="Calibri"/>
                <a:cs typeface="Calibri"/>
              </a:rPr>
              <a:t>Z</a:t>
            </a:r>
            <a:r>
              <a:rPr sz="1939" spc="-358" dirty="0">
                <a:solidFill>
                  <a:prstClr val="black"/>
                </a:solidFill>
                <a:latin typeface="Calibri"/>
                <a:cs typeface="Calibri"/>
              </a:rPr>
              <a:t>Z</a:t>
            </a:r>
            <a:r>
              <a:rPr sz="1856" spc="-538" baseline="-16666" dirty="0">
                <a:solidFill>
                  <a:prstClr val="black"/>
                </a:solidFill>
                <a:latin typeface="Calibri"/>
                <a:cs typeface="Calibri"/>
              </a:rPr>
              <a:t>R</a:t>
            </a:r>
            <a:r>
              <a:rPr sz="1856" spc="-538" baseline="-12962" dirty="0">
                <a:solidFill>
                  <a:prstClr val="black"/>
                </a:solidFill>
                <a:latin typeface="Calibri"/>
                <a:cs typeface="Calibri"/>
              </a:rPr>
              <a:t>R</a:t>
            </a:r>
            <a:endParaRPr sz="1856" baseline="-12962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4495576" y="3115757"/>
            <a:ext cx="250936" cy="308995"/>
          </a:xfrm>
          <a:prstGeom prst="rect">
            <a:avLst/>
          </a:prstGeom>
        </p:spPr>
        <p:txBody>
          <a:bodyPr vert="horz" wrap="square" lIns="0" tIns="10478" rIns="0" bIns="0" rtlCol="0">
            <a:spAutoFit/>
          </a:bodyPr>
          <a:lstStyle/>
          <a:p>
            <a:pPr marL="31433" defTabSz="754380">
              <a:spcBef>
                <a:spcPts val="83"/>
              </a:spcBef>
            </a:pPr>
            <a:r>
              <a:rPr sz="2846" spc="-513" baseline="-3623" dirty="0">
                <a:solidFill>
                  <a:prstClr val="black"/>
                </a:solidFill>
                <a:latin typeface="Calibri"/>
                <a:cs typeface="Calibri"/>
              </a:rPr>
              <a:t>Z</a:t>
            </a:r>
            <a:r>
              <a:rPr sz="1939" spc="-342" dirty="0">
                <a:solidFill>
                  <a:prstClr val="black"/>
                </a:solidFill>
                <a:latin typeface="Calibri"/>
                <a:cs typeface="Calibri"/>
              </a:rPr>
              <a:t>Z</a:t>
            </a:r>
            <a:r>
              <a:rPr sz="1856" spc="-513" baseline="-16666" dirty="0">
                <a:solidFill>
                  <a:prstClr val="black"/>
                </a:solidFill>
                <a:latin typeface="Calibri"/>
                <a:cs typeface="Calibri"/>
              </a:rPr>
              <a:t>L</a:t>
            </a:r>
            <a:r>
              <a:rPr sz="1856" spc="-513" baseline="-12962" dirty="0">
                <a:solidFill>
                  <a:prstClr val="black"/>
                </a:solidFill>
                <a:latin typeface="Calibri"/>
                <a:cs typeface="Calibri"/>
              </a:rPr>
              <a:t>L</a:t>
            </a:r>
            <a:endParaRPr sz="1856" baseline="-12962">
              <a:solidFill>
                <a:prstClr val="black"/>
              </a:solidFill>
              <a:latin typeface="Calibri"/>
              <a:cs typeface="Calibri"/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1694869" y="2305092"/>
            <a:ext cx="6289642" cy="3822716"/>
            <a:chOff x="2054386" y="1512505"/>
            <a:chExt cx="7623809" cy="4633595"/>
          </a:xfrm>
        </p:grpSpPr>
        <p:sp>
          <p:nvSpPr>
            <p:cNvPr id="42" name="object 42"/>
            <p:cNvSpPr/>
            <p:nvPr/>
          </p:nvSpPr>
          <p:spPr>
            <a:xfrm>
              <a:off x="2074718" y="1525205"/>
              <a:ext cx="7590790" cy="4608195"/>
            </a:xfrm>
            <a:custGeom>
              <a:avLst/>
              <a:gdLst/>
              <a:ahLst/>
              <a:cxnLst/>
              <a:rect l="l" t="t" r="r" b="b"/>
              <a:pathLst>
                <a:path w="7590790" h="4608195">
                  <a:moveTo>
                    <a:pt x="7590532" y="0"/>
                  </a:moveTo>
                  <a:lnTo>
                    <a:pt x="0" y="3751867"/>
                  </a:lnTo>
                </a:path>
                <a:path w="7590790" h="4608195">
                  <a:moveTo>
                    <a:pt x="6524388" y="526946"/>
                  </a:moveTo>
                  <a:lnTo>
                    <a:pt x="2278518" y="4608143"/>
                  </a:lnTo>
                </a:path>
              </a:pathLst>
            </a:custGeom>
            <a:ln w="24832">
              <a:solidFill>
                <a:srgbClr val="0000FF"/>
              </a:solidFill>
              <a:prstDash val="lgDashDot"/>
            </a:ln>
          </p:spPr>
          <p:txBody>
            <a:bodyPr wrap="square" lIns="0" tIns="0" rIns="0" bIns="0" rtlCol="0"/>
            <a:lstStyle/>
            <a:p>
              <a:pPr defTabSz="754380"/>
              <a:endParaRPr sz="1485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3" name="object 43"/>
            <p:cNvSpPr/>
            <p:nvPr/>
          </p:nvSpPr>
          <p:spPr>
            <a:xfrm>
              <a:off x="4680695" y="3818243"/>
              <a:ext cx="289713" cy="281435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defTabSz="754380"/>
              <a:endParaRPr sz="1485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4" name="object 44"/>
            <p:cNvSpPr/>
            <p:nvPr/>
          </p:nvSpPr>
          <p:spPr>
            <a:xfrm>
              <a:off x="4743269" y="3851018"/>
              <a:ext cx="152811" cy="152811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defTabSz="754380"/>
              <a:endParaRPr sz="1485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5" name="object 45"/>
            <p:cNvSpPr/>
            <p:nvPr/>
          </p:nvSpPr>
          <p:spPr>
            <a:xfrm>
              <a:off x="6137537" y="4165899"/>
              <a:ext cx="289713" cy="289713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defTabSz="754380"/>
              <a:endParaRPr sz="1485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6" name="object 46"/>
            <p:cNvSpPr/>
            <p:nvPr/>
          </p:nvSpPr>
          <p:spPr>
            <a:xfrm>
              <a:off x="6201767" y="4202978"/>
              <a:ext cx="152645" cy="152811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defTabSz="754380"/>
              <a:endParaRPr sz="1485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7" name="object 47"/>
            <p:cNvSpPr/>
            <p:nvPr/>
          </p:nvSpPr>
          <p:spPr>
            <a:xfrm>
              <a:off x="2067086" y="5281890"/>
              <a:ext cx="2286635" cy="851535"/>
            </a:xfrm>
            <a:custGeom>
              <a:avLst/>
              <a:gdLst/>
              <a:ahLst/>
              <a:cxnLst/>
              <a:rect l="l" t="t" r="r" b="b"/>
              <a:pathLst>
                <a:path w="2286635" h="851535">
                  <a:moveTo>
                    <a:pt x="0" y="0"/>
                  </a:moveTo>
                  <a:lnTo>
                    <a:pt x="2286150" y="851458"/>
                  </a:lnTo>
                </a:path>
              </a:pathLst>
            </a:custGeom>
            <a:ln w="24832">
              <a:solidFill>
                <a:srgbClr val="0000FF"/>
              </a:solidFill>
              <a:prstDash val="lgDashDot"/>
            </a:ln>
          </p:spPr>
          <p:txBody>
            <a:bodyPr wrap="square" lIns="0" tIns="0" rIns="0" bIns="0" rtlCol="0"/>
            <a:lstStyle/>
            <a:p>
              <a:pPr defTabSz="754380"/>
              <a:endParaRPr sz="1485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48" name="object 48"/>
          <p:cNvSpPr txBox="1"/>
          <p:nvPr/>
        </p:nvSpPr>
        <p:spPr>
          <a:xfrm>
            <a:off x="1393913" y="5253494"/>
            <a:ext cx="265605" cy="308995"/>
          </a:xfrm>
          <a:prstGeom prst="rect">
            <a:avLst/>
          </a:prstGeom>
        </p:spPr>
        <p:txBody>
          <a:bodyPr vert="horz" wrap="square" lIns="0" tIns="10478" rIns="0" bIns="0" rtlCol="0">
            <a:spAutoFit/>
          </a:bodyPr>
          <a:lstStyle/>
          <a:p>
            <a:pPr marL="31433" defTabSz="754380">
              <a:spcBef>
                <a:spcPts val="83"/>
              </a:spcBef>
            </a:pPr>
            <a:r>
              <a:rPr sz="2908" spc="-575" baseline="1182" dirty="0">
                <a:solidFill>
                  <a:prstClr val="black"/>
                </a:solidFill>
                <a:latin typeface="Calibri"/>
                <a:cs typeface="Calibri"/>
              </a:rPr>
              <a:t>C</a:t>
            </a:r>
            <a:r>
              <a:rPr sz="1939" spc="-384" dirty="0">
                <a:solidFill>
                  <a:prstClr val="black"/>
                </a:solidFill>
                <a:latin typeface="Calibri"/>
                <a:cs typeface="Calibri"/>
              </a:rPr>
              <a:t>C</a:t>
            </a:r>
            <a:r>
              <a:rPr sz="1856" spc="-575" baseline="-11111" dirty="0">
                <a:solidFill>
                  <a:prstClr val="black"/>
                </a:solidFill>
                <a:latin typeface="Calibri"/>
                <a:cs typeface="Calibri"/>
              </a:rPr>
              <a:t>L</a:t>
            </a:r>
            <a:r>
              <a:rPr sz="1856" spc="-575" baseline="-12962" dirty="0">
                <a:solidFill>
                  <a:prstClr val="black"/>
                </a:solidFill>
                <a:latin typeface="Calibri"/>
                <a:cs typeface="Calibri"/>
              </a:rPr>
              <a:t>L</a:t>
            </a:r>
            <a:endParaRPr sz="1856" baseline="-12962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3271711" y="6026061"/>
            <a:ext cx="281321" cy="308995"/>
          </a:xfrm>
          <a:prstGeom prst="rect">
            <a:avLst/>
          </a:prstGeom>
        </p:spPr>
        <p:txBody>
          <a:bodyPr vert="horz" wrap="square" lIns="0" tIns="10478" rIns="0" bIns="0" rtlCol="0">
            <a:spAutoFit/>
          </a:bodyPr>
          <a:lstStyle/>
          <a:p>
            <a:pPr marL="31433" defTabSz="754380">
              <a:spcBef>
                <a:spcPts val="83"/>
              </a:spcBef>
            </a:pPr>
            <a:r>
              <a:rPr sz="1898" spc="-420" dirty="0">
                <a:solidFill>
                  <a:prstClr val="black"/>
                </a:solidFill>
                <a:latin typeface="Calibri"/>
                <a:cs typeface="Calibri"/>
              </a:rPr>
              <a:t>C</a:t>
            </a:r>
            <a:r>
              <a:rPr sz="1939" spc="-420" dirty="0">
                <a:solidFill>
                  <a:prstClr val="black"/>
                </a:solidFill>
                <a:latin typeface="Calibri"/>
                <a:cs typeface="Calibri"/>
              </a:rPr>
              <a:t>C</a:t>
            </a:r>
            <a:r>
              <a:rPr sz="1856" spc="-631" baseline="-12962" dirty="0">
                <a:solidFill>
                  <a:prstClr val="black"/>
                </a:solidFill>
                <a:latin typeface="Calibri"/>
                <a:cs typeface="Calibri"/>
              </a:rPr>
              <a:t>R</a:t>
            </a:r>
            <a:r>
              <a:rPr sz="1856" spc="-631" baseline="-11111" dirty="0">
                <a:solidFill>
                  <a:prstClr val="black"/>
                </a:solidFill>
                <a:latin typeface="Calibri"/>
                <a:cs typeface="Calibri"/>
              </a:rPr>
              <a:t>R</a:t>
            </a:r>
            <a:endParaRPr sz="1856" baseline="-11111">
              <a:solidFill>
                <a:prstClr val="black"/>
              </a:solidFill>
              <a:latin typeface="Calibri"/>
              <a:cs typeface="Calibri"/>
            </a:endParaRPr>
          </a:p>
        </p:txBody>
      </p:sp>
      <p:grpSp>
        <p:nvGrpSpPr>
          <p:cNvPr id="50" name="object 50"/>
          <p:cNvGrpSpPr/>
          <p:nvPr/>
        </p:nvGrpSpPr>
        <p:grpSpPr>
          <a:xfrm>
            <a:off x="1687169" y="2185956"/>
            <a:ext cx="6442615" cy="3941636"/>
            <a:chOff x="2045053" y="1368099"/>
            <a:chExt cx="7809230" cy="4777740"/>
          </a:xfrm>
        </p:grpSpPr>
        <p:sp>
          <p:nvSpPr>
            <p:cNvPr id="51" name="object 51"/>
            <p:cNvSpPr/>
            <p:nvPr/>
          </p:nvSpPr>
          <p:spPr>
            <a:xfrm>
              <a:off x="4353237" y="2638697"/>
              <a:ext cx="3049270" cy="3495040"/>
            </a:xfrm>
            <a:custGeom>
              <a:avLst/>
              <a:gdLst/>
              <a:ahLst/>
              <a:cxnLst/>
              <a:rect l="l" t="t" r="r" b="b"/>
              <a:pathLst>
                <a:path w="3049270" h="3495040">
                  <a:moveTo>
                    <a:pt x="3049271" y="0"/>
                  </a:moveTo>
                  <a:lnTo>
                    <a:pt x="0" y="3494651"/>
                  </a:lnTo>
                </a:path>
              </a:pathLst>
            </a:custGeom>
            <a:ln w="24832">
              <a:solidFill>
                <a:srgbClr val="0000FF"/>
              </a:solidFill>
              <a:prstDash val="lgDashDot"/>
            </a:ln>
          </p:spPr>
          <p:txBody>
            <a:bodyPr wrap="square" lIns="0" tIns="0" rIns="0" bIns="0" rtlCol="0"/>
            <a:lstStyle/>
            <a:p>
              <a:pPr defTabSz="754380"/>
              <a:endParaRPr sz="1485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2" name="object 52"/>
            <p:cNvSpPr/>
            <p:nvPr/>
          </p:nvSpPr>
          <p:spPr>
            <a:xfrm>
              <a:off x="7221893" y="2485563"/>
              <a:ext cx="372488" cy="372488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defTabSz="754380"/>
              <a:endParaRPr sz="1485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3" name="object 53"/>
            <p:cNvSpPr/>
            <p:nvPr/>
          </p:nvSpPr>
          <p:spPr>
            <a:xfrm>
              <a:off x="7280990" y="2517179"/>
              <a:ext cx="243036" cy="243036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defTabSz="754380"/>
              <a:endParaRPr sz="1485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4" name="object 54"/>
            <p:cNvSpPr/>
            <p:nvPr/>
          </p:nvSpPr>
          <p:spPr>
            <a:xfrm>
              <a:off x="5905767" y="4099679"/>
              <a:ext cx="281435" cy="281435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defTabSz="754380"/>
              <a:endParaRPr sz="1485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5" name="object 55"/>
            <p:cNvSpPr/>
            <p:nvPr/>
          </p:nvSpPr>
          <p:spPr>
            <a:xfrm>
              <a:off x="5963541" y="4132619"/>
              <a:ext cx="152645" cy="152645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defTabSz="754380"/>
              <a:endParaRPr sz="1485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6" name="object 56"/>
            <p:cNvSpPr/>
            <p:nvPr/>
          </p:nvSpPr>
          <p:spPr>
            <a:xfrm>
              <a:off x="4356051" y="1525205"/>
              <a:ext cx="5309235" cy="4606925"/>
            </a:xfrm>
            <a:custGeom>
              <a:avLst/>
              <a:gdLst/>
              <a:ahLst/>
              <a:cxnLst/>
              <a:rect l="l" t="t" r="r" b="b"/>
              <a:pathLst>
                <a:path w="5309234" h="4606925">
                  <a:moveTo>
                    <a:pt x="5309199" y="0"/>
                  </a:moveTo>
                  <a:lnTo>
                    <a:pt x="0" y="4606355"/>
                  </a:lnTo>
                </a:path>
              </a:pathLst>
            </a:custGeom>
            <a:ln w="24832">
              <a:solidFill>
                <a:srgbClr val="0000FF"/>
              </a:solidFill>
              <a:prstDash val="lgDashDot"/>
            </a:ln>
          </p:spPr>
          <p:txBody>
            <a:bodyPr wrap="square" lIns="0" tIns="0" rIns="0" bIns="0" rtlCol="0"/>
            <a:lstStyle/>
            <a:p>
              <a:pPr defTabSz="754380"/>
              <a:endParaRPr sz="1485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7" name="object 57"/>
            <p:cNvSpPr/>
            <p:nvPr/>
          </p:nvSpPr>
          <p:spPr>
            <a:xfrm>
              <a:off x="6319643" y="4223842"/>
              <a:ext cx="281435" cy="281435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defTabSz="754380"/>
              <a:endParaRPr sz="1485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8" name="object 58"/>
            <p:cNvSpPr/>
            <p:nvPr/>
          </p:nvSpPr>
          <p:spPr>
            <a:xfrm>
              <a:off x="6376423" y="4253636"/>
              <a:ext cx="152645" cy="152645"/>
            </a:xfrm>
            <a:prstGeom prst="rect">
              <a:avLst/>
            </a:prstGeom>
            <a:blipFill>
              <a:blip r:embed="rId2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defTabSz="754380"/>
              <a:endParaRPr sz="1485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9" name="object 59"/>
            <p:cNvSpPr/>
            <p:nvPr/>
          </p:nvSpPr>
          <p:spPr>
            <a:xfrm>
              <a:off x="8413855" y="1897860"/>
              <a:ext cx="380765" cy="372488"/>
            </a:xfrm>
            <a:prstGeom prst="rect">
              <a:avLst/>
            </a:prstGeom>
            <a:blipFill>
              <a:blip r:embed="rId2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defTabSz="754380"/>
              <a:endParaRPr sz="1485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0" name="object 60"/>
            <p:cNvSpPr/>
            <p:nvPr/>
          </p:nvSpPr>
          <p:spPr>
            <a:xfrm>
              <a:off x="8477753" y="1930634"/>
              <a:ext cx="242870" cy="242870"/>
            </a:xfrm>
            <a:prstGeom prst="rect">
              <a:avLst/>
            </a:prstGeom>
            <a:blipFill>
              <a:blip r:embed="rId3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defTabSz="754380"/>
              <a:endParaRPr sz="1485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1" name="object 61"/>
            <p:cNvSpPr/>
            <p:nvPr/>
          </p:nvSpPr>
          <p:spPr>
            <a:xfrm>
              <a:off x="9481654" y="1368099"/>
              <a:ext cx="372487" cy="380765"/>
            </a:xfrm>
            <a:prstGeom prst="rect">
              <a:avLst/>
            </a:prstGeom>
            <a:blipFill>
              <a:blip r:embed="rId3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defTabSz="754380"/>
              <a:endParaRPr sz="1485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2" name="object 62"/>
            <p:cNvSpPr/>
            <p:nvPr/>
          </p:nvSpPr>
          <p:spPr>
            <a:xfrm>
              <a:off x="9543732" y="1403687"/>
              <a:ext cx="242870" cy="243036"/>
            </a:xfrm>
            <a:prstGeom prst="rect">
              <a:avLst/>
            </a:prstGeom>
            <a:blipFill>
              <a:blip r:embed="rId3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defTabSz="754380"/>
              <a:endParaRPr sz="1485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3" name="object 63"/>
            <p:cNvSpPr/>
            <p:nvPr/>
          </p:nvSpPr>
          <p:spPr>
            <a:xfrm>
              <a:off x="3292659" y="3558842"/>
              <a:ext cx="4671695" cy="1148715"/>
            </a:xfrm>
            <a:custGeom>
              <a:avLst/>
              <a:gdLst/>
              <a:ahLst/>
              <a:cxnLst/>
              <a:rect l="l" t="t" r="r" b="b"/>
              <a:pathLst>
                <a:path w="4671695" h="1148714">
                  <a:moveTo>
                    <a:pt x="0" y="0"/>
                  </a:moveTo>
                  <a:lnTo>
                    <a:pt x="4671585" y="1148367"/>
                  </a:lnTo>
                </a:path>
              </a:pathLst>
            </a:custGeom>
            <a:ln w="38100">
              <a:solidFill>
                <a:srgbClr val="0E58C4"/>
              </a:solidFill>
            </a:ln>
          </p:spPr>
          <p:txBody>
            <a:bodyPr wrap="square" lIns="0" tIns="0" rIns="0" bIns="0" rtlCol="0"/>
            <a:lstStyle/>
            <a:p>
              <a:pPr defTabSz="754380"/>
              <a:endParaRPr sz="1485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4" name="object 64"/>
            <p:cNvSpPr/>
            <p:nvPr/>
          </p:nvSpPr>
          <p:spPr>
            <a:xfrm>
              <a:off x="2045053" y="2850615"/>
              <a:ext cx="1247775" cy="708660"/>
            </a:xfrm>
            <a:custGeom>
              <a:avLst/>
              <a:gdLst/>
              <a:ahLst/>
              <a:cxnLst/>
              <a:rect l="l" t="t" r="r" b="b"/>
              <a:pathLst>
                <a:path w="1247775" h="708660">
                  <a:moveTo>
                    <a:pt x="1065493" y="643936"/>
                  </a:moveTo>
                  <a:lnTo>
                    <a:pt x="1034798" y="699524"/>
                  </a:lnTo>
                  <a:lnTo>
                    <a:pt x="1247606" y="708226"/>
                  </a:lnTo>
                  <a:lnTo>
                    <a:pt x="1213933" y="659283"/>
                  </a:lnTo>
                  <a:lnTo>
                    <a:pt x="1093287" y="659283"/>
                  </a:lnTo>
                  <a:lnTo>
                    <a:pt x="1065493" y="643936"/>
                  </a:lnTo>
                  <a:close/>
                </a:path>
                <a:path w="1247775" h="708660">
                  <a:moveTo>
                    <a:pt x="1096188" y="588347"/>
                  </a:moveTo>
                  <a:lnTo>
                    <a:pt x="1065493" y="643936"/>
                  </a:lnTo>
                  <a:lnTo>
                    <a:pt x="1093287" y="659283"/>
                  </a:lnTo>
                  <a:lnTo>
                    <a:pt x="1123983" y="603695"/>
                  </a:lnTo>
                  <a:lnTo>
                    <a:pt x="1096188" y="588347"/>
                  </a:lnTo>
                  <a:close/>
                </a:path>
                <a:path w="1247775" h="708660">
                  <a:moveTo>
                    <a:pt x="1126883" y="532758"/>
                  </a:moveTo>
                  <a:lnTo>
                    <a:pt x="1096188" y="588347"/>
                  </a:lnTo>
                  <a:lnTo>
                    <a:pt x="1123983" y="603695"/>
                  </a:lnTo>
                  <a:lnTo>
                    <a:pt x="1093287" y="659283"/>
                  </a:lnTo>
                  <a:lnTo>
                    <a:pt x="1213933" y="659283"/>
                  </a:lnTo>
                  <a:lnTo>
                    <a:pt x="1126883" y="532758"/>
                  </a:lnTo>
                  <a:close/>
                </a:path>
                <a:path w="1247775" h="708660">
                  <a:moveTo>
                    <a:pt x="30695" y="0"/>
                  </a:moveTo>
                  <a:lnTo>
                    <a:pt x="0" y="55587"/>
                  </a:lnTo>
                  <a:lnTo>
                    <a:pt x="1065493" y="643936"/>
                  </a:lnTo>
                  <a:lnTo>
                    <a:pt x="1096188" y="588347"/>
                  </a:lnTo>
                  <a:lnTo>
                    <a:pt x="30695" y="0"/>
                  </a:lnTo>
                  <a:close/>
                </a:path>
              </a:pathLst>
            </a:custGeom>
            <a:solidFill>
              <a:srgbClr val="002A5C"/>
            </a:solidFill>
          </p:spPr>
          <p:txBody>
            <a:bodyPr wrap="square" lIns="0" tIns="0" rIns="0" bIns="0" rtlCol="0"/>
            <a:lstStyle/>
            <a:p>
              <a:pPr defTabSz="754380"/>
              <a:endParaRPr sz="1485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65" name="object 65"/>
          <p:cNvSpPr txBox="1"/>
          <p:nvPr/>
        </p:nvSpPr>
        <p:spPr>
          <a:xfrm>
            <a:off x="854614" y="3014472"/>
            <a:ext cx="1646539" cy="353431"/>
          </a:xfrm>
          <a:prstGeom prst="rect">
            <a:avLst/>
          </a:prstGeom>
        </p:spPr>
        <p:txBody>
          <a:bodyPr vert="horz" wrap="square" lIns="0" tIns="10478" rIns="0" bIns="0" rtlCol="0">
            <a:spAutoFit/>
          </a:bodyPr>
          <a:lstStyle/>
          <a:p>
            <a:pPr marL="10478" defTabSz="754380">
              <a:spcBef>
                <a:spcPts val="83"/>
              </a:spcBef>
            </a:pPr>
            <a:r>
              <a:rPr sz="2228" b="1" spc="-157" dirty="0">
                <a:solidFill>
                  <a:srgbClr val="242852"/>
                </a:solidFill>
                <a:latin typeface="Tahoma"/>
                <a:cs typeface="Tahoma"/>
              </a:rPr>
              <a:t>Epipolar</a:t>
            </a:r>
            <a:r>
              <a:rPr sz="2228" b="1" spc="-41" dirty="0">
                <a:solidFill>
                  <a:srgbClr val="242852"/>
                </a:solidFill>
                <a:latin typeface="Tahoma"/>
                <a:cs typeface="Tahoma"/>
              </a:rPr>
              <a:t> </a:t>
            </a:r>
            <a:r>
              <a:rPr sz="2228" b="1" spc="-136" dirty="0">
                <a:solidFill>
                  <a:srgbClr val="242852"/>
                </a:solidFill>
                <a:latin typeface="Tahoma"/>
                <a:cs typeface="Tahoma"/>
              </a:rPr>
              <a:t>Line</a:t>
            </a:r>
            <a:endParaRPr sz="2228">
              <a:solidFill>
                <a:prstClr val="black"/>
              </a:solidFill>
              <a:latin typeface="Tahoma"/>
              <a:cs typeface="Tahoma"/>
            </a:endParaRPr>
          </a:p>
        </p:txBody>
      </p:sp>
      <p:sp>
        <p:nvSpPr>
          <p:cNvPr id="67" name="正方形/長方形 66"/>
          <p:cNvSpPr/>
          <p:nvPr/>
        </p:nvSpPr>
        <p:spPr>
          <a:xfrm>
            <a:off x="4095433" y="6018074"/>
            <a:ext cx="5962967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>
                <a:solidFill>
                  <a:srgbClr val="FF0000"/>
                </a:solidFill>
                <a:latin typeface="QONCKK+HelveticaNeue"/>
              </a:rPr>
              <a:t>Move</a:t>
            </a:r>
            <a:r>
              <a:rPr lang="en-US" altLang="ja-JP" dirty="0">
                <a:solidFill>
                  <a:srgbClr val="000000"/>
                </a:solidFill>
                <a:latin typeface="QONCKK+HelveticaNeue"/>
              </a:rPr>
              <a:t> the </a:t>
            </a:r>
            <a:r>
              <a:rPr lang="en-US" altLang="ja-JP" dirty="0">
                <a:solidFill>
                  <a:srgbClr val="FF0000"/>
                </a:solidFill>
                <a:latin typeface="QONCKK+HelveticaNeue"/>
              </a:rPr>
              <a:t>3D point along</a:t>
            </a:r>
            <a:r>
              <a:rPr lang="en-US" altLang="ja-JP" dirty="0">
                <a:solidFill>
                  <a:srgbClr val="000000"/>
                </a:solidFill>
                <a:latin typeface="QONCKK+HelveticaNeue"/>
              </a:rPr>
              <a:t> the </a:t>
            </a:r>
            <a:r>
              <a:rPr lang="en-US" altLang="ja-JP" dirty="0">
                <a:solidFill>
                  <a:srgbClr val="FF0000"/>
                </a:solidFill>
                <a:latin typeface="QONCKK+HelveticaNeue"/>
              </a:rPr>
              <a:t>line connecting it with the left camera’s center</a:t>
            </a:r>
            <a:r>
              <a:rPr lang="en-US" altLang="ja-JP" dirty="0">
                <a:solidFill>
                  <a:srgbClr val="000000"/>
                </a:solidFill>
                <a:latin typeface="QONCKK+HelveticaNeue"/>
              </a:rPr>
              <a:t>. </a:t>
            </a:r>
            <a:endParaRPr lang="en-US" altLang="ja-JP" sz="2400" dirty="0">
              <a:solidFill>
                <a:srgbClr val="000000"/>
              </a:solidFill>
              <a:latin typeface="QONCKK+HelveticaNeue"/>
            </a:endParaRPr>
          </a:p>
          <a:p>
            <a:pPr marL="285750" indent="-285750">
              <a:buFontTx/>
              <a:buChar char="-"/>
            </a:pPr>
            <a:r>
              <a:rPr lang="en-US" altLang="ja-JP" dirty="0" smtClean="0">
                <a:solidFill>
                  <a:srgbClr val="000000"/>
                </a:solidFill>
                <a:latin typeface="QONCKK+HelveticaNeue"/>
              </a:rPr>
              <a:t>The </a:t>
            </a:r>
            <a:r>
              <a:rPr lang="en-US" altLang="ja-JP" dirty="0">
                <a:solidFill>
                  <a:srgbClr val="FF0000"/>
                </a:solidFill>
                <a:latin typeface="QONCKK+HelveticaNeue"/>
              </a:rPr>
              <a:t>projection</a:t>
            </a:r>
            <a:r>
              <a:rPr lang="en-US" altLang="ja-JP" dirty="0">
                <a:solidFill>
                  <a:srgbClr val="000000"/>
                </a:solidFill>
                <a:latin typeface="QONCKK+HelveticaNeue"/>
              </a:rPr>
              <a:t> </a:t>
            </a:r>
            <a:r>
              <a:rPr lang="en-US" altLang="ja-JP" dirty="0">
                <a:solidFill>
                  <a:srgbClr val="FF0000"/>
                </a:solidFill>
                <a:latin typeface="QONCKK+HelveticaNeue"/>
              </a:rPr>
              <a:t>on the right camera plane</a:t>
            </a:r>
            <a:r>
              <a:rPr lang="en-US" altLang="ja-JP" dirty="0">
                <a:solidFill>
                  <a:srgbClr val="000000"/>
                </a:solidFill>
                <a:latin typeface="QONCKK+HelveticaNeue"/>
              </a:rPr>
              <a:t>, </a:t>
            </a:r>
            <a:r>
              <a:rPr lang="en-US" altLang="ja-JP" dirty="0">
                <a:solidFill>
                  <a:srgbClr val="FF0000"/>
                </a:solidFill>
                <a:latin typeface="QONCKK+HelveticaNeue"/>
              </a:rPr>
              <a:t>moves</a:t>
            </a:r>
            <a:r>
              <a:rPr lang="en-US" altLang="ja-JP" dirty="0">
                <a:solidFill>
                  <a:srgbClr val="000000"/>
                </a:solidFill>
                <a:latin typeface="QONCKK+HelveticaNeue"/>
              </a:rPr>
              <a:t> </a:t>
            </a:r>
            <a:r>
              <a:rPr lang="en-US" altLang="ja-JP" dirty="0">
                <a:solidFill>
                  <a:srgbClr val="FF0000"/>
                </a:solidFill>
                <a:latin typeface="QONCKK+HelveticaNeue"/>
              </a:rPr>
              <a:t>along the horizontal </a:t>
            </a:r>
            <a:r>
              <a:rPr lang="en-US" altLang="ja-JP" dirty="0" smtClean="0">
                <a:solidFill>
                  <a:srgbClr val="FF0000"/>
                </a:solidFill>
                <a:latin typeface="QONCKK+HelveticaNeue"/>
              </a:rPr>
              <a:t>line</a:t>
            </a:r>
            <a:r>
              <a:rPr lang="ja-JP" altLang="en-US" dirty="0" smtClean="0">
                <a:latin typeface="QONCKK+HelveticaNeue"/>
              </a:rPr>
              <a:t>（水平線）</a:t>
            </a:r>
            <a:r>
              <a:rPr lang="en-US" altLang="ja-JP" dirty="0" smtClean="0">
                <a:solidFill>
                  <a:srgbClr val="000000"/>
                </a:solidFill>
                <a:latin typeface="QONCKK+HelveticaNeue"/>
              </a:rPr>
              <a:t>. </a:t>
            </a:r>
            <a:r>
              <a:rPr lang="en-US" altLang="ja-JP" dirty="0" smtClean="0">
                <a:solidFill>
                  <a:srgbClr val="000000"/>
                </a:solidFill>
                <a:latin typeface="QONCKK+HelveticaNeue"/>
              </a:rPr>
              <a:t>(</a:t>
            </a:r>
            <a:r>
              <a:rPr lang="en-US" altLang="ja-JP" dirty="0" err="1" smtClean="0">
                <a:solidFill>
                  <a:srgbClr val="000000"/>
                </a:solidFill>
                <a:latin typeface="QONCKK+HelveticaNeue"/>
              </a:rPr>
              <a:t>Epipolar</a:t>
            </a:r>
            <a:r>
              <a:rPr lang="en-US" altLang="ja-JP" dirty="0" smtClean="0">
                <a:solidFill>
                  <a:srgbClr val="000000"/>
                </a:solidFill>
                <a:latin typeface="QONCKK+HelveticaNeue"/>
              </a:rPr>
              <a:t> line</a:t>
            </a:r>
            <a:r>
              <a:rPr lang="en-US" altLang="ja-JP" dirty="0">
                <a:solidFill>
                  <a:srgbClr val="000000"/>
                </a:solidFill>
                <a:latin typeface="QONCKK+HelveticaNeue"/>
              </a:rPr>
              <a:t>)</a:t>
            </a:r>
            <a:endParaRPr lang="en-US" altLang="ja-JP" dirty="0" smtClean="0">
              <a:solidFill>
                <a:srgbClr val="000000"/>
              </a:solidFill>
              <a:latin typeface="QONCKK+HelveticaNeue"/>
            </a:endParaRPr>
          </a:p>
          <a:p>
            <a:pPr marL="285750" indent="-285750">
              <a:buFontTx/>
              <a:buChar char="-"/>
            </a:pPr>
            <a:r>
              <a:rPr lang="en-US" altLang="ja-JP" dirty="0" smtClean="0">
                <a:solidFill>
                  <a:srgbClr val="000000"/>
                </a:solidFill>
                <a:latin typeface="QONCKK+HelveticaNeue"/>
              </a:rPr>
              <a:t>We </a:t>
            </a:r>
            <a:r>
              <a:rPr lang="en-US" altLang="ja-JP" dirty="0">
                <a:solidFill>
                  <a:srgbClr val="000000"/>
                </a:solidFill>
                <a:latin typeface="QONCKK+HelveticaNeue"/>
              </a:rPr>
              <a:t>can constrain our correspondence search to be along the </a:t>
            </a:r>
            <a:r>
              <a:rPr lang="en-US" altLang="ja-JP" dirty="0" err="1">
                <a:solidFill>
                  <a:srgbClr val="000000"/>
                </a:solidFill>
                <a:latin typeface="QONCKK+HelveticaNeue"/>
              </a:rPr>
              <a:t>epipolar</a:t>
            </a:r>
            <a:r>
              <a:rPr lang="en-US" altLang="ja-JP" dirty="0">
                <a:solidFill>
                  <a:srgbClr val="000000"/>
                </a:solidFill>
                <a:latin typeface="QONCKK+HelveticaNeue"/>
              </a:rPr>
              <a:t> line, reducing the search from 2D to 1D. 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55508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3296" y="1423988"/>
            <a:ext cx="4211955" cy="467629"/>
          </a:xfrm>
          <a:prstGeom prst="rect">
            <a:avLst/>
          </a:prstGeom>
        </p:spPr>
        <p:txBody>
          <a:bodyPr vert="horz" wrap="square" lIns="0" tIns="10478" rIns="0" bIns="0" rtlCol="0">
            <a:spAutoFit/>
          </a:bodyPr>
          <a:lstStyle/>
          <a:p>
            <a:pPr marL="10478">
              <a:spcBef>
                <a:spcPts val="83"/>
              </a:spcBef>
            </a:pPr>
            <a:r>
              <a:rPr spc="54" dirty="0">
                <a:latin typeface="Calibri"/>
                <a:cs typeface="Calibri"/>
              </a:rPr>
              <a:t>Non-Parallel </a:t>
            </a:r>
            <a:r>
              <a:rPr spc="58" dirty="0">
                <a:latin typeface="Calibri"/>
                <a:cs typeface="Calibri"/>
              </a:rPr>
              <a:t>Optical</a:t>
            </a:r>
            <a:r>
              <a:rPr spc="408" dirty="0">
                <a:latin typeface="Calibri"/>
                <a:cs typeface="Calibri"/>
              </a:rPr>
              <a:t> </a:t>
            </a:r>
            <a:r>
              <a:rPr spc="21" dirty="0">
                <a:latin typeface="Calibri"/>
                <a:cs typeface="Calibri"/>
              </a:rPr>
              <a:t>Axes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708292" y="3429686"/>
            <a:ext cx="3899202" cy="2508837"/>
            <a:chOff x="2070657" y="2875649"/>
            <a:chExt cx="4726305" cy="3041015"/>
          </a:xfrm>
        </p:grpSpPr>
        <p:sp>
          <p:nvSpPr>
            <p:cNvPr id="4" name="object 4"/>
            <p:cNvSpPr/>
            <p:nvPr/>
          </p:nvSpPr>
          <p:spPr>
            <a:xfrm>
              <a:off x="2700668" y="3769139"/>
              <a:ext cx="1328995" cy="129820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defTabSz="754380"/>
              <a:endParaRPr sz="1485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4696706" y="4107782"/>
              <a:ext cx="1339258" cy="120584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defTabSz="754380"/>
              <a:endParaRPr sz="1485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2083326" y="2883587"/>
              <a:ext cx="4705985" cy="3025140"/>
            </a:xfrm>
            <a:custGeom>
              <a:avLst/>
              <a:gdLst/>
              <a:ahLst/>
              <a:cxnLst/>
              <a:rect l="l" t="t" r="r" b="b"/>
              <a:pathLst>
                <a:path w="4705984" h="3025140">
                  <a:moveTo>
                    <a:pt x="4705394" y="0"/>
                  </a:moveTo>
                  <a:lnTo>
                    <a:pt x="0" y="2325794"/>
                  </a:lnTo>
                </a:path>
                <a:path w="4705984" h="3025140">
                  <a:moveTo>
                    <a:pt x="4044488" y="326655"/>
                  </a:moveTo>
                  <a:lnTo>
                    <a:pt x="2653404" y="3024805"/>
                  </a:lnTo>
                </a:path>
              </a:pathLst>
            </a:custGeom>
            <a:ln w="15393">
              <a:solidFill>
                <a:srgbClr val="0000FF"/>
              </a:solidFill>
              <a:prstDash val="lgDashDot"/>
            </a:ln>
          </p:spPr>
          <p:txBody>
            <a:bodyPr wrap="square" lIns="0" tIns="0" rIns="0" bIns="0" rtlCol="0"/>
            <a:lstStyle/>
            <a:p>
              <a:pPr defTabSz="754380"/>
              <a:endParaRPr sz="1485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3698779" y="4305049"/>
              <a:ext cx="179594" cy="17446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defTabSz="754380"/>
              <a:endParaRPr sz="1485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" name="object 8"/>
            <p:cNvSpPr/>
            <p:nvPr/>
          </p:nvSpPr>
          <p:spPr>
            <a:xfrm>
              <a:off x="3737569" y="4325365"/>
              <a:ext cx="94728" cy="9472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defTabSz="754380"/>
              <a:endParaRPr sz="1485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5417751" y="4346098"/>
              <a:ext cx="174462" cy="174462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defTabSz="754380"/>
              <a:endParaRPr sz="1485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5453257" y="4365184"/>
              <a:ext cx="94625" cy="94625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defTabSz="754380"/>
              <a:endParaRPr sz="1485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2078595" y="5212368"/>
              <a:ext cx="2678430" cy="660400"/>
            </a:xfrm>
            <a:custGeom>
              <a:avLst/>
              <a:gdLst/>
              <a:ahLst/>
              <a:cxnLst/>
              <a:rect l="l" t="t" r="r" b="b"/>
              <a:pathLst>
                <a:path w="2678429" h="660400">
                  <a:moveTo>
                    <a:pt x="0" y="0"/>
                  </a:moveTo>
                  <a:lnTo>
                    <a:pt x="2678352" y="660382"/>
                  </a:lnTo>
                </a:path>
              </a:pathLst>
            </a:custGeom>
            <a:ln w="15393">
              <a:solidFill>
                <a:srgbClr val="0000FF"/>
              </a:solidFill>
              <a:prstDash val="lgDashDot"/>
            </a:ln>
          </p:spPr>
          <p:txBody>
            <a:bodyPr wrap="square" lIns="0" tIns="0" rIns="0" bIns="0" rtlCol="0"/>
            <a:lstStyle/>
            <a:p>
              <a:pPr defTabSz="754380"/>
              <a:endParaRPr sz="1485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1509835" y="5250178"/>
            <a:ext cx="185452" cy="195133"/>
          </a:xfrm>
          <a:prstGeom prst="rect">
            <a:avLst/>
          </a:prstGeom>
        </p:spPr>
        <p:txBody>
          <a:bodyPr vert="horz" wrap="square" lIns="0" tIns="11001" rIns="0" bIns="0" rtlCol="0">
            <a:spAutoFit/>
          </a:bodyPr>
          <a:lstStyle/>
          <a:p>
            <a:pPr marL="31433" defTabSz="754380">
              <a:spcBef>
                <a:spcPts val="87"/>
              </a:spcBef>
            </a:pPr>
            <a:r>
              <a:rPr sz="1196" spc="4" dirty="0">
                <a:solidFill>
                  <a:prstClr val="black"/>
                </a:solidFill>
                <a:latin typeface="Calibri"/>
                <a:cs typeface="Calibri"/>
              </a:rPr>
              <a:t>C</a:t>
            </a:r>
            <a:r>
              <a:rPr sz="1114" spc="6" baseline="-12345" dirty="0">
                <a:solidFill>
                  <a:prstClr val="black"/>
                </a:solidFill>
                <a:latin typeface="Calibri"/>
                <a:cs typeface="Calibri"/>
              </a:rPr>
              <a:t>L</a:t>
            </a:r>
            <a:endParaRPr sz="1114" baseline="-12345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019371" y="5880303"/>
            <a:ext cx="197501" cy="195133"/>
          </a:xfrm>
          <a:prstGeom prst="rect">
            <a:avLst/>
          </a:prstGeom>
        </p:spPr>
        <p:txBody>
          <a:bodyPr vert="horz" wrap="square" lIns="0" tIns="11001" rIns="0" bIns="0" rtlCol="0">
            <a:spAutoFit/>
          </a:bodyPr>
          <a:lstStyle/>
          <a:p>
            <a:pPr marL="31433" defTabSz="754380">
              <a:spcBef>
                <a:spcPts val="87"/>
              </a:spcBef>
            </a:pPr>
            <a:r>
              <a:rPr sz="1196" spc="4" dirty="0">
                <a:solidFill>
                  <a:prstClr val="black"/>
                </a:solidFill>
                <a:latin typeface="Calibri"/>
                <a:cs typeface="Calibri"/>
              </a:rPr>
              <a:t>C</a:t>
            </a:r>
            <a:r>
              <a:rPr sz="1114" spc="6" baseline="-12345" dirty="0">
                <a:solidFill>
                  <a:prstClr val="black"/>
                </a:solidFill>
                <a:latin typeface="Calibri"/>
                <a:cs typeface="Calibri"/>
              </a:rPr>
              <a:t>R</a:t>
            </a:r>
            <a:endParaRPr sz="1114" baseline="-12345">
              <a:solidFill>
                <a:prstClr val="black"/>
              </a:solidFill>
              <a:latin typeface="Calibri"/>
              <a:cs typeface="Calibri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3676992" y="3355887"/>
            <a:ext cx="2727817" cy="2562273"/>
            <a:chOff x="4456960" y="2786196"/>
            <a:chExt cx="3306445" cy="3105785"/>
          </a:xfrm>
        </p:grpSpPr>
        <p:sp>
          <p:nvSpPr>
            <p:cNvPr id="15" name="object 15"/>
            <p:cNvSpPr/>
            <p:nvPr/>
          </p:nvSpPr>
          <p:spPr>
            <a:xfrm>
              <a:off x="4757871" y="3573844"/>
              <a:ext cx="628650" cy="2298065"/>
            </a:xfrm>
            <a:custGeom>
              <a:avLst/>
              <a:gdLst/>
              <a:ahLst/>
              <a:cxnLst/>
              <a:rect l="l" t="t" r="r" b="b"/>
              <a:pathLst>
                <a:path w="628650" h="2298065">
                  <a:moveTo>
                    <a:pt x="628168" y="0"/>
                  </a:moveTo>
                  <a:lnTo>
                    <a:pt x="0" y="2297542"/>
                  </a:lnTo>
                </a:path>
              </a:pathLst>
            </a:custGeom>
            <a:ln w="15393">
              <a:solidFill>
                <a:srgbClr val="0000FF"/>
              </a:solidFill>
              <a:prstDash val="lgDashDot"/>
            </a:ln>
          </p:spPr>
          <p:txBody>
            <a:bodyPr wrap="square" lIns="0" tIns="0" rIns="0" bIns="0" rtlCol="0"/>
            <a:lstStyle/>
            <a:p>
              <a:pPr defTabSz="754380"/>
              <a:endParaRPr sz="1485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6" name="object 16"/>
            <p:cNvSpPr/>
            <p:nvPr/>
          </p:nvSpPr>
          <p:spPr>
            <a:xfrm>
              <a:off x="5274076" y="3478915"/>
              <a:ext cx="230906" cy="230906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defTabSz="754380"/>
              <a:endParaRPr sz="1485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7" name="object 17"/>
            <p:cNvSpPr/>
            <p:nvPr/>
          </p:nvSpPr>
          <p:spPr>
            <a:xfrm>
              <a:off x="5310710" y="3498514"/>
              <a:ext cx="150658" cy="150658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defTabSz="754380"/>
              <a:endParaRPr sz="1485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8" name="object 18"/>
            <p:cNvSpPr/>
            <p:nvPr/>
          </p:nvSpPr>
          <p:spPr>
            <a:xfrm>
              <a:off x="5592215" y="4458986"/>
              <a:ext cx="179594" cy="179594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defTabSz="754380"/>
              <a:endParaRPr sz="1485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9" name="object 19"/>
            <p:cNvSpPr/>
            <p:nvPr/>
          </p:nvSpPr>
          <p:spPr>
            <a:xfrm>
              <a:off x="5630080" y="4481561"/>
              <a:ext cx="94625" cy="94625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defTabSz="754380"/>
              <a:endParaRPr sz="1485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0" name="object 20"/>
            <p:cNvSpPr/>
            <p:nvPr/>
          </p:nvSpPr>
          <p:spPr>
            <a:xfrm>
              <a:off x="4749456" y="2883587"/>
              <a:ext cx="2039620" cy="3000375"/>
            </a:xfrm>
            <a:custGeom>
              <a:avLst/>
              <a:gdLst/>
              <a:ahLst/>
              <a:cxnLst/>
              <a:rect l="l" t="t" r="r" b="b"/>
              <a:pathLst>
                <a:path w="2039620" h="3000375">
                  <a:moveTo>
                    <a:pt x="2039264" y="0"/>
                  </a:moveTo>
                  <a:lnTo>
                    <a:pt x="0" y="3000165"/>
                  </a:lnTo>
                </a:path>
              </a:pathLst>
            </a:custGeom>
            <a:ln w="15393">
              <a:solidFill>
                <a:srgbClr val="0000FF"/>
              </a:solidFill>
              <a:prstDash val="lgDashDot"/>
            </a:ln>
          </p:spPr>
          <p:txBody>
            <a:bodyPr wrap="square" lIns="0" tIns="0" rIns="0" bIns="0" rtlCol="0"/>
            <a:lstStyle/>
            <a:p>
              <a:pPr defTabSz="754380"/>
              <a:endParaRPr sz="1485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5125270" y="4181898"/>
              <a:ext cx="179594" cy="179594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defTabSz="754380"/>
              <a:endParaRPr sz="1485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2" name="object 22"/>
            <p:cNvSpPr/>
            <p:nvPr/>
          </p:nvSpPr>
          <p:spPr>
            <a:xfrm>
              <a:off x="5164572" y="4204063"/>
              <a:ext cx="94625" cy="94625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defTabSz="754380"/>
              <a:endParaRPr sz="1485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3" name="object 23"/>
            <p:cNvSpPr/>
            <p:nvPr/>
          </p:nvSpPr>
          <p:spPr>
            <a:xfrm>
              <a:off x="6012977" y="3114597"/>
              <a:ext cx="236037" cy="230906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defTabSz="754380"/>
              <a:endParaRPr sz="1485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4" name="object 24"/>
            <p:cNvSpPr/>
            <p:nvPr/>
          </p:nvSpPr>
          <p:spPr>
            <a:xfrm>
              <a:off x="6052588" y="3134913"/>
              <a:ext cx="150556" cy="150556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defTabSz="754380"/>
              <a:endParaRPr sz="1485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5" name="object 25"/>
            <p:cNvSpPr/>
            <p:nvPr/>
          </p:nvSpPr>
          <p:spPr>
            <a:xfrm>
              <a:off x="6674910" y="2786196"/>
              <a:ext cx="230906" cy="236037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defTabSz="754380"/>
              <a:endParaRPr sz="1485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6" name="object 26"/>
            <p:cNvSpPr/>
            <p:nvPr/>
          </p:nvSpPr>
          <p:spPr>
            <a:xfrm>
              <a:off x="6713391" y="2808257"/>
              <a:ext cx="150556" cy="150658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defTabSz="754380"/>
              <a:endParaRPr sz="1485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7" name="object 27"/>
            <p:cNvSpPr/>
            <p:nvPr/>
          </p:nvSpPr>
          <p:spPr>
            <a:xfrm>
              <a:off x="4463310" y="3874433"/>
              <a:ext cx="2328545" cy="1225550"/>
            </a:xfrm>
            <a:custGeom>
              <a:avLst/>
              <a:gdLst/>
              <a:ahLst/>
              <a:cxnLst/>
              <a:rect l="l" t="t" r="r" b="b"/>
              <a:pathLst>
                <a:path w="2328545" h="1225550">
                  <a:moveTo>
                    <a:pt x="0" y="0"/>
                  </a:moveTo>
                  <a:lnTo>
                    <a:pt x="2328471" y="1225550"/>
                  </a:lnTo>
                </a:path>
              </a:pathLst>
            </a:custGeom>
            <a:ln w="12700">
              <a:solidFill>
                <a:srgbClr val="0E58C4"/>
              </a:solidFill>
            </a:ln>
          </p:spPr>
          <p:txBody>
            <a:bodyPr wrap="square" lIns="0" tIns="0" rIns="0" bIns="0" rtlCol="0"/>
            <a:lstStyle/>
            <a:p>
              <a:pPr defTabSz="754380"/>
              <a:endParaRPr sz="1485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8" name="object 28"/>
            <p:cNvSpPr/>
            <p:nvPr/>
          </p:nvSpPr>
          <p:spPr>
            <a:xfrm>
              <a:off x="6791782" y="4212101"/>
              <a:ext cx="971550" cy="871219"/>
            </a:xfrm>
            <a:custGeom>
              <a:avLst/>
              <a:gdLst/>
              <a:ahLst/>
              <a:cxnLst/>
              <a:rect l="l" t="t" r="r" b="b"/>
              <a:pathLst>
                <a:path w="971550" h="871220">
                  <a:moveTo>
                    <a:pt x="35314" y="781698"/>
                  </a:moveTo>
                  <a:lnTo>
                    <a:pt x="0" y="870798"/>
                  </a:lnTo>
                  <a:lnTo>
                    <a:pt x="92468" y="845591"/>
                  </a:lnTo>
                  <a:lnTo>
                    <a:pt x="81938" y="833819"/>
                  </a:lnTo>
                  <a:lnTo>
                    <a:pt x="62768" y="833819"/>
                  </a:lnTo>
                  <a:lnTo>
                    <a:pt x="43717" y="812521"/>
                  </a:lnTo>
                  <a:lnTo>
                    <a:pt x="54365" y="802996"/>
                  </a:lnTo>
                  <a:lnTo>
                    <a:pt x="35314" y="781698"/>
                  </a:lnTo>
                  <a:close/>
                </a:path>
                <a:path w="971550" h="871220">
                  <a:moveTo>
                    <a:pt x="54365" y="802996"/>
                  </a:moveTo>
                  <a:lnTo>
                    <a:pt x="43717" y="812521"/>
                  </a:lnTo>
                  <a:lnTo>
                    <a:pt x="62768" y="833819"/>
                  </a:lnTo>
                  <a:lnTo>
                    <a:pt x="73417" y="824293"/>
                  </a:lnTo>
                  <a:lnTo>
                    <a:pt x="54365" y="802996"/>
                  </a:lnTo>
                  <a:close/>
                </a:path>
                <a:path w="971550" h="871220">
                  <a:moveTo>
                    <a:pt x="73417" y="824293"/>
                  </a:moveTo>
                  <a:lnTo>
                    <a:pt x="62768" y="833819"/>
                  </a:lnTo>
                  <a:lnTo>
                    <a:pt x="81938" y="833819"/>
                  </a:lnTo>
                  <a:lnTo>
                    <a:pt x="73417" y="824293"/>
                  </a:lnTo>
                  <a:close/>
                </a:path>
                <a:path w="971550" h="871220">
                  <a:moveTo>
                    <a:pt x="952041" y="0"/>
                  </a:moveTo>
                  <a:lnTo>
                    <a:pt x="54365" y="802996"/>
                  </a:lnTo>
                  <a:lnTo>
                    <a:pt x="73417" y="824293"/>
                  </a:lnTo>
                  <a:lnTo>
                    <a:pt x="971092" y="21297"/>
                  </a:lnTo>
                  <a:lnTo>
                    <a:pt x="952041" y="0"/>
                  </a:lnTo>
                  <a:close/>
                </a:path>
              </a:pathLst>
            </a:custGeom>
            <a:solidFill>
              <a:srgbClr val="002A5C"/>
            </a:solidFill>
          </p:spPr>
          <p:txBody>
            <a:bodyPr wrap="square" lIns="0" tIns="0" rIns="0" bIns="0" rtlCol="0"/>
            <a:lstStyle/>
            <a:p>
              <a:pPr defTabSz="754380"/>
              <a:endParaRPr sz="1485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413296" y="2272665"/>
            <a:ext cx="7344204" cy="2231717"/>
          </a:xfrm>
          <a:prstGeom prst="rect">
            <a:avLst/>
          </a:prstGeom>
        </p:spPr>
        <p:txBody>
          <a:bodyPr vert="horz" wrap="square" lIns="0" tIns="25670" rIns="0" bIns="0" rtlCol="0">
            <a:spAutoFit/>
          </a:bodyPr>
          <a:lstStyle/>
          <a:p>
            <a:pPr marL="246221" marR="66008" indent="-235744" defTabSz="754380">
              <a:lnSpc>
                <a:spcPts val="2632"/>
              </a:lnSpc>
              <a:spcBef>
                <a:spcPts val="202"/>
              </a:spcBef>
              <a:buFont typeface="Arial"/>
              <a:buChar char="•"/>
              <a:tabLst>
                <a:tab pos="245697" algn="l"/>
                <a:tab pos="246221" algn="l"/>
              </a:tabLst>
            </a:pPr>
            <a:r>
              <a:rPr sz="2228" spc="-58" dirty="0">
                <a:solidFill>
                  <a:srgbClr val="FF0000"/>
                </a:solidFill>
                <a:latin typeface="Trebuchet MS"/>
                <a:cs typeface="Trebuchet MS"/>
              </a:rPr>
              <a:t>Horizontal </a:t>
            </a:r>
            <a:r>
              <a:rPr sz="2228" spc="-66" dirty="0">
                <a:solidFill>
                  <a:srgbClr val="FF0000"/>
                </a:solidFill>
                <a:latin typeface="Trebuchet MS"/>
                <a:cs typeface="Trebuchet MS"/>
              </a:rPr>
              <a:t>epipolar </a:t>
            </a:r>
            <a:r>
              <a:rPr sz="2228" spc="-21" dirty="0">
                <a:solidFill>
                  <a:srgbClr val="FF0000"/>
                </a:solidFill>
                <a:latin typeface="Trebuchet MS"/>
                <a:cs typeface="Trebuchet MS"/>
              </a:rPr>
              <a:t>lines </a:t>
            </a:r>
            <a:r>
              <a:rPr sz="2228" spc="-62" dirty="0">
                <a:solidFill>
                  <a:srgbClr val="FF0000"/>
                </a:solidFill>
                <a:latin typeface="Trebuchet MS"/>
                <a:cs typeface="Trebuchet MS"/>
              </a:rPr>
              <a:t>only </a:t>
            </a:r>
            <a:r>
              <a:rPr sz="2228" spc="-45" dirty="0">
                <a:solidFill>
                  <a:srgbClr val="FF0000"/>
                </a:solidFill>
                <a:latin typeface="Trebuchet MS"/>
                <a:cs typeface="Trebuchet MS"/>
              </a:rPr>
              <a:t>occur </a:t>
            </a:r>
            <a:r>
              <a:rPr sz="2228" spc="-70" dirty="0">
                <a:solidFill>
                  <a:srgbClr val="FF0000"/>
                </a:solidFill>
                <a:latin typeface="Trebuchet MS"/>
                <a:cs typeface="Trebuchet MS"/>
              </a:rPr>
              <a:t>when </a:t>
            </a:r>
            <a:r>
              <a:rPr sz="2228" spc="-83" dirty="0">
                <a:solidFill>
                  <a:srgbClr val="FF0000"/>
                </a:solidFill>
                <a:latin typeface="Trebuchet MS"/>
                <a:cs typeface="Trebuchet MS"/>
              </a:rPr>
              <a:t>the </a:t>
            </a:r>
            <a:r>
              <a:rPr sz="2228" spc="-58" dirty="0">
                <a:solidFill>
                  <a:srgbClr val="FF0000"/>
                </a:solidFill>
                <a:latin typeface="Trebuchet MS"/>
                <a:cs typeface="Trebuchet MS"/>
              </a:rPr>
              <a:t>optical </a:t>
            </a:r>
            <a:r>
              <a:rPr sz="2228" spc="-62" dirty="0">
                <a:solidFill>
                  <a:srgbClr val="FF0000"/>
                </a:solidFill>
                <a:latin typeface="Trebuchet MS"/>
                <a:cs typeface="Trebuchet MS"/>
              </a:rPr>
              <a:t>axes  </a:t>
            </a:r>
            <a:r>
              <a:rPr sz="2228" spc="-91" dirty="0">
                <a:solidFill>
                  <a:srgbClr val="FF0000"/>
                </a:solidFill>
                <a:latin typeface="Trebuchet MS"/>
                <a:cs typeface="Trebuchet MS"/>
              </a:rPr>
              <a:t>of </a:t>
            </a:r>
            <a:r>
              <a:rPr sz="2228" spc="-87" dirty="0">
                <a:solidFill>
                  <a:srgbClr val="FF0000"/>
                </a:solidFill>
                <a:latin typeface="Trebuchet MS"/>
                <a:cs typeface="Trebuchet MS"/>
              </a:rPr>
              <a:t>the </a:t>
            </a:r>
            <a:r>
              <a:rPr sz="2228" spc="-144" dirty="0">
                <a:solidFill>
                  <a:srgbClr val="FF0000"/>
                </a:solidFill>
                <a:latin typeface="Trebuchet MS"/>
                <a:cs typeface="Trebuchet MS"/>
              </a:rPr>
              <a:t>two </a:t>
            </a:r>
            <a:r>
              <a:rPr sz="2228" spc="-45" dirty="0">
                <a:solidFill>
                  <a:srgbClr val="FF0000"/>
                </a:solidFill>
                <a:latin typeface="Trebuchet MS"/>
                <a:cs typeface="Trebuchet MS"/>
              </a:rPr>
              <a:t>cameras </a:t>
            </a:r>
            <a:r>
              <a:rPr sz="2228" spc="-103" dirty="0">
                <a:solidFill>
                  <a:srgbClr val="FF0000"/>
                </a:solidFill>
                <a:latin typeface="Trebuchet MS"/>
                <a:cs typeface="Trebuchet MS"/>
              </a:rPr>
              <a:t>are</a:t>
            </a:r>
            <a:r>
              <a:rPr sz="2228" spc="301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2228" spc="-83" dirty="0">
                <a:solidFill>
                  <a:srgbClr val="FF0000"/>
                </a:solidFill>
                <a:latin typeface="Trebuchet MS"/>
                <a:cs typeface="Trebuchet MS"/>
              </a:rPr>
              <a:t>parallel</a:t>
            </a:r>
            <a:r>
              <a:rPr sz="2228" spc="-83" dirty="0">
                <a:solidFill>
                  <a:srgbClr val="002060"/>
                </a:solidFill>
                <a:latin typeface="Trebuchet MS"/>
                <a:cs typeface="Trebuchet MS"/>
              </a:rPr>
              <a:t>.</a:t>
            </a:r>
            <a:endParaRPr sz="2228" dirty="0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246221" indent="-235744" defTabSz="754380">
              <a:spcBef>
                <a:spcPts val="62"/>
              </a:spcBef>
              <a:buFont typeface="Arial"/>
              <a:buChar char="•"/>
              <a:tabLst>
                <a:tab pos="245697" algn="l"/>
                <a:tab pos="246221" algn="l"/>
              </a:tabLst>
            </a:pPr>
            <a:r>
              <a:rPr sz="2228" spc="12" dirty="0">
                <a:solidFill>
                  <a:srgbClr val="002060"/>
                </a:solidFill>
                <a:latin typeface="Trebuchet MS"/>
                <a:cs typeface="Trebuchet MS"/>
              </a:rPr>
              <a:t>If </a:t>
            </a:r>
            <a:r>
              <a:rPr sz="2228" spc="-25" dirty="0">
                <a:solidFill>
                  <a:srgbClr val="002060"/>
                </a:solidFill>
                <a:latin typeface="Trebuchet MS"/>
                <a:cs typeface="Trebuchet MS"/>
              </a:rPr>
              <a:t>this </a:t>
            </a:r>
            <a:r>
              <a:rPr sz="2228" spc="-45" dirty="0">
                <a:solidFill>
                  <a:srgbClr val="002060"/>
                </a:solidFill>
                <a:latin typeface="Trebuchet MS"/>
                <a:cs typeface="Trebuchet MS"/>
              </a:rPr>
              <a:t>condition </a:t>
            </a:r>
            <a:r>
              <a:rPr sz="2228" spc="29" dirty="0">
                <a:solidFill>
                  <a:srgbClr val="002060"/>
                </a:solidFill>
                <a:latin typeface="Trebuchet MS"/>
                <a:cs typeface="Trebuchet MS"/>
              </a:rPr>
              <a:t>is </a:t>
            </a:r>
            <a:r>
              <a:rPr sz="2228" spc="-78" dirty="0">
                <a:solidFill>
                  <a:srgbClr val="002060"/>
                </a:solidFill>
                <a:latin typeface="Trebuchet MS"/>
                <a:cs typeface="Trebuchet MS"/>
              </a:rPr>
              <a:t>not </a:t>
            </a:r>
            <a:r>
              <a:rPr sz="2228" spc="-107" dirty="0">
                <a:solidFill>
                  <a:srgbClr val="002060"/>
                </a:solidFill>
                <a:latin typeface="Trebuchet MS"/>
                <a:cs typeface="Trebuchet MS"/>
              </a:rPr>
              <a:t>met, </a:t>
            </a:r>
            <a:r>
              <a:rPr sz="2228" spc="-66" dirty="0">
                <a:solidFill>
                  <a:srgbClr val="002060"/>
                </a:solidFill>
                <a:latin typeface="Trebuchet MS"/>
                <a:cs typeface="Trebuchet MS"/>
              </a:rPr>
              <a:t>epipolar </a:t>
            </a:r>
            <a:r>
              <a:rPr sz="2228" spc="-21" dirty="0">
                <a:solidFill>
                  <a:srgbClr val="002060"/>
                </a:solidFill>
                <a:latin typeface="Trebuchet MS"/>
                <a:cs typeface="Trebuchet MS"/>
              </a:rPr>
              <a:t>lines </a:t>
            </a:r>
            <a:r>
              <a:rPr sz="2228" spc="-78" dirty="0">
                <a:solidFill>
                  <a:srgbClr val="002060"/>
                </a:solidFill>
                <a:latin typeface="Trebuchet MS"/>
                <a:cs typeface="Trebuchet MS"/>
              </a:rPr>
              <a:t>will </a:t>
            </a:r>
            <a:r>
              <a:rPr sz="2228" spc="-62" dirty="0">
                <a:solidFill>
                  <a:srgbClr val="002060"/>
                </a:solidFill>
                <a:latin typeface="Trebuchet MS"/>
                <a:cs typeface="Trebuchet MS"/>
              </a:rPr>
              <a:t>be</a:t>
            </a:r>
            <a:r>
              <a:rPr sz="2228" spc="268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sz="2228" spc="-66" dirty="0" smtClean="0">
                <a:solidFill>
                  <a:srgbClr val="002060"/>
                </a:solidFill>
                <a:latin typeface="Trebuchet MS"/>
                <a:cs typeface="Trebuchet MS"/>
              </a:rPr>
              <a:t>skewed</a:t>
            </a:r>
            <a:endParaRPr sz="2228" dirty="0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399717" defTabSz="754380">
              <a:spcBef>
                <a:spcPts val="219"/>
              </a:spcBef>
            </a:pPr>
            <a:r>
              <a:rPr sz="1733" dirty="0">
                <a:solidFill>
                  <a:srgbClr val="002060"/>
                </a:solidFill>
                <a:latin typeface="Courier New"/>
                <a:cs typeface="Courier New"/>
              </a:rPr>
              <a:t>o </a:t>
            </a:r>
            <a:r>
              <a:rPr sz="1733" spc="-4" dirty="0">
                <a:solidFill>
                  <a:srgbClr val="002060"/>
                </a:solidFill>
                <a:latin typeface="Tahoma"/>
                <a:cs typeface="Tahoma"/>
              </a:rPr>
              <a:t>Known </a:t>
            </a:r>
            <a:r>
              <a:rPr sz="1733" spc="-21" dirty="0">
                <a:solidFill>
                  <a:srgbClr val="002060"/>
                </a:solidFill>
                <a:latin typeface="Tahoma"/>
                <a:cs typeface="Tahoma"/>
              </a:rPr>
              <a:t>as </a:t>
            </a:r>
            <a:r>
              <a:rPr sz="1733" spc="-4" dirty="0">
                <a:solidFill>
                  <a:srgbClr val="FF0000"/>
                </a:solidFill>
                <a:latin typeface="Tahoma"/>
                <a:cs typeface="Tahoma"/>
              </a:rPr>
              <a:t>multi-view</a:t>
            </a:r>
            <a:r>
              <a:rPr sz="1733" spc="-16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733" spc="-45" dirty="0">
                <a:solidFill>
                  <a:srgbClr val="FF0000"/>
                </a:solidFill>
                <a:latin typeface="Tahoma"/>
                <a:cs typeface="Tahoma"/>
              </a:rPr>
              <a:t>geometry</a:t>
            </a:r>
            <a:endParaRPr sz="1733" dirty="0">
              <a:solidFill>
                <a:srgbClr val="FF0000"/>
              </a:solidFill>
              <a:latin typeface="Tahoma"/>
              <a:cs typeface="Tahoma"/>
            </a:endParaRPr>
          </a:p>
          <a:p>
            <a:pPr defTabSz="754380"/>
            <a:endParaRPr sz="2145" dirty="0">
              <a:solidFill>
                <a:prstClr val="black"/>
              </a:solidFill>
              <a:latin typeface="Tahoma"/>
              <a:cs typeface="Tahoma"/>
            </a:endParaRPr>
          </a:p>
          <a:p>
            <a:pPr marR="4191" algn="r" defTabSz="754380">
              <a:spcBef>
                <a:spcPts val="1724"/>
              </a:spcBef>
            </a:pPr>
            <a:r>
              <a:rPr sz="2228" spc="-33" dirty="0">
                <a:solidFill>
                  <a:srgbClr val="002A5C"/>
                </a:solidFill>
                <a:latin typeface="Trebuchet MS"/>
                <a:cs typeface="Trebuchet MS"/>
              </a:rPr>
              <a:t>Epipolar</a:t>
            </a:r>
            <a:r>
              <a:rPr sz="2228" spc="-58" dirty="0">
                <a:solidFill>
                  <a:srgbClr val="002A5C"/>
                </a:solidFill>
                <a:latin typeface="Trebuchet MS"/>
                <a:cs typeface="Trebuchet MS"/>
              </a:rPr>
              <a:t> </a:t>
            </a:r>
            <a:r>
              <a:rPr sz="2228" spc="-12" dirty="0">
                <a:solidFill>
                  <a:srgbClr val="002A5C"/>
                </a:solidFill>
                <a:latin typeface="Trebuchet MS"/>
                <a:cs typeface="Trebuchet MS"/>
              </a:rPr>
              <a:t>Line</a:t>
            </a:r>
            <a:endParaRPr sz="2228" dirty="0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30" name="テキスト ボックス 29"/>
          <p:cNvSpPr txBox="1"/>
          <p:nvPr/>
        </p:nvSpPr>
        <p:spPr>
          <a:xfrm>
            <a:off x="7620000" y="2971800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斜めの</a:t>
            </a:r>
            <a:endParaRPr kumimoji="1" lang="ja-JP" altLang="en-US" dirty="0"/>
          </a:p>
        </p:txBody>
      </p:sp>
      <p:sp>
        <p:nvSpPr>
          <p:cNvPr id="31" name="テキスト ボックス 30"/>
          <p:cNvSpPr txBox="1"/>
          <p:nvPr/>
        </p:nvSpPr>
        <p:spPr>
          <a:xfrm>
            <a:off x="6781800" y="5357479"/>
            <a:ext cx="2286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単眼</a:t>
            </a:r>
            <a:r>
              <a:rPr kumimoji="1" lang="en-US" altLang="ja-JP" dirty="0" smtClean="0"/>
              <a:t>SLAM</a:t>
            </a:r>
            <a:r>
              <a:rPr kumimoji="1" lang="ja-JP" altLang="en-US" dirty="0" smtClean="0"/>
              <a:t>とほぼ同じ。ステレオは左右</a:t>
            </a:r>
            <a:r>
              <a:rPr lang="ja-JP" altLang="en-US" dirty="0" smtClean="0"/>
              <a:t>カメラの</a:t>
            </a:r>
            <a:r>
              <a:rPr lang="en-US" altLang="ja-JP" dirty="0" smtClean="0"/>
              <a:t>frame</a:t>
            </a:r>
            <a:r>
              <a:rPr lang="ja-JP" altLang="en-US" dirty="0" smtClean="0"/>
              <a:t>だが、単眼</a:t>
            </a:r>
            <a:r>
              <a:rPr lang="en-US" altLang="ja-JP" dirty="0" smtClean="0"/>
              <a:t>SLAM</a:t>
            </a:r>
            <a:r>
              <a:rPr lang="ja-JP" altLang="en-US" dirty="0" smtClean="0"/>
              <a:t>では前フレームと現フレーム。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875397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0632" y="1490471"/>
            <a:ext cx="2720975" cy="46735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55" dirty="0">
                <a:latin typeface="Calibri"/>
                <a:cs typeface="Calibri"/>
              </a:rPr>
              <a:t>Image</a:t>
            </a:r>
            <a:r>
              <a:rPr spc="135" dirty="0">
                <a:latin typeface="Calibri"/>
                <a:cs typeface="Calibri"/>
              </a:rPr>
              <a:t> </a:t>
            </a:r>
            <a:r>
              <a:rPr spc="10" dirty="0">
                <a:latin typeface="Calibri"/>
                <a:cs typeface="Calibri"/>
              </a:rPr>
              <a:t>Formation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094355" y="2437704"/>
            <a:ext cx="7285355" cy="2568575"/>
            <a:chOff x="1094355" y="2437704"/>
            <a:chExt cx="7285355" cy="2568575"/>
          </a:xfrm>
        </p:grpSpPr>
        <p:sp>
          <p:nvSpPr>
            <p:cNvPr id="4" name="object 4"/>
            <p:cNvSpPr/>
            <p:nvPr/>
          </p:nvSpPr>
          <p:spPr>
            <a:xfrm>
              <a:off x="5382972" y="3973459"/>
              <a:ext cx="2996260" cy="101746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303155" y="4583767"/>
              <a:ext cx="4222750" cy="270510"/>
            </a:xfrm>
            <a:custGeom>
              <a:avLst/>
              <a:gdLst/>
              <a:ahLst/>
              <a:cxnLst/>
              <a:rect l="l" t="t" r="r" b="b"/>
              <a:pathLst>
                <a:path w="4222750" h="270510">
                  <a:moveTo>
                    <a:pt x="4222169" y="0"/>
                  </a:moveTo>
                  <a:lnTo>
                    <a:pt x="0" y="270136"/>
                  </a:lnTo>
                </a:path>
              </a:pathLst>
            </a:custGeom>
            <a:ln w="30417">
              <a:solidFill>
                <a:srgbClr val="FF33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183093" y="4784201"/>
              <a:ext cx="141605" cy="137795"/>
            </a:xfrm>
            <a:custGeom>
              <a:avLst/>
              <a:gdLst/>
              <a:ahLst/>
              <a:cxnLst/>
              <a:rect l="l" t="t" r="r" b="b"/>
              <a:pathLst>
                <a:path w="141605" h="137795">
                  <a:moveTo>
                    <a:pt x="132822" y="0"/>
                  </a:moveTo>
                  <a:lnTo>
                    <a:pt x="0" y="77382"/>
                  </a:lnTo>
                  <a:lnTo>
                    <a:pt x="141597" y="137208"/>
                  </a:lnTo>
                  <a:lnTo>
                    <a:pt x="132822" y="0"/>
                  </a:lnTo>
                  <a:close/>
                </a:path>
              </a:pathLst>
            </a:custGeom>
            <a:solidFill>
              <a:srgbClr val="FF33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292706" y="2669330"/>
              <a:ext cx="4232910" cy="1914525"/>
            </a:xfrm>
            <a:custGeom>
              <a:avLst/>
              <a:gdLst/>
              <a:ahLst/>
              <a:cxnLst/>
              <a:rect l="l" t="t" r="r" b="b"/>
              <a:pathLst>
                <a:path w="4232910" h="1914525">
                  <a:moveTo>
                    <a:pt x="4232618" y="1914436"/>
                  </a:moveTo>
                  <a:lnTo>
                    <a:pt x="0" y="0"/>
                  </a:lnTo>
                </a:path>
              </a:pathLst>
            </a:custGeom>
            <a:ln w="30417">
              <a:solidFill>
                <a:srgbClr val="FF33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183093" y="2613818"/>
              <a:ext cx="153670" cy="125730"/>
            </a:xfrm>
            <a:custGeom>
              <a:avLst/>
              <a:gdLst/>
              <a:ahLst/>
              <a:cxnLst/>
              <a:rect l="l" t="t" r="r" b="b"/>
              <a:pathLst>
                <a:path w="153669" h="125730">
                  <a:moveTo>
                    <a:pt x="153596" y="0"/>
                  </a:moveTo>
                  <a:lnTo>
                    <a:pt x="0" y="5930"/>
                  </a:lnTo>
                  <a:lnTo>
                    <a:pt x="96944" y="125319"/>
                  </a:lnTo>
                  <a:lnTo>
                    <a:pt x="153596" y="0"/>
                  </a:lnTo>
                  <a:close/>
                </a:path>
              </a:pathLst>
            </a:custGeom>
            <a:solidFill>
              <a:srgbClr val="FF33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299307" y="3452729"/>
              <a:ext cx="4229100" cy="1130935"/>
            </a:xfrm>
            <a:custGeom>
              <a:avLst/>
              <a:gdLst/>
              <a:ahLst/>
              <a:cxnLst/>
              <a:rect l="l" t="t" r="r" b="b"/>
              <a:pathLst>
                <a:path w="4229100" h="1130935">
                  <a:moveTo>
                    <a:pt x="4229059" y="1130840"/>
                  </a:moveTo>
                  <a:lnTo>
                    <a:pt x="0" y="0"/>
                  </a:lnTo>
                </a:path>
              </a:pathLst>
            </a:custGeom>
            <a:ln w="30417">
              <a:solidFill>
                <a:srgbClr val="FF33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183093" y="3390830"/>
              <a:ext cx="151130" cy="133350"/>
            </a:xfrm>
            <a:custGeom>
              <a:avLst/>
              <a:gdLst/>
              <a:ahLst/>
              <a:cxnLst/>
              <a:rect l="l" t="t" r="r" b="b"/>
              <a:pathLst>
                <a:path w="151130" h="133350">
                  <a:moveTo>
                    <a:pt x="150570" y="0"/>
                  </a:moveTo>
                  <a:lnTo>
                    <a:pt x="0" y="30872"/>
                  </a:lnTo>
                  <a:lnTo>
                    <a:pt x="115058" y="132770"/>
                  </a:lnTo>
                  <a:lnTo>
                    <a:pt x="150570" y="0"/>
                  </a:lnTo>
                  <a:close/>
                </a:path>
              </a:pathLst>
            </a:custGeom>
            <a:solidFill>
              <a:srgbClr val="FF33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303276" y="4392792"/>
              <a:ext cx="4225925" cy="191135"/>
            </a:xfrm>
            <a:custGeom>
              <a:avLst/>
              <a:gdLst/>
              <a:ahLst/>
              <a:cxnLst/>
              <a:rect l="l" t="t" r="r" b="b"/>
              <a:pathLst>
                <a:path w="4225925" h="191135">
                  <a:moveTo>
                    <a:pt x="4225546" y="190747"/>
                  </a:moveTo>
                  <a:lnTo>
                    <a:pt x="0" y="0"/>
                  </a:lnTo>
                </a:path>
              </a:pathLst>
            </a:custGeom>
            <a:ln w="30417">
              <a:solidFill>
                <a:srgbClr val="FF33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183093" y="4324884"/>
              <a:ext cx="140970" cy="137795"/>
            </a:xfrm>
            <a:custGeom>
              <a:avLst/>
              <a:gdLst/>
              <a:ahLst/>
              <a:cxnLst/>
              <a:rect l="l" t="t" r="r" b="b"/>
              <a:pathLst>
                <a:path w="140969" h="137795">
                  <a:moveTo>
                    <a:pt x="140440" y="0"/>
                  </a:moveTo>
                  <a:lnTo>
                    <a:pt x="0" y="62477"/>
                  </a:lnTo>
                  <a:lnTo>
                    <a:pt x="134250" y="137350"/>
                  </a:lnTo>
                  <a:lnTo>
                    <a:pt x="140440" y="0"/>
                  </a:lnTo>
                  <a:close/>
                </a:path>
              </a:pathLst>
            </a:custGeom>
            <a:solidFill>
              <a:srgbClr val="FF33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302790" y="4102535"/>
              <a:ext cx="5300980" cy="531495"/>
            </a:xfrm>
            <a:custGeom>
              <a:avLst/>
              <a:gdLst/>
              <a:ahLst/>
              <a:cxnLst/>
              <a:rect l="l" t="t" r="r" b="b"/>
              <a:pathLst>
                <a:path w="5300980" h="531495">
                  <a:moveTo>
                    <a:pt x="5300373" y="0"/>
                  </a:moveTo>
                  <a:lnTo>
                    <a:pt x="0" y="531497"/>
                  </a:lnTo>
                </a:path>
              </a:pathLst>
            </a:custGeom>
            <a:ln w="30417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183091" y="4563920"/>
              <a:ext cx="144145" cy="137160"/>
            </a:xfrm>
            <a:custGeom>
              <a:avLst/>
              <a:gdLst/>
              <a:ahLst/>
              <a:cxnLst/>
              <a:rect l="l" t="t" r="r" b="b"/>
              <a:pathLst>
                <a:path w="144144" h="137160">
                  <a:moveTo>
                    <a:pt x="129948" y="0"/>
                  </a:moveTo>
                  <a:lnTo>
                    <a:pt x="0" y="82111"/>
                  </a:lnTo>
                  <a:lnTo>
                    <a:pt x="143666" y="136786"/>
                  </a:lnTo>
                  <a:lnTo>
                    <a:pt x="129948" y="0"/>
                  </a:lnTo>
                  <a:close/>
                </a:path>
              </a:pathLst>
            </a:custGeom>
            <a:solidFill>
              <a:srgbClr val="00B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301086" y="3048482"/>
              <a:ext cx="5302250" cy="1054100"/>
            </a:xfrm>
            <a:custGeom>
              <a:avLst/>
              <a:gdLst/>
              <a:ahLst/>
              <a:cxnLst/>
              <a:rect l="l" t="t" r="r" b="b"/>
              <a:pathLst>
                <a:path w="5302250" h="1054100">
                  <a:moveTo>
                    <a:pt x="5302076" y="1054052"/>
                  </a:moveTo>
                  <a:lnTo>
                    <a:pt x="0" y="0"/>
                  </a:lnTo>
                </a:path>
              </a:pathLst>
            </a:custGeom>
            <a:ln w="30417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183091" y="2984454"/>
              <a:ext cx="148590" cy="135255"/>
            </a:xfrm>
            <a:custGeom>
              <a:avLst/>
              <a:gdLst/>
              <a:ahLst/>
              <a:cxnLst/>
              <a:rect l="l" t="t" r="r" b="b"/>
              <a:pathLst>
                <a:path w="148590" h="135255">
                  <a:moveTo>
                    <a:pt x="148245" y="0"/>
                  </a:moveTo>
                  <a:lnTo>
                    <a:pt x="0" y="40606"/>
                  </a:lnTo>
                  <a:lnTo>
                    <a:pt x="121447" y="134900"/>
                  </a:lnTo>
                  <a:lnTo>
                    <a:pt x="148245" y="0"/>
                  </a:lnTo>
                  <a:close/>
                </a:path>
              </a:pathLst>
            </a:custGeom>
            <a:solidFill>
              <a:srgbClr val="00B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303216" y="3816155"/>
              <a:ext cx="5302885" cy="286385"/>
            </a:xfrm>
            <a:custGeom>
              <a:avLst/>
              <a:gdLst/>
              <a:ahLst/>
              <a:cxnLst/>
              <a:rect l="l" t="t" r="r" b="b"/>
              <a:pathLst>
                <a:path w="5302884" h="286385">
                  <a:moveTo>
                    <a:pt x="5302837" y="286196"/>
                  </a:moveTo>
                  <a:lnTo>
                    <a:pt x="0" y="0"/>
                  </a:lnTo>
                </a:path>
              </a:pathLst>
            </a:custGeom>
            <a:ln w="30417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183093" y="3748445"/>
              <a:ext cx="141605" cy="137795"/>
            </a:xfrm>
            <a:custGeom>
              <a:avLst/>
              <a:gdLst/>
              <a:ahLst/>
              <a:cxnLst/>
              <a:rect l="l" t="t" r="r" b="b"/>
              <a:pathLst>
                <a:path w="141605" h="137795">
                  <a:moveTo>
                    <a:pt x="140989" y="0"/>
                  </a:moveTo>
                  <a:lnTo>
                    <a:pt x="0" y="61230"/>
                  </a:lnTo>
                  <a:lnTo>
                    <a:pt x="133582" y="137274"/>
                  </a:lnTo>
                  <a:lnTo>
                    <a:pt x="140989" y="0"/>
                  </a:lnTo>
                  <a:close/>
                </a:path>
              </a:pathLst>
            </a:custGeom>
            <a:solidFill>
              <a:srgbClr val="00B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288189" y="4115218"/>
              <a:ext cx="5334000" cy="0"/>
            </a:xfrm>
            <a:custGeom>
              <a:avLst/>
              <a:gdLst/>
              <a:ahLst/>
              <a:cxnLst/>
              <a:rect l="l" t="t" r="r" b="b"/>
              <a:pathLst>
                <a:path w="5334000">
                  <a:moveTo>
                    <a:pt x="0" y="0"/>
                  </a:moveTo>
                  <a:lnTo>
                    <a:pt x="1878878" y="0"/>
                  </a:lnTo>
                </a:path>
                <a:path w="5334000">
                  <a:moveTo>
                    <a:pt x="1970131" y="0"/>
                  </a:moveTo>
                  <a:lnTo>
                    <a:pt x="5333528" y="0"/>
                  </a:lnTo>
                </a:path>
              </a:pathLst>
            </a:custGeom>
            <a:ln w="56211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183093" y="4059280"/>
              <a:ext cx="138430" cy="137795"/>
            </a:xfrm>
            <a:custGeom>
              <a:avLst/>
              <a:gdLst/>
              <a:ahLst/>
              <a:cxnLst/>
              <a:rect l="l" t="t" r="r" b="b"/>
              <a:pathLst>
                <a:path w="138430" h="137795">
                  <a:moveTo>
                    <a:pt x="137156" y="0"/>
                  </a:moveTo>
                  <a:lnTo>
                    <a:pt x="0" y="69413"/>
                  </a:lnTo>
                  <a:lnTo>
                    <a:pt x="137825" y="137486"/>
                  </a:lnTo>
                  <a:lnTo>
                    <a:pt x="137156" y="0"/>
                  </a:lnTo>
                  <a:close/>
                </a:path>
              </a:pathLst>
            </a:custGeom>
            <a:solidFill>
              <a:srgbClr val="00B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3212694" y="2437704"/>
              <a:ext cx="3810" cy="2568575"/>
            </a:xfrm>
            <a:custGeom>
              <a:avLst/>
              <a:gdLst/>
              <a:ahLst/>
              <a:cxnLst/>
              <a:rect l="l" t="t" r="r" b="b"/>
              <a:pathLst>
                <a:path w="3810" h="2568575">
                  <a:moveTo>
                    <a:pt x="0" y="2568005"/>
                  </a:moveTo>
                  <a:lnTo>
                    <a:pt x="0" y="1584203"/>
                  </a:lnTo>
                </a:path>
                <a:path w="3810" h="2568575">
                  <a:moveTo>
                    <a:pt x="3497" y="1388342"/>
                  </a:moveTo>
                  <a:lnTo>
                    <a:pt x="3497" y="0"/>
                  </a:lnTo>
                </a:path>
              </a:pathLst>
            </a:custGeom>
            <a:ln w="9168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5382971" y="3973985"/>
              <a:ext cx="2996260" cy="102722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139981" y="2437857"/>
              <a:ext cx="0" cy="2567940"/>
            </a:xfrm>
            <a:custGeom>
              <a:avLst/>
              <a:gdLst/>
              <a:ahLst/>
              <a:cxnLst/>
              <a:rect l="l" t="t" r="r" b="b"/>
              <a:pathLst>
                <a:path h="2567940">
                  <a:moveTo>
                    <a:pt x="0" y="2567851"/>
                  </a:moveTo>
                  <a:lnTo>
                    <a:pt x="0" y="0"/>
                  </a:lnTo>
                </a:path>
              </a:pathLst>
            </a:custGeom>
            <a:ln w="9125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3372538" y="4590142"/>
              <a:ext cx="2153285" cy="142240"/>
            </a:xfrm>
            <a:custGeom>
              <a:avLst/>
              <a:gdLst/>
              <a:ahLst/>
              <a:cxnLst/>
              <a:rect l="l" t="t" r="r" b="b"/>
              <a:pathLst>
                <a:path w="2153285" h="142239">
                  <a:moveTo>
                    <a:pt x="2152787" y="0"/>
                  </a:moveTo>
                  <a:lnTo>
                    <a:pt x="0" y="141997"/>
                  </a:lnTo>
                </a:path>
              </a:pathLst>
            </a:custGeom>
            <a:ln w="30707">
              <a:solidFill>
                <a:srgbClr val="FF33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3252388" y="4661753"/>
              <a:ext cx="142240" cy="139065"/>
            </a:xfrm>
            <a:custGeom>
              <a:avLst/>
              <a:gdLst/>
              <a:ahLst/>
              <a:cxnLst/>
              <a:rect l="l" t="t" r="r" b="b"/>
              <a:pathLst>
                <a:path w="142239" h="139064">
                  <a:moveTo>
                    <a:pt x="132772" y="0"/>
                  </a:moveTo>
                  <a:lnTo>
                    <a:pt x="0" y="78308"/>
                  </a:lnTo>
                  <a:lnTo>
                    <a:pt x="141745" y="138512"/>
                  </a:lnTo>
                  <a:lnTo>
                    <a:pt x="132772" y="0"/>
                  </a:lnTo>
                  <a:close/>
                </a:path>
              </a:pathLst>
            </a:custGeom>
            <a:solidFill>
              <a:srgbClr val="FF33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3367062" y="3593658"/>
              <a:ext cx="2158365" cy="996950"/>
            </a:xfrm>
            <a:custGeom>
              <a:avLst/>
              <a:gdLst/>
              <a:ahLst/>
              <a:cxnLst/>
              <a:rect l="l" t="t" r="r" b="b"/>
              <a:pathLst>
                <a:path w="2158365" h="996950">
                  <a:moveTo>
                    <a:pt x="2158262" y="996483"/>
                  </a:moveTo>
                  <a:lnTo>
                    <a:pt x="0" y="0"/>
                  </a:lnTo>
                </a:path>
              </a:pathLst>
            </a:custGeom>
            <a:ln w="30657">
              <a:solidFill>
                <a:srgbClr val="FF33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3257560" y="3537751"/>
              <a:ext cx="153670" cy="126364"/>
            </a:xfrm>
            <a:custGeom>
              <a:avLst/>
              <a:gdLst/>
              <a:ahLst/>
              <a:cxnLst/>
              <a:rect l="l" t="t" r="r" b="b"/>
              <a:pathLst>
                <a:path w="153670" h="126364">
                  <a:moveTo>
                    <a:pt x="153607" y="0"/>
                  </a:moveTo>
                  <a:lnTo>
                    <a:pt x="0" y="5389"/>
                  </a:lnTo>
                  <a:lnTo>
                    <a:pt x="96423" y="126229"/>
                  </a:lnTo>
                  <a:lnTo>
                    <a:pt x="153607" y="0"/>
                  </a:lnTo>
                  <a:close/>
                </a:path>
              </a:pathLst>
            </a:custGeom>
            <a:solidFill>
              <a:srgbClr val="FF33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299307" y="3448329"/>
              <a:ext cx="4229100" cy="1141730"/>
            </a:xfrm>
            <a:custGeom>
              <a:avLst/>
              <a:gdLst/>
              <a:ahLst/>
              <a:cxnLst/>
              <a:rect l="l" t="t" r="r" b="b"/>
              <a:pathLst>
                <a:path w="4229100" h="1141729">
                  <a:moveTo>
                    <a:pt x="4229059" y="1141613"/>
                  </a:moveTo>
                  <a:lnTo>
                    <a:pt x="0" y="0"/>
                  </a:lnTo>
                </a:path>
              </a:pathLst>
            </a:custGeom>
            <a:ln w="30688">
              <a:solidFill>
                <a:srgbClr val="FF33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183093" y="3385681"/>
              <a:ext cx="151130" cy="134620"/>
            </a:xfrm>
            <a:custGeom>
              <a:avLst/>
              <a:gdLst/>
              <a:ahLst/>
              <a:cxnLst/>
              <a:rect l="l" t="t" r="r" b="b"/>
              <a:pathLst>
                <a:path w="151130" h="134620">
                  <a:moveTo>
                    <a:pt x="150570" y="0"/>
                  </a:moveTo>
                  <a:lnTo>
                    <a:pt x="0" y="31169"/>
                  </a:lnTo>
                  <a:lnTo>
                    <a:pt x="115058" y="134198"/>
                  </a:lnTo>
                  <a:lnTo>
                    <a:pt x="150570" y="0"/>
                  </a:lnTo>
                  <a:close/>
                </a:path>
              </a:pathLst>
            </a:custGeom>
            <a:solidFill>
              <a:srgbClr val="FF33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3372538" y="4484780"/>
              <a:ext cx="2156460" cy="105410"/>
            </a:xfrm>
            <a:custGeom>
              <a:avLst/>
              <a:gdLst/>
              <a:ahLst/>
              <a:cxnLst/>
              <a:rect l="l" t="t" r="r" b="b"/>
              <a:pathLst>
                <a:path w="2156460" h="105410">
                  <a:moveTo>
                    <a:pt x="2156285" y="105131"/>
                  </a:moveTo>
                  <a:lnTo>
                    <a:pt x="0" y="0"/>
                  </a:lnTo>
                </a:path>
              </a:pathLst>
            </a:custGeom>
            <a:ln w="30708">
              <a:solidFill>
                <a:srgbClr val="FF33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3252388" y="4416284"/>
              <a:ext cx="140970" cy="139065"/>
            </a:xfrm>
            <a:custGeom>
              <a:avLst/>
              <a:gdLst/>
              <a:ahLst/>
              <a:cxnLst/>
              <a:rect l="l" t="t" r="r" b="b"/>
              <a:pathLst>
                <a:path w="140970" h="139064">
                  <a:moveTo>
                    <a:pt x="140680" y="0"/>
                  </a:moveTo>
                  <a:lnTo>
                    <a:pt x="0" y="62630"/>
                  </a:lnTo>
                  <a:lnTo>
                    <a:pt x="133988" y="138649"/>
                  </a:lnTo>
                  <a:lnTo>
                    <a:pt x="140680" y="0"/>
                  </a:lnTo>
                  <a:close/>
                </a:path>
              </a:pathLst>
            </a:custGeom>
            <a:solidFill>
              <a:srgbClr val="FF33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3372233" y="4104314"/>
              <a:ext cx="3231515" cy="308610"/>
            </a:xfrm>
            <a:custGeom>
              <a:avLst/>
              <a:gdLst/>
              <a:ahLst/>
              <a:cxnLst/>
              <a:rect l="l" t="t" r="r" b="b"/>
              <a:pathLst>
                <a:path w="3231515" h="308610">
                  <a:moveTo>
                    <a:pt x="3230929" y="0"/>
                  </a:moveTo>
                  <a:lnTo>
                    <a:pt x="0" y="308331"/>
                  </a:lnTo>
                </a:path>
              </a:pathLst>
            </a:custGeom>
            <a:ln w="30706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3252388" y="4341921"/>
              <a:ext cx="143510" cy="138430"/>
            </a:xfrm>
            <a:custGeom>
              <a:avLst/>
              <a:gdLst/>
              <a:ahLst/>
              <a:cxnLst/>
              <a:rect l="l" t="t" r="r" b="b"/>
              <a:pathLst>
                <a:path w="143510" h="138429">
                  <a:moveTo>
                    <a:pt x="130491" y="0"/>
                  </a:moveTo>
                  <a:lnTo>
                    <a:pt x="0" y="82146"/>
                  </a:lnTo>
                  <a:lnTo>
                    <a:pt x="143418" y="138189"/>
                  </a:lnTo>
                  <a:lnTo>
                    <a:pt x="130491" y="0"/>
                  </a:lnTo>
                  <a:close/>
                </a:path>
              </a:pathLst>
            </a:custGeom>
            <a:solidFill>
              <a:srgbClr val="00B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3376948" y="3458002"/>
              <a:ext cx="3226435" cy="646430"/>
            </a:xfrm>
            <a:custGeom>
              <a:avLst/>
              <a:gdLst/>
              <a:ahLst/>
              <a:cxnLst/>
              <a:rect l="l" t="t" r="r" b="b"/>
              <a:pathLst>
                <a:path w="3226434" h="646429">
                  <a:moveTo>
                    <a:pt x="3226215" y="646311"/>
                  </a:moveTo>
                  <a:lnTo>
                    <a:pt x="0" y="0"/>
                  </a:lnTo>
                </a:path>
              </a:pathLst>
            </a:custGeom>
            <a:ln w="30697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3258929" y="3393205"/>
              <a:ext cx="148590" cy="136525"/>
            </a:xfrm>
            <a:custGeom>
              <a:avLst/>
              <a:gdLst/>
              <a:ahLst/>
              <a:cxnLst/>
              <a:rect l="l" t="t" r="r" b="b"/>
              <a:pathLst>
                <a:path w="148589" h="136525">
                  <a:moveTo>
                    <a:pt x="148132" y="0"/>
                  </a:moveTo>
                  <a:lnTo>
                    <a:pt x="0" y="41150"/>
                  </a:lnTo>
                  <a:lnTo>
                    <a:pt x="121517" y="136225"/>
                  </a:lnTo>
                  <a:lnTo>
                    <a:pt x="148132" y="0"/>
                  </a:lnTo>
                  <a:close/>
                </a:path>
              </a:pathLst>
            </a:custGeom>
            <a:solidFill>
              <a:srgbClr val="00B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303216" y="3815191"/>
              <a:ext cx="5302885" cy="288925"/>
            </a:xfrm>
            <a:custGeom>
              <a:avLst/>
              <a:gdLst/>
              <a:ahLst/>
              <a:cxnLst/>
              <a:rect l="l" t="t" r="r" b="b"/>
              <a:pathLst>
                <a:path w="5302884" h="288925">
                  <a:moveTo>
                    <a:pt x="5302837" y="288923"/>
                  </a:moveTo>
                  <a:lnTo>
                    <a:pt x="0" y="0"/>
                  </a:lnTo>
                </a:path>
              </a:pathLst>
            </a:custGeom>
            <a:ln w="30707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183093" y="3746817"/>
              <a:ext cx="141605" cy="139065"/>
            </a:xfrm>
            <a:custGeom>
              <a:avLst/>
              <a:gdLst/>
              <a:ahLst/>
              <a:cxnLst/>
              <a:rect l="l" t="t" r="r" b="b"/>
              <a:pathLst>
                <a:path w="141605" h="139064">
                  <a:moveTo>
                    <a:pt x="140989" y="0"/>
                  </a:moveTo>
                  <a:lnTo>
                    <a:pt x="0" y="61815"/>
                  </a:lnTo>
                  <a:lnTo>
                    <a:pt x="133582" y="138603"/>
                  </a:lnTo>
                  <a:lnTo>
                    <a:pt x="140989" y="0"/>
                  </a:lnTo>
                  <a:close/>
                </a:path>
              </a:pathLst>
            </a:custGeom>
            <a:solidFill>
              <a:srgbClr val="00B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3372690" y="4104083"/>
              <a:ext cx="3234055" cy="5080"/>
            </a:xfrm>
            <a:custGeom>
              <a:avLst/>
              <a:gdLst/>
              <a:ahLst/>
              <a:cxnLst/>
              <a:rect l="l" t="t" r="r" b="b"/>
              <a:pathLst>
                <a:path w="3234054" h="5079">
                  <a:moveTo>
                    <a:pt x="3233819" y="0"/>
                  </a:moveTo>
                  <a:lnTo>
                    <a:pt x="0" y="4698"/>
                  </a:lnTo>
                </a:path>
              </a:pathLst>
            </a:custGeom>
            <a:ln w="30708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3252388" y="4039364"/>
              <a:ext cx="137795" cy="139065"/>
            </a:xfrm>
            <a:custGeom>
              <a:avLst/>
              <a:gdLst/>
              <a:ahLst/>
              <a:cxnLst/>
              <a:rect l="l" t="t" r="r" b="b"/>
              <a:pathLst>
                <a:path w="137795" h="139064">
                  <a:moveTo>
                    <a:pt x="137486" y="0"/>
                  </a:moveTo>
                  <a:lnTo>
                    <a:pt x="0" y="69601"/>
                  </a:lnTo>
                  <a:lnTo>
                    <a:pt x="137638" y="138803"/>
                  </a:lnTo>
                  <a:lnTo>
                    <a:pt x="137486" y="0"/>
                  </a:lnTo>
                  <a:close/>
                </a:path>
              </a:pathLst>
            </a:custGeom>
            <a:solidFill>
              <a:srgbClr val="00B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0" name="object 40"/>
          <p:cNvSpPr txBox="1"/>
          <p:nvPr/>
        </p:nvSpPr>
        <p:spPr>
          <a:xfrm>
            <a:off x="735690" y="5063744"/>
            <a:ext cx="973455" cy="678180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 marR="5080">
              <a:lnSpc>
                <a:spcPct val="103800"/>
              </a:lnSpc>
              <a:spcBef>
                <a:spcPts val="5"/>
              </a:spcBef>
            </a:pPr>
            <a:r>
              <a:rPr sz="2100" spc="-25" dirty="0">
                <a:solidFill>
                  <a:srgbClr val="242852"/>
                </a:solidFill>
                <a:latin typeface="Tahoma"/>
                <a:cs typeface="Tahoma"/>
              </a:rPr>
              <a:t>I</a:t>
            </a:r>
            <a:r>
              <a:rPr sz="2100" spc="-40" dirty="0">
                <a:solidFill>
                  <a:srgbClr val="242852"/>
                </a:solidFill>
                <a:latin typeface="Tahoma"/>
                <a:cs typeface="Tahoma"/>
              </a:rPr>
              <a:t>ma</a:t>
            </a:r>
            <a:r>
              <a:rPr sz="2100" spc="-100" dirty="0">
                <a:solidFill>
                  <a:srgbClr val="242852"/>
                </a:solidFill>
                <a:latin typeface="Tahoma"/>
                <a:cs typeface="Tahoma"/>
              </a:rPr>
              <a:t>g</a:t>
            </a:r>
            <a:r>
              <a:rPr sz="2100" spc="105" dirty="0">
                <a:solidFill>
                  <a:srgbClr val="242852"/>
                </a:solidFill>
                <a:latin typeface="Tahoma"/>
                <a:cs typeface="Tahoma"/>
              </a:rPr>
              <a:t>i</a:t>
            </a:r>
            <a:r>
              <a:rPr sz="2100" spc="15" dirty="0">
                <a:solidFill>
                  <a:srgbClr val="242852"/>
                </a:solidFill>
                <a:latin typeface="Tahoma"/>
                <a:cs typeface="Tahoma"/>
              </a:rPr>
              <a:t>n</a:t>
            </a:r>
            <a:r>
              <a:rPr sz="2100" spc="-80" dirty="0">
                <a:solidFill>
                  <a:srgbClr val="242852"/>
                </a:solidFill>
                <a:latin typeface="Tahoma"/>
                <a:cs typeface="Tahoma"/>
              </a:rPr>
              <a:t>g  </a:t>
            </a:r>
            <a:r>
              <a:rPr sz="2100" dirty="0">
                <a:solidFill>
                  <a:srgbClr val="242852"/>
                </a:solidFill>
                <a:latin typeface="Tahoma"/>
                <a:cs typeface="Tahoma"/>
              </a:rPr>
              <a:t>Sensor</a:t>
            </a:r>
            <a:endParaRPr sz="2100">
              <a:latin typeface="Tahoma"/>
              <a:cs typeface="Tahoma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6545865" y="5213095"/>
            <a:ext cx="795020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dirty="0">
                <a:solidFill>
                  <a:srgbClr val="242852"/>
                </a:solidFill>
                <a:latin typeface="Tahoma"/>
                <a:cs typeface="Tahoma"/>
              </a:rPr>
              <a:t>Object</a:t>
            </a:r>
            <a:endParaRPr sz="2100">
              <a:latin typeface="Tahoma"/>
              <a:cs typeface="Tahoma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2810083" y="5109464"/>
            <a:ext cx="824230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spc="35" dirty="0">
                <a:solidFill>
                  <a:srgbClr val="FF0000"/>
                </a:solidFill>
                <a:latin typeface="Tahoma"/>
                <a:cs typeface="Tahoma"/>
              </a:rPr>
              <a:t>Ba</a:t>
            </a:r>
            <a:r>
              <a:rPr sz="2100" spc="20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2100" spc="-50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2100" spc="105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2100" spc="-45" dirty="0">
                <a:solidFill>
                  <a:srgbClr val="FF0000"/>
                </a:solidFill>
                <a:latin typeface="Tahoma"/>
                <a:cs typeface="Tahoma"/>
              </a:rPr>
              <a:t>er</a:t>
            </a:r>
            <a:endParaRPr sz="2100" dirty="0">
              <a:solidFill>
                <a:srgbClr val="FF0000"/>
              </a:solidFill>
              <a:latin typeface="Tahoma"/>
              <a:cs typeface="Tahoma"/>
            </a:endParaRPr>
          </a:p>
        </p:txBody>
      </p:sp>
      <p:sp>
        <p:nvSpPr>
          <p:cNvPr id="44" name="正方形/長方形 43"/>
          <p:cNvSpPr/>
          <p:nvPr/>
        </p:nvSpPr>
        <p:spPr>
          <a:xfrm>
            <a:off x="4267200" y="1261466"/>
            <a:ext cx="50292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ja-JP" dirty="0">
                <a:solidFill>
                  <a:srgbClr val="000000"/>
                </a:solidFill>
                <a:latin typeface="QONCKK+HelveticaNeue"/>
              </a:rPr>
              <a:t>solution (</a:t>
            </a:r>
            <a:r>
              <a:rPr lang="en-US" altLang="ja-JP" dirty="0">
                <a:solidFill>
                  <a:srgbClr val="FF0000"/>
                </a:solidFill>
                <a:latin typeface="QONCKK+HelveticaNeue"/>
              </a:rPr>
              <a:t>pinhole</a:t>
            </a:r>
            <a:r>
              <a:rPr lang="en-US" altLang="ja-JP" dirty="0">
                <a:solidFill>
                  <a:srgbClr val="000000"/>
                </a:solidFill>
                <a:latin typeface="QONCKK+HelveticaNeue"/>
              </a:rPr>
              <a:t> </a:t>
            </a:r>
            <a:r>
              <a:rPr lang="en-US" altLang="ja-JP" dirty="0">
                <a:solidFill>
                  <a:srgbClr val="FF0000"/>
                </a:solidFill>
                <a:latin typeface="QONCKK+HelveticaNeue"/>
              </a:rPr>
              <a:t>camera</a:t>
            </a:r>
            <a:r>
              <a:rPr lang="en-US" altLang="ja-JP" dirty="0">
                <a:solidFill>
                  <a:srgbClr val="000000"/>
                </a:solidFill>
                <a:latin typeface="QONCKK+HelveticaNeue"/>
              </a:rPr>
              <a:t> </a:t>
            </a:r>
            <a:r>
              <a:rPr lang="en-US" altLang="ja-JP" dirty="0">
                <a:solidFill>
                  <a:srgbClr val="FF0000"/>
                </a:solidFill>
                <a:latin typeface="QONCKK+HelveticaNeue"/>
              </a:rPr>
              <a:t>model</a:t>
            </a:r>
            <a:r>
              <a:rPr lang="en-US" altLang="ja-JP" dirty="0">
                <a:solidFill>
                  <a:srgbClr val="000000"/>
                </a:solidFill>
                <a:latin typeface="QONCKK+HelveticaNeue"/>
              </a:rPr>
              <a:t>), put a </a:t>
            </a:r>
            <a:r>
              <a:rPr lang="en-US" altLang="ja-JP" dirty="0" smtClean="0">
                <a:solidFill>
                  <a:srgbClr val="000000"/>
                </a:solidFill>
                <a:latin typeface="QONCKK+HelveticaNeue"/>
              </a:rPr>
              <a:t>barrier</a:t>
            </a:r>
            <a:r>
              <a:rPr lang="ja-JP" altLang="en-US" dirty="0" smtClean="0">
                <a:solidFill>
                  <a:srgbClr val="000000"/>
                </a:solidFill>
                <a:latin typeface="QONCKK+HelveticaNeue"/>
              </a:rPr>
              <a:t>（バリア、障壁「しょうへき」）</a:t>
            </a:r>
            <a:r>
              <a:rPr lang="en-US" altLang="ja-JP" dirty="0" smtClean="0">
                <a:solidFill>
                  <a:srgbClr val="000000"/>
                </a:solidFill>
                <a:latin typeface="QONCKK+HelveticaNeue"/>
              </a:rPr>
              <a:t> </a:t>
            </a:r>
            <a:r>
              <a:rPr lang="en-US" altLang="ja-JP" dirty="0">
                <a:solidFill>
                  <a:srgbClr val="000000"/>
                </a:solidFill>
                <a:latin typeface="QONCKK+HelveticaNeue"/>
              </a:rPr>
              <a:t>in front of the imaging sensor with a tiny hole or </a:t>
            </a:r>
            <a:r>
              <a:rPr lang="en-US" altLang="ja-JP" dirty="0" smtClean="0">
                <a:solidFill>
                  <a:srgbClr val="000000"/>
                </a:solidFill>
                <a:latin typeface="QONCKK+HelveticaNeue"/>
              </a:rPr>
              <a:t>aperture</a:t>
            </a:r>
            <a:r>
              <a:rPr lang="ja-JP" altLang="en-US" dirty="0" smtClean="0">
                <a:solidFill>
                  <a:srgbClr val="000000"/>
                </a:solidFill>
                <a:latin typeface="QONCKK+HelveticaNeue"/>
              </a:rPr>
              <a:t>（開口「かいこう」）</a:t>
            </a:r>
            <a:r>
              <a:rPr lang="en-US" altLang="ja-JP" dirty="0" smtClean="0">
                <a:solidFill>
                  <a:srgbClr val="000000"/>
                </a:solidFill>
                <a:latin typeface="QONCKK+HelveticaNeue"/>
              </a:rPr>
              <a:t> </a:t>
            </a:r>
            <a:r>
              <a:rPr lang="en-US" altLang="ja-JP" dirty="0">
                <a:solidFill>
                  <a:srgbClr val="000000"/>
                </a:solidFill>
                <a:latin typeface="QONCKK+HelveticaNeue"/>
              </a:rPr>
              <a:t>in its center</a:t>
            </a:r>
            <a:r>
              <a:rPr lang="en-US" altLang="ja-JP" dirty="0" smtClean="0">
                <a:solidFill>
                  <a:srgbClr val="000000"/>
                </a:solidFill>
                <a:latin typeface="QONCKK+HelveticaNeue"/>
              </a:rPr>
              <a:t>.</a:t>
            </a:r>
            <a:endParaRPr lang="en-US" altLang="ja-JP" sz="2400" dirty="0" smtClean="0">
              <a:solidFill>
                <a:srgbClr val="000000"/>
              </a:solidFill>
              <a:latin typeface="QONCKK+HelveticaNeue"/>
            </a:endParaRPr>
          </a:p>
          <a:p>
            <a:r>
              <a:rPr lang="en-US" altLang="ja-JP" dirty="0" smtClean="0">
                <a:solidFill>
                  <a:srgbClr val="000000"/>
                </a:solidFill>
                <a:latin typeface="QONCKK+HelveticaNeue"/>
              </a:rPr>
              <a:t>The </a:t>
            </a:r>
            <a:r>
              <a:rPr lang="en-US" altLang="ja-JP" dirty="0">
                <a:solidFill>
                  <a:srgbClr val="000000"/>
                </a:solidFill>
                <a:latin typeface="QONCKK+HelveticaNeue"/>
              </a:rPr>
              <a:t>barrier allows only a small number of light rays to pass through the aperture, reducing the blurriness of the image. </a:t>
            </a:r>
            <a:endParaRPr lang="ja-JP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333521" y="3914185"/>
            <a:ext cx="1330502" cy="12996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754380"/>
            <a:endParaRPr sz="1485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702885" y="3019770"/>
            <a:ext cx="4731639" cy="3044238"/>
            <a:chOff x="2064103" y="2378782"/>
            <a:chExt cx="5735320" cy="3689985"/>
          </a:xfrm>
        </p:grpSpPr>
        <p:sp>
          <p:nvSpPr>
            <p:cNvPr id="4" name="object 4"/>
            <p:cNvSpPr/>
            <p:nvPr/>
          </p:nvSpPr>
          <p:spPr>
            <a:xfrm>
              <a:off x="5250694" y="3873861"/>
              <a:ext cx="1625183" cy="146328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defTabSz="754380"/>
              <a:endParaRPr sz="1485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2079369" y="2388307"/>
              <a:ext cx="5710555" cy="3670935"/>
            </a:xfrm>
            <a:custGeom>
              <a:avLst/>
              <a:gdLst/>
              <a:ahLst/>
              <a:cxnLst/>
              <a:rect l="l" t="t" r="r" b="b"/>
              <a:pathLst>
                <a:path w="5710555" h="3670935">
                  <a:moveTo>
                    <a:pt x="5709973" y="0"/>
                  </a:moveTo>
                  <a:lnTo>
                    <a:pt x="0" y="2822339"/>
                  </a:lnTo>
                </a:path>
                <a:path w="5710555" h="3670935">
                  <a:moveTo>
                    <a:pt x="4907966" y="396395"/>
                  </a:moveTo>
                  <a:lnTo>
                    <a:pt x="3219893" y="3670585"/>
                  </a:lnTo>
                </a:path>
              </a:pathLst>
            </a:custGeom>
            <a:ln w="18680">
              <a:solidFill>
                <a:srgbClr val="0000FF"/>
              </a:solidFill>
              <a:prstDash val="lgDashDot"/>
            </a:ln>
          </p:spPr>
          <p:txBody>
            <a:bodyPr wrap="square" lIns="0" tIns="0" rIns="0" bIns="0" rtlCol="0"/>
            <a:lstStyle/>
            <a:p>
              <a:pPr defTabSz="754380"/>
              <a:endParaRPr sz="1485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4039713" y="4113243"/>
              <a:ext cx="217936" cy="21170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defTabSz="754380"/>
              <a:endParaRPr sz="1485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4086785" y="4137898"/>
              <a:ext cx="114952" cy="11495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defTabSz="754380"/>
              <a:endParaRPr sz="1485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" name="object 8"/>
            <p:cNvSpPr/>
            <p:nvPr/>
          </p:nvSpPr>
          <p:spPr>
            <a:xfrm>
              <a:off x="6125677" y="4163056"/>
              <a:ext cx="211709" cy="211709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defTabSz="754380"/>
              <a:endParaRPr sz="1485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6168763" y="4186217"/>
              <a:ext cx="114827" cy="114827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defTabSz="754380"/>
              <a:endParaRPr sz="1485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2073628" y="5214271"/>
              <a:ext cx="3250565" cy="801370"/>
            </a:xfrm>
            <a:custGeom>
              <a:avLst/>
              <a:gdLst/>
              <a:ahLst/>
              <a:cxnLst/>
              <a:rect l="l" t="t" r="r" b="b"/>
              <a:pathLst>
                <a:path w="3250565" h="801370">
                  <a:moveTo>
                    <a:pt x="0" y="0"/>
                  </a:moveTo>
                  <a:lnTo>
                    <a:pt x="3250167" y="801371"/>
                  </a:lnTo>
                </a:path>
              </a:pathLst>
            </a:custGeom>
            <a:ln w="18680">
              <a:solidFill>
                <a:srgbClr val="0000FF"/>
              </a:solidFill>
              <a:prstDash val="lgDashDot"/>
            </a:ln>
          </p:spPr>
          <p:txBody>
            <a:bodyPr wrap="square" lIns="0" tIns="0" rIns="0" bIns="0" rtlCol="0"/>
            <a:lstStyle/>
            <a:p>
              <a:pPr defTabSz="754380"/>
              <a:endParaRPr sz="1485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468680" y="5257274"/>
            <a:ext cx="211646" cy="234406"/>
          </a:xfrm>
          <a:prstGeom prst="rect">
            <a:avLst/>
          </a:prstGeom>
        </p:spPr>
        <p:txBody>
          <a:bodyPr vert="horz" wrap="square" lIns="0" tIns="12048" rIns="0" bIns="0" rtlCol="0">
            <a:spAutoFit/>
          </a:bodyPr>
          <a:lstStyle/>
          <a:p>
            <a:pPr marL="31433" defTabSz="754380">
              <a:spcBef>
                <a:spcPts val="94"/>
              </a:spcBef>
            </a:pPr>
            <a:r>
              <a:rPr sz="2166" spc="-186" baseline="7936" dirty="0">
                <a:solidFill>
                  <a:prstClr val="black"/>
                </a:solidFill>
                <a:latin typeface="Calibri"/>
                <a:cs typeface="Calibri"/>
              </a:rPr>
              <a:t>C</a:t>
            </a:r>
            <a:r>
              <a:rPr sz="907" spc="-124" dirty="0">
                <a:solidFill>
                  <a:prstClr val="black"/>
                </a:solidFill>
                <a:latin typeface="Calibri"/>
                <a:cs typeface="Calibri"/>
              </a:rPr>
              <a:t>LL</a:t>
            </a:r>
            <a:endParaRPr sz="907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513990" y="5995730"/>
            <a:ext cx="225790" cy="234406"/>
          </a:xfrm>
          <a:prstGeom prst="rect">
            <a:avLst/>
          </a:prstGeom>
        </p:spPr>
        <p:txBody>
          <a:bodyPr vert="horz" wrap="square" lIns="0" tIns="12048" rIns="0" bIns="0" rtlCol="0">
            <a:spAutoFit/>
          </a:bodyPr>
          <a:lstStyle/>
          <a:p>
            <a:pPr marL="31433" defTabSz="754380">
              <a:spcBef>
                <a:spcPts val="94"/>
              </a:spcBef>
            </a:pPr>
            <a:r>
              <a:rPr sz="1444" spc="8" dirty="0">
                <a:solidFill>
                  <a:prstClr val="black"/>
                </a:solidFill>
                <a:latin typeface="Calibri"/>
                <a:cs typeface="Calibri"/>
              </a:rPr>
              <a:t>C</a:t>
            </a:r>
            <a:r>
              <a:rPr sz="1361" spc="12" baseline="-12626" dirty="0">
                <a:solidFill>
                  <a:prstClr val="black"/>
                </a:solidFill>
                <a:latin typeface="Calibri"/>
                <a:cs typeface="Calibri"/>
              </a:rPr>
              <a:t>R</a:t>
            </a:r>
            <a:endParaRPr sz="1361" baseline="-12626">
              <a:solidFill>
                <a:prstClr val="black"/>
              </a:solidFill>
              <a:latin typeface="Calibri"/>
              <a:cs typeface="Calibri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1702886" y="2930126"/>
            <a:ext cx="4840605" cy="3109198"/>
            <a:chOff x="2064104" y="2270122"/>
            <a:chExt cx="5867400" cy="3768725"/>
          </a:xfrm>
        </p:grpSpPr>
        <p:sp>
          <p:nvSpPr>
            <p:cNvPr id="14" name="object 14"/>
            <p:cNvSpPr/>
            <p:nvPr/>
          </p:nvSpPr>
          <p:spPr>
            <a:xfrm>
              <a:off x="5324916" y="3225930"/>
              <a:ext cx="762635" cy="2788285"/>
            </a:xfrm>
            <a:custGeom>
              <a:avLst/>
              <a:gdLst/>
              <a:ahLst/>
              <a:cxnLst/>
              <a:rect l="l" t="t" r="r" b="b"/>
              <a:pathLst>
                <a:path w="762635" h="2788285">
                  <a:moveTo>
                    <a:pt x="762279" y="0"/>
                  </a:moveTo>
                  <a:lnTo>
                    <a:pt x="0" y="2788055"/>
                  </a:lnTo>
                </a:path>
              </a:pathLst>
            </a:custGeom>
            <a:ln w="18680">
              <a:solidFill>
                <a:srgbClr val="0000FF"/>
              </a:solidFill>
              <a:prstDash val="lgDashDot"/>
            </a:ln>
          </p:spPr>
          <p:txBody>
            <a:bodyPr wrap="square" lIns="0" tIns="0" rIns="0" bIns="0" rtlCol="0"/>
            <a:lstStyle/>
            <a:p>
              <a:pPr defTabSz="754380"/>
              <a:endParaRPr sz="1485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5" name="object 15"/>
            <p:cNvSpPr/>
            <p:nvPr/>
          </p:nvSpPr>
          <p:spPr>
            <a:xfrm>
              <a:off x="5951327" y="3110735"/>
              <a:ext cx="280204" cy="280204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defTabSz="754380"/>
              <a:endParaRPr sz="1485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6" name="object 16"/>
            <p:cNvSpPr/>
            <p:nvPr/>
          </p:nvSpPr>
          <p:spPr>
            <a:xfrm>
              <a:off x="5995784" y="3134518"/>
              <a:ext cx="182823" cy="182823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defTabSz="754380"/>
              <a:endParaRPr sz="1485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7" name="object 17"/>
            <p:cNvSpPr/>
            <p:nvPr/>
          </p:nvSpPr>
          <p:spPr>
            <a:xfrm>
              <a:off x="6337387" y="4300045"/>
              <a:ext cx="217936" cy="217936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defTabSz="754380"/>
              <a:endParaRPr sz="1485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8" name="object 18"/>
            <p:cNvSpPr/>
            <p:nvPr/>
          </p:nvSpPr>
          <p:spPr>
            <a:xfrm>
              <a:off x="6383337" y="4327440"/>
              <a:ext cx="114827" cy="114827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defTabSz="754380"/>
              <a:endParaRPr sz="1485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9" name="object 19"/>
            <p:cNvSpPr/>
            <p:nvPr/>
          </p:nvSpPr>
          <p:spPr>
            <a:xfrm>
              <a:off x="5314704" y="2388307"/>
              <a:ext cx="2475230" cy="3641090"/>
            </a:xfrm>
            <a:custGeom>
              <a:avLst/>
              <a:gdLst/>
              <a:ahLst/>
              <a:cxnLst/>
              <a:rect l="l" t="t" r="r" b="b"/>
              <a:pathLst>
                <a:path w="2475229" h="3641090">
                  <a:moveTo>
                    <a:pt x="2474637" y="0"/>
                  </a:moveTo>
                  <a:lnTo>
                    <a:pt x="0" y="3640684"/>
                  </a:lnTo>
                </a:path>
              </a:pathLst>
            </a:custGeom>
            <a:ln w="18680">
              <a:solidFill>
                <a:srgbClr val="0000FF"/>
              </a:solidFill>
              <a:prstDash val="lgDashDot"/>
            </a:ln>
          </p:spPr>
          <p:txBody>
            <a:bodyPr wrap="square" lIns="0" tIns="0" rIns="0" bIns="0" rtlCol="0"/>
            <a:lstStyle/>
            <a:p>
              <a:pPr defTabSz="754380"/>
              <a:endParaRPr sz="1485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0" name="object 20"/>
            <p:cNvSpPr/>
            <p:nvPr/>
          </p:nvSpPr>
          <p:spPr>
            <a:xfrm>
              <a:off x="5770751" y="3963801"/>
              <a:ext cx="217936" cy="217936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defTabSz="754380"/>
              <a:endParaRPr sz="1485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5818446" y="3990697"/>
              <a:ext cx="114827" cy="114827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defTabSz="754380"/>
              <a:endParaRPr sz="1485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2" name="object 22"/>
            <p:cNvSpPr/>
            <p:nvPr/>
          </p:nvSpPr>
          <p:spPr>
            <a:xfrm>
              <a:off x="6847980" y="2668635"/>
              <a:ext cx="286430" cy="280204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defTabSz="754380"/>
              <a:endParaRPr sz="1485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3" name="object 23"/>
            <p:cNvSpPr/>
            <p:nvPr/>
          </p:nvSpPr>
          <p:spPr>
            <a:xfrm>
              <a:off x="6896048" y="2693290"/>
              <a:ext cx="182699" cy="182699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defTabSz="754380"/>
              <a:endParaRPr sz="1485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4" name="object 24"/>
            <p:cNvSpPr/>
            <p:nvPr/>
          </p:nvSpPr>
          <p:spPr>
            <a:xfrm>
              <a:off x="7651232" y="2270122"/>
              <a:ext cx="280203" cy="286430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defTabSz="754380"/>
              <a:endParaRPr sz="1485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5" name="object 25"/>
            <p:cNvSpPr/>
            <p:nvPr/>
          </p:nvSpPr>
          <p:spPr>
            <a:xfrm>
              <a:off x="7697930" y="2296895"/>
              <a:ext cx="182699" cy="182823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defTabSz="754380"/>
              <a:endParaRPr sz="1485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6" name="object 26"/>
            <p:cNvSpPr/>
            <p:nvPr/>
          </p:nvSpPr>
          <p:spPr>
            <a:xfrm>
              <a:off x="2803603" y="3436617"/>
              <a:ext cx="1662544" cy="1631410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defTabSz="754380"/>
              <a:endParaRPr sz="1485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7" name="object 27"/>
            <p:cNvSpPr/>
            <p:nvPr/>
          </p:nvSpPr>
          <p:spPr>
            <a:xfrm>
              <a:off x="4802367" y="3903624"/>
              <a:ext cx="1668771" cy="1625183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defTabSz="754380"/>
              <a:endParaRPr sz="1485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8" name="object 28"/>
            <p:cNvSpPr/>
            <p:nvPr/>
          </p:nvSpPr>
          <p:spPr>
            <a:xfrm>
              <a:off x="2079370" y="2388306"/>
              <a:ext cx="5710555" cy="3467100"/>
            </a:xfrm>
            <a:custGeom>
              <a:avLst/>
              <a:gdLst/>
              <a:ahLst/>
              <a:cxnLst/>
              <a:rect l="l" t="t" r="r" b="b"/>
              <a:pathLst>
                <a:path w="5710555" h="3467100">
                  <a:moveTo>
                    <a:pt x="5709972" y="0"/>
                  </a:moveTo>
                  <a:lnTo>
                    <a:pt x="0" y="2822338"/>
                  </a:lnTo>
                </a:path>
                <a:path w="5710555" h="3467100">
                  <a:moveTo>
                    <a:pt x="4907966" y="396395"/>
                  </a:moveTo>
                  <a:lnTo>
                    <a:pt x="1714014" y="3466471"/>
                  </a:lnTo>
                </a:path>
              </a:pathLst>
            </a:custGeom>
            <a:ln w="18680">
              <a:solidFill>
                <a:srgbClr val="0000FF"/>
              </a:solidFill>
              <a:prstDash val="lgDashDot"/>
            </a:ln>
          </p:spPr>
          <p:txBody>
            <a:bodyPr wrap="square" lIns="0" tIns="0" rIns="0" bIns="0" rtlCol="0"/>
            <a:lstStyle/>
            <a:p>
              <a:pPr defTabSz="754380"/>
              <a:endParaRPr sz="1485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9" name="object 29"/>
            <p:cNvSpPr/>
            <p:nvPr/>
          </p:nvSpPr>
          <p:spPr>
            <a:xfrm>
              <a:off x="4039715" y="4113242"/>
              <a:ext cx="217936" cy="21170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defTabSz="754380"/>
              <a:endParaRPr sz="1485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0" name="object 30"/>
            <p:cNvSpPr/>
            <p:nvPr/>
          </p:nvSpPr>
          <p:spPr>
            <a:xfrm>
              <a:off x="4086786" y="4137897"/>
              <a:ext cx="114952" cy="114952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defTabSz="754380"/>
              <a:endParaRPr sz="1485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1" name="object 31"/>
            <p:cNvSpPr/>
            <p:nvPr/>
          </p:nvSpPr>
          <p:spPr>
            <a:xfrm>
              <a:off x="5135623" y="4374765"/>
              <a:ext cx="217936" cy="217936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defTabSz="754380"/>
              <a:endParaRPr sz="1485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2" name="object 32"/>
            <p:cNvSpPr/>
            <p:nvPr/>
          </p:nvSpPr>
          <p:spPr>
            <a:xfrm>
              <a:off x="5183940" y="4402658"/>
              <a:ext cx="114827" cy="114952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defTabSz="754380"/>
              <a:endParaRPr sz="1485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3" name="object 33"/>
            <p:cNvSpPr/>
            <p:nvPr/>
          </p:nvSpPr>
          <p:spPr>
            <a:xfrm>
              <a:off x="2073629" y="5214269"/>
              <a:ext cx="1720214" cy="640715"/>
            </a:xfrm>
            <a:custGeom>
              <a:avLst/>
              <a:gdLst/>
              <a:ahLst/>
              <a:cxnLst/>
              <a:rect l="l" t="t" r="r" b="b"/>
              <a:pathLst>
                <a:path w="1720214" h="640714">
                  <a:moveTo>
                    <a:pt x="0" y="0"/>
                  </a:moveTo>
                  <a:lnTo>
                    <a:pt x="1719755" y="640508"/>
                  </a:lnTo>
                </a:path>
              </a:pathLst>
            </a:custGeom>
            <a:ln w="18680">
              <a:solidFill>
                <a:srgbClr val="0000FF"/>
              </a:solidFill>
              <a:prstDash val="lgDashDot"/>
            </a:ln>
          </p:spPr>
          <p:txBody>
            <a:bodyPr wrap="square" lIns="0" tIns="0" rIns="0" bIns="0" rtlCol="0"/>
            <a:lstStyle/>
            <a:p>
              <a:pPr defTabSz="754380"/>
              <a:endParaRPr sz="1485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2882661" y="5814646"/>
            <a:ext cx="225790" cy="234406"/>
          </a:xfrm>
          <a:prstGeom prst="rect">
            <a:avLst/>
          </a:prstGeom>
        </p:spPr>
        <p:txBody>
          <a:bodyPr vert="horz" wrap="square" lIns="0" tIns="12048" rIns="0" bIns="0" rtlCol="0">
            <a:spAutoFit/>
          </a:bodyPr>
          <a:lstStyle/>
          <a:p>
            <a:pPr marL="31433" defTabSz="754380">
              <a:spcBef>
                <a:spcPts val="94"/>
              </a:spcBef>
            </a:pPr>
            <a:r>
              <a:rPr sz="1444" spc="8" dirty="0">
                <a:solidFill>
                  <a:prstClr val="black"/>
                </a:solidFill>
                <a:latin typeface="Calibri"/>
                <a:cs typeface="Calibri"/>
              </a:rPr>
              <a:t>C</a:t>
            </a:r>
            <a:r>
              <a:rPr sz="1361" spc="12" baseline="-12626" dirty="0">
                <a:solidFill>
                  <a:prstClr val="black"/>
                </a:solidFill>
                <a:latin typeface="Calibri"/>
                <a:cs typeface="Calibri"/>
              </a:rPr>
              <a:t>R</a:t>
            </a:r>
            <a:endParaRPr sz="1361" baseline="-12626">
              <a:solidFill>
                <a:prstClr val="black"/>
              </a:solidFill>
              <a:latin typeface="Calibri"/>
              <a:cs typeface="Calibri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3121683" y="2930126"/>
            <a:ext cx="3421952" cy="2965656"/>
            <a:chOff x="3783859" y="2270122"/>
            <a:chExt cx="4147820" cy="3594735"/>
          </a:xfrm>
        </p:grpSpPr>
        <p:sp>
          <p:nvSpPr>
            <p:cNvPr id="36" name="object 36"/>
            <p:cNvSpPr/>
            <p:nvPr/>
          </p:nvSpPr>
          <p:spPr>
            <a:xfrm>
              <a:off x="3793384" y="3225929"/>
              <a:ext cx="2294255" cy="2628900"/>
            </a:xfrm>
            <a:custGeom>
              <a:avLst/>
              <a:gdLst/>
              <a:ahLst/>
              <a:cxnLst/>
              <a:rect l="l" t="t" r="r" b="b"/>
              <a:pathLst>
                <a:path w="2294254" h="2628900">
                  <a:moveTo>
                    <a:pt x="2293812" y="0"/>
                  </a:moveTo>
                  <a:lnTo>
                    <a:pt x="0" y="2628848"/>
                  </a:lnTo>
                </a:path>
              </a:pathLst>
            </a:custGeom>
            <a:ln w="18680">
              <a:solidFill>
                <a:srgbClr val="0000FF"/>
              </a:solidFill>
              <a:prstDash val="lgDashDot"/>
            </a:ln>
          </p:spPr>
          <p:txBody>
            <a:bodyPr wrap="square" lIns="0" tIns="0" rIns="0" bIns="0" rtlCol="0"/>
            <a:lstStyle/>
            <a:p>
              <a:pPr defTabSz="754380"/>
              <a:endParaRPr sz="1485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7" name="object 37"/>
            <p:cNvSpPr/>
            <p:nvPr/>
          </p:nvSpPr>
          <p:spPr>
            <a:xfrm>
              <a:off x="5951329" y="3110735"/>
              <a:ext cx="280204" cy="280203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defTabSz="754380"/>
              <a:endParaRPr sz="1485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8" name="object 38"/>
            <p:cNvSpPr/>
            <p:nvPr/>
          </p:nvSpPr>
          <p:spPr>
            <a:xfrm>
              <a:off x="5995784" y="3134517"/>
              <a:ext cx="182823" cy="182823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defTabSz="754380"/>
              <a:endParaRPr sz="1485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9" name="object 39"/>
            <p:cNvSpPr/>
            <p:nvPr/>
          </p:nvSpPr>
          <p:spPr>
            <a:xfrm>
              <a:off x="4961275" y="4324952"/>
              <a:ext cx="211709" cy="211709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defTabSz="754380"/>
              <a:endParaRPr sz="1485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0" name="object 40"/>
            <p:cNvSpPr/>
            <p:nvPr/>
          </p:nvSpPr>
          <p:spPr>
            <a:xfrm>
              <a:off x="5004734" y="4349731"/>
              <a:ext cx="114827" cy="114827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defTabSz="754380"/>
              <a:endParaRPr sz="1485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1" name="object 41"/>
            <p:cNvSpPr/>
            <p:nvPr/>
          </p:nvSpPr>
          <p:spPr>
            <a:xfrm>
              <a:off x="3795501" y="2388306"/>
              <a:ext cx="3994150" cy="3465195"/>
            </a:xfrm>
            <a:custGeom>
              <a:avLst/>
              <a:gdLst/>
              <a:ahLst/>
              <a:cxnLst/>
              <a:rect l="l" t="t" r="r" b="b"/>
              <a:pathLst>
                <a:path w="3994150" h="3465195">
                  <a:moveTo>
                    <a:pt x="3993840" y="0"/>
                  </a:moveTo>
                  <a:lnTo>
                    <a:pt x="0" y="3465126"/>
                  </a:lnTo>
                </a:path>
              </a:pathLst>
            </a:custGeom>
            <a:ln w="18680">
              <a:solidFill>
                <a:srgbClr val="0000FF"/>
              </a:solidFill>
              <a:prstDash val="lgDashDot"/>
            </a:ln>
          </p:spPr>
          <p:txBody>
            <a:bodyPr wrap="square" lIns="0" tIns="0" rIns="0" bIns="0" rtlCol="0"/>
            <a:lstStyle/>
            <a:p>
              <a:pPr defTabSz="754380"/>
              <a:endParaRPr sz="1485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2" name="object 42"/>
            <p:cNvSpPr/>
            <p:nvPr/>
          </p:nvSpPr>
          <p:spPr>
            <a:xfrm>
              <a:off x="5272611" y="4418353"/>
              <a:ext cx="211709" cy="211709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defTabSz="754380"/>
              <a:endParaRPr sz="1485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3" name="object 43"/>
            <p:cNvSpPr/>
            <p:nvPr/>
          </p:nvSpPr>
          <p:spPr>
            <a:xfrm>
              <a:off x="5315324" y="4440766"/>
              <a:ext cx="114827" cy="114827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defTabSz="754380"/>
              <a:endParaRPr sz="1485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4" name="object 44"/>
            <p:cNvSpPr/>
            <p:nvPr/>
          </p:nvSpPr>
          <p:spPr>
            <a:xfrm>
              <a:off x="6847982" y="2668635"/>
              <a:ext cx="286430" cy="280203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defTabSz="754380"/>
              <a:endParaRPr sz="1485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5" name="object 45"/>
            <p:cNvSpPr/>
            <p:nvPr/>
          </p:nvSpPr>
          <p:spPr>
            <a:xfrm>
              <a:off x="6896049" y="2693290"/>
              <a:ext cx="182699" cy="182699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defTabSz="754380"/>
              <a:endParaRPr sz="1485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6" name="object 46"/>
            <p:cNvSpPr/>
            <p:nvPr/>
          </p:nvSpPr>
          <p:spPr>
            <a:xfrm>
              <a:off x="7651232" y="2270122"/>
              <a:ext cx="280203" cy="286430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defTabSz="754380"/>
              <a:endParaRPr sz="1485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7" name="object 47"/>
            <p:cNvSpPr/>
            <p:nvPr/>
          </p:nvSpPr>
          <p:spPr>
            <a:xfrm>
              <a:off x="7697930" y="2296894"/>
              <a:ext cx="182699" cy="182823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defTabSz="754380"/>
              <a:endParaRPr sz="1485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48" name="object 48"/>
          <p:cNvSpPr txBox="1">
            <a:spLocks noGrp="1"/>
          </p:cNvSpPr>
          <p:nvPr>
            <p:ph type="title"/>
          </p:nvPr>
        </p:nvSpPr>
        <p:spPr>
          <a:xfrm>
            <a:off x="413297" y="1423988"/>
            <a:ext cx="3678126" cy="467629"/>
          </a:xfrm>
          <a:prstGeom prst="rect">
            <a:avLst/>
          </a:prstGeom>
        </p:spPr>
        <p:txBody>
          <a:bodyPr vert="horz" wrap="square" lIns="0" tIns="10478" rIns="0" bIns="0" rtlCol="0">
            <a:spAutoFit/>
          </a:bodyPr>
          <a:lstStyle/>
          <a:p>
            <a:pPr marL="10478">
              <a:spcBef>
                <a:spcPts val="83"/>
              </a:spcBef>
            </a:pPr>
            <a:r>
              <a:rPr spc="33" dirty="0">
                <a:latin typeface="Calibri"/>
                <a:cs typeface="Calibri"/>
              </a:rPr>
              <a:t>Disparity</a:t>
            </a:r>
            <a:r>
              <a:rPr spc="202" dirty="0">
                <a:latin typeface="Calibri"/>
                <a:cs typeface="Calibri"/>
              </a:rPr>
              <a:t> </a:t>
            </a:r>
            <a:r>
              <a:rPr spc="21" dirty="0">
                <a:latin typeface="Calibri"/>
                <a:cs typeface="Calibri"/>
              </a:rPr>
              <a:t>Computation</a:t>
            </a:r>
          </a:p>
        </p:txBody>
      </p:sp>
      <p:sp>
        <p:nvSpPr>
          <p:cNvPr id="49" name="object 49"/>
          <p:cNvSpPr txBox="1"/>
          <p:nvPr/>
        </p:nvSpPr>
        <p:spPr>
          <a:xfrm>
            <a:off x="413296" y="1905000"/>
            <a:ext cx="6496573" cy="1359619"/>
          </a:xfrm>
          <a:prstGeom prst="rect">
            <a:avLst/>
          </a:prstGeom>
        </p:spPr>
        <p:txBody>
          <a:bodyPr vert="horz" wrap="square" lIns="0" tIns="25670" rIns="0" bIns="0" rtlCol="0">
            <a:spAutoFit/>
          </a:bodyPr>
          <a:lstStyle/>
          <a:p>
            <a:pPr marL="246221" marR="4191" indent="-235744" defTabSz="754380">
              <a:lnSpc>
                <a:spcPts val="2632"/>
              </a:lnSpc>
              <a:spcBef>
                <a:spcPts val="202"/>
              </a:spcBef>
              <a:buFont typeface="Arial"/>
              <a:buChar char="•"/>
              <a:tabLst>
                <a:tab pos="245697" algn="l"/>
                <a:tab pos="246221" algn="l"/>
              </a:tabLst>
            </a:pPr>
            <a:r>
              <a:rPr sz="2228" spc="-83" dirty="0">
                <a:solidFill>
                  <a:srgbClr val="002060"/>
                </a:solidFill>
                <a:latin typeface="Trebuchet MS"/>
                <a:cs typeface="Trebuchet MS"/>
              </a:rPr>
              <a:t>We </a:t>
            </a:r>
            <a:r>
              <a:rPr sz="2228" spc="-17" dirty="0">
                <a:solidFill>
                  <a:srgbClr val="002060"/>
                </a:solidFill>
                <a:latin typeface="Trebuchet MS"/>
                <a:cs typeface="Trebuchet MS"/>
              </a:rPr>
              <a:t>can </a:t>
            </a:r>
            <a:r>
              <a:rPr sz="2228" spc="-8" dirty="0">
                <a:solidFill>
                  <a:srgbClr val="002060"/>
                </a:solidFill>
                <a:latin typeface="Trebuchet MS"/>
                <a:cs typeface="Trebuchet MS"/>
              </a:rPr>
              <a:t>use </a:t>
            </a:r>
            <a:r>
              <a:rPr sz="2228" b="1" spc="-25" dirty="0">
                <a:solidFill>
                  <a:srgbClr val="FF0000"/>
                </a:solidFill>
                <a:latin typeface="Calibri"/>
                <a:cs typeface="Calibri"/>
              </a:rPr>
              <a:t>stereo</a:t>
            </a:r>
            <a:r>
              <a:rPr sz="2228" b="1" spc="-25" dirty="0">
                <a:solidFill>
                  <a:srgbClr val="002060"/>
                </a:solidFill>
                <a:latin typeface="Calibri"/>
                <a:cs typeface="Calibri"/>
              </a:rPr>
              <a:t> </a:t>
            </a:r>
            <a:r>
              <a:rPr sz="2228" b="1" spc="25" dirty="0" smtClean="0">
                <a:solidFill>
                  <a:srgbClr val="FF0000"/>
                </a:solidFill>
                <a:latin typeface="Calibri"/>
                <a:cs typeface="Calibri"/>
              </a:rPr>
              <a:t>rectification</a:t>
            </a:r>
            <a:r>
              <a:rPr lang="ja-JP" altLang="en-US" sz="2228" b="1" spc="25" dirty="0" smtClean="0">
                <a:solidFill>
                  <a:srgbClr val="FF0000"/>
                </a:solidFill>
                <a:latin typeface="Calibri"/>
                <a:cs typeface="Calibri"/>
              </a:rPr>
              <a:t>（整流）</a:t>
            </a:r>
            <a:r>
              <a:rPr sz="2228" b="1" spc="25" dirty="0" smtClean="0">
                <a:solidFill>
                  <a:srgbClr val="002060"/>
                </a:solidFill>
                <a:latin typeface="Calibri"/>
                <a:cs typeface="Calibri"/>
              </a:rPr>
              <a:t> </a:t>
            </a:r>
            <a:r>
              <a:rPr sz="2228" spc="-120" dirty="0">
                <a:solidFill>
                  <a:srgbClr val="002060"/>
                </a:solidFill>
                <a:latin typeface="Trebuchet MS"/>
                <a:cs typeface="Trebuchet MS"/>
              </a:rPr>
              <a:t>to </a:t>
            </a:r>
            <a:r>
              <a:rPr sz="2228" spc="-103" dirty="0">
                <a:solidFill>
                  <a:srgbClr val="002060"/>
                </a:solidFill>
                <a:latin typeface="Trebuchet MS"/>
                <a:cs typeface="Trebuchet MS"/>
              </a:rPr>
              <a:t>warp </a:t>
            </a:r>
            <a:r>
              <a:rPr sz="2228" spc="-29" dirty="0">
                <a:solidFill>
                  <a:srgbClr val="002060"/>
                </a:solidFill>
                <a:latin typeface="Trebuchet MS"/>
                <a:cs typeface="Trebuchet MS"/>
              </a:rPr>
              <a:t>images  </a:t>
            </a:r>
            <a:r>
              <a:rPr sz="2228" spc="-54" dirty="0">
                <a:solidFill>
                  <a:srgbClr val="002060"/>
                </a:solidFill>
                <a:latin typeface="Trebuchet MS"/>
                <a:cs typeface="Trebuchet MS"/>
              </a:rPr>
              <a:t>originating </a:t>
            </a:r>
            <a:r>
              <a:rPr sz="2228" spc="-83" dirty="0">
                <a:solidFill>
                  <a:srgbClr val="002060"/>
                </a:solidFill>
                <a:latin typeface="Trebuchet MS"/>
                <a:cs typeface="Trebuchet MS"/>
              </a:rPr>
              <a:t>from </a:t>
            </a:r>
            <a:r>
              <a:rPr sz="2228" spc="-144" dirty="0">
                <a:solidFill>
                  <a:srgbClr val="002060"/>
                </a:solidFill>
                <a:latin typeface="Trebuchet MS"/>
                <a:cs typeface="Trebuchet MS"/>
              </a:rPr>
              <a:t>two </a:t>
            </a:r>
            <a:r>
              <a:rPr sz="2228" spc="-45" dirty="0">
                <a:solidFill>
                  <a:srgbClr val="002060"/>
                </a:solidFill>
                <a:latin typeface="Trebuchet MS"/>
                <a:cs typeface="Trebuchet MS"/>
              </a:rPr>
              <a:t>cameras </a:t>
            </a:r>
            <a:r>
              <a:rPr sz="2228" spc="-91" dirty="0">
                <a:solidFill>
                  <a:srgbClr val="002060"/>
                </a:solidFill>
                <a:latin typeface="Trebuchet MS"/>
                <a:cs typeface="Trebuchet MS"/>
              </a:rPr>
              <a:t>with </a:t>
            </a:r>
            <a:r>
              <a:rPr sz="2228" spc="-62" dirty="0">
                <a:solidFill>
                  <a:srgbClr val="FF0000"/>
                </a:solidFill>
                <a:latin typeface="Trebuchet MS"/>
                <a:cs typeface="Trebuchet MS"/>
              </a:rPr>
              <a:t>non-parallel  </a:t>
            </a:r>
            <a:r>
              <a:rPr sz="2228" spc="-58" dirty="0">
                <a:solidFill>
                  <a:srgbClr val="FF0000"/>
                </a:solidFill>
                <a:latin typeface="Trebuchet MS"/>
                <a:cs typeface="Trebuchet MS"/>
              </a:rPr>
              <a:t>optical </a:t>
            </a:r>
            <a:r>
              <a:rPr sz="2228" spc="-62" dirty="0">
                <a:solidFill>
                  <a:srgbClr val="FF0000"/>
                </a:solidFill>
                <a:latin typeface="Trebuchet MS"/>
                <a:cs typeface="Trebuchet MS"/>
              </a:rPr>
              <a:t>axes</a:t>
            </a:r>
            <a:r>
              <a:rPr sz="2228" spc="-62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sz="2228" spc="-120" dirty="0">
                <a:solidFill>
                  <a:srgbClr val="002060"/>
                </a:solidFill>
                <a:latin typeface="Trebuchet MS"/>
                <a:cs typeface="Trebuchet MS"/>
              </a:rPr>
              <a:t>to </a:t>
            </a:r>
            <a:r>
              <a:rPr sz="2228" spc="-87" dirty="0">
                <a:solidFill>
                  <a:srgbClr val="FF0000"/>
                </a:solidFill>
                <a:latin typeface="Trebuchet MS"/>
                <a:cs typeface="Trebuchet MS"/>
              </a:rPr>
              <a:t>force </a:t>
            </a:r>
            <a:r>
              <a:rPr sz="2228" spc="-66" dirty="0">
                <a:solidFill>
                  <a:srgbClr val="FF0000"/>
                </a:solidFill>
                <a:latin typeface="Trebuchet MS"/>
                <a:cs typeface="Trebuchet MS"/>
              </a:rPr>
              <a:t>epipolar </a:t>
            </a:r>
            <a:r>
              <a:rPr sz="2228" spc="-21" dirty="0">
                <a:solidFill>
                  <a:srgbClr val="FF0000"/>
                </a:solidFill>
                <a:latin typeface="Trebuchet MS"/>
                <a:cs typeface="Trebuchet MS"/>
              </a:rPr>
              <a:t>lines </a:t>
            </a:r>
            <a:r>
              <a:rPr sz="2228" spc="-120" dirty="0">
                <a:solidFill>
                  <a:srgbClr val="FF0000"/>
                </a:solidFill>
                <a:latin typeface="Trebuchet MS"/>
                <a:cs typeface="Trebuchet MS"/>
              </a:rPr>
              <a:t>to </a:t>
            </a:r>
            <a:r>
              <a:rPr sz="2228" spc="-62" dirty="0">
                <a:solidFill>
                  <a:srgbClr val="FF0000"/>
                </a:solidFill>
                <a:latin typeface="Trebuchet MS"/>
                <a:cs typeface="Trebuchet MS"/>
              </a:rPr>
              <a:t>be</a:t>
            </a:r>
            <a:r>
              <a:rPr sz="2228" spc="425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2228" spc="-78" dirty="0">
                <a:solidFill>
                  <a:srgbClr val="FF0000"/>
                </a:solidFill>
                <a:latin typeface="Trebuchet MS"/>
                <a:cs typeface="Trebuchet MS"/>
              </a:rPr>
              <a:t>horizontal</a:t>
            </a:r>
            <a:r>
              <a:rPr sz="2228" spc="-78" dirty="0">
                <a:solidFill>
                  <a:srgbClr val="002060"/>
                </a:solidFill>
                <a:latin typeface="Trebuchet MS"/>
                <a:cs typeface="Trebuchet MS"/>
              </a:rPr>
              <a:t>.</a:t>
            </a:r>
            <a:endParaRPr sz="2228" dirty="0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1849864" y="4152112"/>
            <a:ext cx="3854148" cy="947690"/>
          </a:xfrm>
          <a:custGeom>
            <a:avLst/>
            <a:gdLst/>
            <a:ahLst/>
            <a:cxnLst/>
            <a:rect l="l" t="t" r="r" b="b"/>
            <a:pathLst>
              <a:path w="4671695" h="1148714">
                <a:moveTo>
                  <a:pt x="0" y="0"/>
                </a:moveTo>
                <a:lnTo>
                  <a:pt x="4671585" y="1148367"/>
                </a:lnTo>
              </a:path>
            </a:pathLst>
          </a:custGeom>
          <a:ln w="38100">
            <a:solidFill>
              <a:srgbClr val="0E58C4"/>
            </a:solidFill>
          </a:ln>
        </p:spPr>
        <p:txBody>
          <a:bodyPr wrap="square" lIns="0" tIns="0" rIns="0" bIns="0" rtlCol="0"/>
          <a:lstStyle/>
          <a:p>
            <a:pPr defTabSz="754380"/>
            <a:endParaRPr sz="1485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1" name="正方形/長方形 50"/>
          <p:cNvSpPr/>
          <p:nvPr/>
        </p:nvSpPr>
        <p:spPr>
          <a:xfrm>
            <a:off x="6405966" y="3455633"/>
            <a:ext cx="3652434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ja-JP" dirty="0" smtClean="0">
                <a:solidFill>
                  <a:srgbClr val="000000"/>
                </a:solidFill>
                <a:latin typeface="QONCKK+HelveticaNeue"/>
              </a:rPr>
              <a:t>In </a:t>
            </a:r>
            <a:r>
              <a:rPr lang="en-US" altLang="ja-JP" dirty="0">
                <a:solidFill>
                  <a:srgbClr val="000000"/>
                </a:solidFill>
                <a:latin typeface="QONCKK+HelveticaNeue"/>
              </a:rPr>
              <a:t>the case of </a:t>
            </a:r>
            <a:r>
              <a:rPr lang="en-US" altLang="ja-JP" dirty="0">
                <a:solidFill>
                  <a:srgbClr val="FF0000"/>
                </a:solidFill>
                <a:latin typeface="QONCKK+HelveticaNeue"/>
              </a:rPr>
              <a:t>stereo</a:t>
            </a:r>
            <a:r>
              <a:rPr lang="en-US" altLang="ja-JP" dirty="0">
                <a:solidFill>
                  <a:srgbClr val="000000"/>
                </a:solidFill>
                <a:latin typeface="QONCKK+HelveticaNeue"/>
              </a:rPr>
              <a:t> </a:t>
            </a:r>
            <a:r>
              <a:rPr lang="en-US" altLang="ja-JP" dirty="0">
                <a:solidFill>
                  <a:srgbClr val="FF0000"/>
                </a:solidFill>
                <a:latin typeface="QONCKK+HelveticaNeue"/>
              </a:rPr>
              <a:t>camera</a:t>
            </a:r>
            <a:r>
              <a:rPr lang="en-US" altLang="ja-JP" dirty="0">
                <a:solidFill>
                  <a:srgbClr val="000000"/>
                </a:solidFill>
                <a:latin typeface="QONCKK+HelveticaNeue"/>
              </a:rPr>
              <a:t>, a </a:t>
            </a:r>
            <a:r>
              <a:rPr lang="en-US" altLang="ja-JP" dirty="0">
                <a:solidFill>
                  <a:srgbClr val="FF0000"/>
                </a:solidFill>
                <a:latin typeface="QONCKK+HelveticaNeue"/>
              </a:rPr>
              <a:t>skewed</a:t>
            </a:r>
            <a:r>
              <a:rPr lang="en-US" altLang="ja-JP" dirty="0">
                <a:solidFill>
                  <a:srgbClr val="000000"/>
                </a:solidFill>
                <a:latin typeface="QONCKK+HelveticaNeue"/>
              </a:rPr>
              <a:t> </a:t>
            </a:r>
            <a:r>
              <a:rPr lang="en-US" altLang="ja-JP" dirty="0" err="1">
                <a:solidFill>
                  <a:srgbClr val="FF0000"/>
                </a:solidFill>
                <a:latin typeface="QONCKK+HelveticaNeue"/>
              </a:rPr>
              <a:t>epipolar</a:t>
            </a:r>
            <a:r>
              <a:rPr lang="en-US" altLang="ja-JP" dirty="0">
                <a:solidFill>
                  <a:srgbClr val="000000"/>
                </a:solidFill>
                <a:latin typeface="QONCKK+HelveticaNeue"/>
              </a:rPr>
              <a:t> </a:t>
            </a:r>
            <a:r>
              <a:rPr lang="en-US" altLang="ja-JP" dirty="0">
                <a:solidFill>
                  <a:srgbClr val="FF0000"/>
                </a:solidFill>
                <a:latin typeface="QONCKK+HelveticaNeue"/>
              </a:rPr>
              <a:t>line</a:t>
            </a:r>
            <a:r>
              <a:rPr lang="en-US" altLang="ja-JP" dirty="0">
                <a:solidFill>
                  <a:srgbClr val="000000"/>
                </a:solidFill>
                <a:latin typeface="QONCKK+HelveticaNeue"/>
              </a:rPr>
              <a:t> is </a:t>
            </a:r>
            <a:r>
              <a:rPr lang="en-US" altLang="ja-JP" dirty="0">
                <a:solidFill>
                  <a:srgbClr val="FF0000"/>
                </a:solidFill>
                <a:latin typeface="QONCKK+HelveticaNeue"/>
              </a:rPr>
              <a:t>not</a:t>
            </a:r>
            <a:r>
              <a:rPr lang="en-US" altLang="ja-JP" dirty="0">
                <a:solidFill>
                  <a:srgbClr val="000000"/>
                </a:solidFill>
                <a:latin typeface="QONCKK+HelveticaNeue"/>
              </a:rPr>
              <a:t> a </a:t>
            </a:r>
            <a:r>
              <a:rPr lang="en-US" altLang="ja-JP" dirty="0">
                <a:solidFill>
                  <a:srgbClr val="FF0000"/>
                </a:solidFill>
                <a:latin typeface="QONCKK+HelveticaNeue"/>
              </a:rPr>
              <a:t>huge</a:t>
            </a:r>
            <a:r>
              <a:rPr lang="en-US" altLang="ja-JP" dirty="0">
                <a:solidFill>
                  <a:srgbClr val="000000"/>
                </a:solidFill>
                <a:latin typeface="QONCKK+HelveticaNeue"/>
              </a:rPr>
              <a:t> problem. </a:t>
            </a:r>
            <a:endParaRPr lang="en-US" altLang="ja-JP" dirty="0" smtClean="0">
              <a:solidFill>
                <a:srgbClr val="000000"/>
              </a:solidFill>
              <a:latin typeface="QONCKK+HelveticaNeue"/>
            </a:endParaRPr>
          </a:p>
          <a:p>
            <a:pPr marL="285750" indent="-285750">
              <a:buFontTx/>
              <a:buChar char="-"/>
            </a:pPr>
            <a:r>
              <a:rPr lang="en-US" altLang="ja-JP" dirty="0"/>
              <a:t>stereo rectification</a:t>
            </a:r>
            <a:r>
              <a:rPr lang="ja-JP" altLang="en-US" dirty="0"/>
              <a:t>の実現も既にある。</a:t>
            </a:r>
            <a:r>
              <a:rPr lang="en-US" altLang="ja-JP" dirty="0"/>
              <a:t>(available in standard computer vision packages such as </a:t>
            </a:r>
            <a:r>
              <a:rPr lang="en-US" altLang="ja-JP" dirty="0" err="1"/>
              <a:t>OpenCV</a:t>
            </a:r>
            <a:r>
              <a:rPr lang="en-US" altLang="ja-JP" dirty="0"/>
              <a:t> and MATLAB) </a:t>
            </a:r>
            <a:endParaRPr lang="ja-JP" altLang="en-US" dirty="0"/>
          </a:p>
        </p:txBody>
      </p:sp>
      <p:sp>
        <p:nvSpPr>
          <p:cNvPr id="52" name="テキスト ボックス 51"/>
          <p:cNvSpPr txBox="1"/>
          <p:nvPr/>
        </p:nvSpPr>
        <p:spPr>
          <a:xfrm>
            <a:off x="7010400" y="1600200"/>
            <a:ext cx="1981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Image rectification: </a:t>
            </a:r>
            <a:r>
              <a:rPr lang="en-US" altLang="ja-JP" dirty="0">
                <a:hlinkClick r:id="rId26"/>
              </a:rPr>
              <a:t>https://</a:t>
            </a:r>
            <a:r>
              <a:rPr lang="en-US" altLang="ja-JP" dirty="0" smtClean="0">
                <a:hlinkClick r:id="rId26"/>
              </a:rPr>
              <a:t>en.wikipedia.org/wiki/Image_rectification</a:t>
            </a:r>
            <a:endParaRPr lang="en-US" altLang="ja-JP" dirty="0" smtClean="0"/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694876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3296" y="1423988"/>
            <a:ext cx="4096703" cy="467629"/>
          </a:xfrm>
          <a:prstGeom prst="rect">
            <a:avLst/>
          </a:prstGeom>
        </p:spPr>
        <p:txBody>
          <a:bodyPr vert="horz" wrap="square" lIns="0" tIns="10478" rIns="0" bIns="0" rtlCol="0">
            <a:spAutoFit/>
          </a:bodyPr>
          <a:lstStyle/>
          <a:p>
            <a:pPr marL="10478">
              <a:spcBef>
                <a:spcPts val="83"/>
              </a:spcBef>
            </a:pPr>
            <a:r>
              <a:rPr spc="-219" dirty="0">
                <a:latin typeface="Tahoma"/>
                <a:cs typeface="Tahoma"/>
              </a:rPr>
              <a:t>A </a:t>
            </a:r>
            <a:r>
              <a:rPr spc="-182" dirty="0">
                <a:latin typeface="Tahoma"/>
                <a:cs typeface="Tahoma"/>
              </a:rPr>
              <a:t>basic </a:t>
            </a:r>
            <a:r>
              <a:rPr spc="-256" dirty="0">
                <a:latin typeface="Tahoma"/>
                <a:cs typeface="Tahoma"/>
              </a:rPr>
              <a:t>Stereo</a:t>
            </a:r>
            <a:r>
              <a:rPr spc="-177" dirty="0">
                <a:latin typeface="Tahoma"/>
                <a:cs typeface="Tahoma"/>
              </a:rPr>
              <a:t> </a:t>
            </a:r>
            <a:r>
              <a:rPr spc="-252" dirty="0">
                <a:latin typeface="Tahoma"/>
                <a:cs typeface="Tahoma"/>
              </a:rPr>
              <a:t>Algorithm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13296" y="2272665"/>
            <a:ext cx="5825490" cy="728197"/>
          </a:xfrm>
          <a:prstGeom prst="rect">
            <a:avLst/>
          </a:prstGeom>
        </p:spPr>
        <p:txBody>
          <a:bodyPr vert="horz" wrap="square" lIns="0" tIns="9954" rIns="0" bIns="0" rtlCol="0">
            <a:spAutoFit/>
          </a:bodyPr>
          <a:lstStyle/>
          <a:p>
            <a:pPr marL="10478" marR="4191" defTabSz="754380">
              <a:lnSpc>
                <a:spcPts val="2788"/>
              </a:lnSpc>
              <a:spcBef>
                <a:spcPts val="78"/>
              </a:spcBef>
            </a:pPr>
            <a:r>
              <a:rPr sz="2228" b="1" spc="17" dirty="0">
                <a:solidFill>
                  <a:srgbClr val="002060"/>
                </a:solidFill>
                <a:latin typeface="Calibri"/>
                <a:cs typeface="Calibri"/>
              </a:rPr>
              <a:t>Given: </a:t>
            </a:r>
            <a:r>
              <a:rPr sz="2228" spc="21" dirty="0">
                <a:solidFill>
                  <a:srgbClr val="FF0000"/>
                </a:solidFill>
                <a:latin typeface="Tahoma"/>
                <a:cs typeface="Tahoma"/>
              </a:rPr>
              <a:t>Rectified</a:t>
            </a:r>
            <a:r>
              <a:rPr sz="2228" spc="21" dirty="0">
                <a:solidFill>
                  <a:srgbClr val="002060"/>
                </a:solidFill>
                <a:latin typeface="Tahoma"/>
                <a:cs typeface="Tahoma"/>
              </a:rPr>
              <a:t> </a:t>
            </a:r>
            <a:r>
              <a:rPr sz="2228" spc="-70" dirty="0">
                <a:solidFill>
                  <a:srgbClr val="FF0000"/>
                </a:solidFill>
                <a:latin typeface="Tahoma"/>
                <a:cs typeface="Tahoma"/>
              </a:rPr>
              <a:t>Images</a:t>
            </a:r>
            <a:r>
              <a:rPr sz="2228" spc="-70" dirty="0">
                <a:solidFill>
                  <a:srgbClr val="002060"/>
                </a:solidFill>
                <a:latin typeface="Tahoma"/>
                <a:cs typeface="Tahoma"/>
              </a:rPr>
              <a:t> </a:t>
            </a:r>
            <a:r>
              <a:rPr sz="2228" spc="-29" dirty="0">
                <a:solidFill>
                  <a:srgbClr val="002060"/>
                </a:solidFill>
                <a:latin typeface="Tahoma"/>
                <a:cs typeface="Tahoma"/>
              </a:rPr>
              <a:t>and </a:t>
            </a:r>
            <a:r>
              <a:rPr sz="2228" spc="-41" dirty="0">
                <a:solidFill>
                  <a:srgbClr val="002060"/>
                </a:solidFill>
                <a:latin typeface="Tahoma"/>
                <a:cs typeface="Tahoma"/>
              </a:rPr>
              <a:t>Stereo </a:t>
            </a:r>
            <a:r>
              <a:rPr sz="2228" spc="-8" dirty="0">
                <a:solidFill>
                  <a:srgbClr val="002060"/>
                </a:solidFill>
                <a:latin typeface="Tahoma"/>
                <a:cs typeface="Tahoma"/>
              </a:rPr>
              <a:t>Calibration.  </a:t>
            </a:r>
            <a:r>
              <a:rPr sz="2228" spc="-37" dirty="0">
                <a:solidFill>
                  <a:srgbClr val="002060"/>
                </a:solidFill>
                <a:latin typeface="Tahoma"/>
                <a:cs typeface="Tahoma"/>
              </a:rPr>
              <a:t>For </a:t>
            </a:r>
            <a:r>
              <a:rPr sz="2228" spc="-21" dirty="0">
                <a:solidFill>
                  <a:srgbClr val="002060"/>
                </a:solidFill>
                <a:latin typeface="Tahoma"/>
                <a:cs typeface="Tahoma"/>
              </a:rPr>
              <a:t>each </a:t>
            </a:r>
            <a:r>
              <a:rPr sz="2228" spc="-17" dirty="0">
                <a:solidFill>
                  <a:srgbClr val="002060"/>
                </a:solidFill>
                <a:latin typeface="Tahoma"/>
                <a:cs typeface="Tahoma"/>
              </a:rPr>
              <a:t>epipolar</a:t>
            </a:r>
            <a:r>
              <a:rPr sz="2228" spc="-66" dirty="0">
                <a:solidFill>
                  <a:srgbClr val="002060"/>
                </a:solidFill>
                <a:latin typeface="Tahoma"/>
                <a:cs typeface="Tahoma"/>
              </a:rPr>
              <a:t> </a:t>
            </a:r>
            <a:r>
              <a:rPr sz="2228" spc="17" dirty="0">
                <a:solidFill>
                  <a:srgbClr val="002060"/>
                </a:solidFill>
                <a:latin typeface="Tahoma"/>
                <a:cs typeface="Tahoma"/>
              </a:rPr>
              <a:t>line,</a:t>
            </a:r>
            <a:endParaRPr sz="2228" dirty="0">
              <a:solidFill>
                <a:prstClr val="black"/>
              </a:solidFill>
              <a:latin typeface="Tahoma"/>
              <a:cs typeface="Tahoma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body" idx="1"/>
          </p:nvPr>
        </p:nvSpPr>
        <p:spPr>
          <a:xfrm>
            <a:off x="663821" y="3229833"/>
            <a:ext cx="4987984" cy="1431386"/>
          </a:xfrm>
          <a:prstGeom prst="rect">
            <a:avLst/>
          </a:prstGeom>
        </p:spPr>
        <p:txBody>
          <a:bodyPr vert="horz" wrap="square" lIns="0" tIns="30385" rIns="0" bIns="0" rtlCol="0">
            <a:spAutoFit/>
          </a:bodyPr>
          <a:lstStyle/>
          <a:p>
            <a:pPr marL="434816" indent="-424339">
              <a:spcBef>
                <a:spcPts val="239"/>
              </a:spcBef>
              <a:buAutoNum type="arabicPeriod"/>
              <a:tabLst>
                <a:tab pos="434292" algn="l"/>
                <a:tab pos="434816" algn="l"/>
              </a:tabLst>
            </a:pPr>
            <a:r>
              <a:rPr spc="-29" dirty="0"/>
              <a:t>Take </a:t>
            </a:r>
            <a:r>
              <a:rPr dirty="0"/>
              <a:t>each </a:t>
            </a:r>
            <a:r>
              <a:rPr spc="12" dirty="0"/>
              <a:t>pixel </a:t>
            </a:r>
            <a:r>
              <a:rPr spc="-37" dirty="0"/>
              <a:t>on </a:t>
            </a:r>
            <a:r>
              <a:rPr spc="21" dirty="0"/>
              <a:t>this </a:t>
            </a:r>
            <a:r>
              <a:rPr spc="33" dirty="0"/>
              <a:t>line </a:t>
            </a:r>
            <a:r>
              <a:rPr spc="41" dirty="0"/>
              <a:t>in </a:t>
            </a:r>
            <a:r>
              <a:rPr spc="-12" dirty="0"/>
              <a:t>the </a:t>
            </a:r>
            <a:r>
              <a:rPr spc="17" dirty="0"/>
              <a:t>left </a:t>
            </a:r>
            <a:r>
              <a:rPr spc="-17" dirty="0"/>
              <a:t>image</a:t>
            </a:r>
          </a:p>
          <a:p>
            <a:pPr marL="434292" marR="4191" indent="-424339">
              <a:lnSpc>
                <a:spcPct val="102899"/>
              </a:lnSpc>
              <a:spcBef>
                <a:spcPts val="99"/>
              </a:spcBef>
              <a:buAutoNum type="arabicPeriod"/>
              <a:tabLst>
                <a:tab pos="434292" algn="l"/>
                <a:tab pos="434816" algn="l"/>
              </a:tabLst>
            </a:pPr>
            <a:r>
              <a:rPr spc="-21" dirty="0"/>
              <a:t>Compare </a:t>
            </a:r>
            <a:r>
              <a:rPr spc="-12" dirty="0"/>
              <a:t>these </a:t>
            </a:r>
            <a:r>
              <a:rPr spc="17" dirty="0"/>
              <a:t>left </a:t>
            </a:r>
            <a:r>
              <a:rPr spc="-17" dirty="0"/>
              <a:t>image </a:t>
            </a:r>
            <a:r>
              <a:rPr spc="12" dirty="0"/>
              <a:t>pixels </a:t>
            </a:r>
            <a:r>
              <a:rPr spc="-37" dirty="0"/>
              <a:t>to </a:t>
            </a:r>
            <a:r>
              <a:rPr spc="-58" dirty="0"/>
              <a:t>every </a:t>
            </a:r>
            <a:r>
              <a:rPr spc="12" dirty="0"/>
              <a:t>pixel </a:t>
            </a:r>
            <a:r>
              <a:rPr spc="41" dirty="0"/>
              <a:t>in </a:t>
            </a:r>
            <a:r>
              <a:rPr spc="-12" dirty="0"/>
              <a:t>the </a:t>
            </a:r>
            <a:r>
              <a:rPr spc="-8" dirty="0"/>
              <a:t>right  </a:t>
            </a:r>
            <a:r>
              <a:rPr spc="-17" dirty="0"/>
              <a:t>image </a:t>
            </a:r>
            <a:r>
              <a:rPr spc="-37" dirty="0"/>
              <a:t>on </a:t>
            </a:r>
            <a:r>
              <a:rPr spc="-12" dirty="0"/>
              <a:t>the </a:t>
            </a:r>
            <a:r>
              <a:rPr spc="-21" dirty="0"/>
              <a:t>same </a:t>
            </a:r>
            <a:r>
              <a:rPr dirty="0"/>
              <a:t>epipolar</a:t>
            </a:r>
            <a:r>
              <a:rPr spc="99" dirty="0"/>
              <a:t> </a:t>
            </a:r>
            <a:r>
              <a:rPr spc="33" dirty="0"/>
              <a:t>line</a:t>
            </a:r>
          </a:p>
          <a:p>
            <a:pPr marL="434816" indent="-424339">
              <a:spcBef>
                <a:spcPts val="235"/>
              </a:spcBef>
              <a:buAutoNum type="arabicPeriod"/>
              <a:tabLst>
                <a:tab pos="434292" algn="l"/>
                <a:tab pos="434816" algn="l"/>
              </a:tabLst>
            </a:pPr>
            <a:r>
              <a:rPr spc="66" dirty="0"/>
              <a:t>Pick </a:t>
            </a:r>
            <a:r>
              <a:rPr spc="-12" dirty="0"/>
              <a:t>the </a:t>
            </a:r>
            <a:r>
              <a:rPr spc="12" dirty="0"/>
              <a:t>pixel </a:t>
            </a:r>
            <a:r>
              <a:rPr spc="-8" dirty="0"/>
              <a:t>that </a:t>
            </a:r>
            <a:r>
              <a:rPr spc="-12" dirty="0"/>
              <a:t>has </a:t>
            </a:r>
            <a:r>
              <a:rPr spc="29" dirty="0"/>
              <a:t>minimum</a:t>
            </a:r>
            <a:r>
              <a:rPr spc="-21" dirty="0"/>
              <a:t> </a:t>
            </a:r>
            <a:r>
              <a:rPr spc="4" dirty="0"/>
              <a:t>cost</a:t>
            </a:r>
          </a:p>
          <a:p>
            <a:pPr marL="434816" indent="-424339">
              <a:spcBef>
                <a:spcPts val="140"/>
              </a:spcBef>
              <a:buAutoNum type="arabicPeriod"/>
              <a:tabLst>
                <a:tab pos="434292" algn="l"/>
                <a:tab pos="434816" algn="l"/>
              </a:tabLst>
            </a:pPr>
            <a:r>
              <a:rPr spc="-8" dirty="0"/>
              <a:t>Compute </a:t>
            </a:r>
            <a:r>
              <a:rPr spc="4" dirty="0"/>
              <a:t>disparity,</a:t>
            </a:r>
            <a:r>
              <a:rPr spc="8" dirty="0"/>
              <a:t> </a:t>
            </a:r>
            <a:r>
              <a:rPr i="1" dirty="0">
                <a:latin typeface="Times New Roman"/>
                <a:cs typeface="Times New Roman"/>
              </a:rPr>
              <a:t>d</a:t>
            </a:r>
          </a:p>
        </p:txBody>
      </p:sp>
      <p:grpSp>
        <p:nvGrpSpPr>
          <p:cNvPr id="5" name="object 5"/>
          <p:cNvGrpSpPr/>
          <p:nvPr/>
        </p:nvGrpSpPr>
        <p:grpSpPr>
          <a:xfrm>
            <a:off x="2750431" y="4603480"/>
            <a:ext cx="4200430" cy="2330720"/>
            <a:chOff x="3333856" y="3936908"/>
            <a:chExt cx="5091430" cy="2825115"/>
          </a:xfrm>
        </p:grpSpPr>
        <p:sp>
          <p:nvSpPr>
            <p:cNvPr id="6" name="object 6"/>
            <p:cNvSpPr/>
            <p:nvPr/>
          </p:nvSpPr>
          <p:spPr>
            <a:xfrm>
              <a:off x="3348938" y="4183628"/>
              <a:ext cx="5060950" cy="255905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defTabSz="754380"/>
              <a:endParaRPr sz="1485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3345763" y="5459978"/>
              <a:ext cx="5067300" cy="41275"/>
            </a:xfrm>
            <a:custGeom>
              <a:avLst/>
              <a:gdLst/>
              <a:ahLst/>
              <a:cxnLst/>
              <a:rect l="l" t="t" r="r" b="b"/>
              <a:pathLst>
                <a:path w="5067300" h="41275">
                  <a:moveTo>
                    <a:pt x="0" y="0"/>
                  </a:moveTo>
                  <a:lnTo>
                    <a:pt x="5067300" y="41275"/>
                  </a:lnTo>
                </a:path>
              </a:pathLst>
            </a:custGeom>
            <a:ln w="23813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pPr defTabSz="754380"/>
              <a:endParaRPr sz="1485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" name="object 8"/>
            <p:cNvSpPr/>
            <p:nvPr/>
          </p:nvSpPr>
          <p:spPr>
            <a:xfrm>
              <a:off x="4489659" y="5336153"/>
              <a:ext cx="247650" cy="263525"/>
            </a:xfrm>
            <a:custGeom>
              <a:avLst/>
              <a:gdLst/>
              <a:ahLst/>
              <a:cxnLst/>
              <a:rect l="l" t="t" r="r" b="b"/>
              <a:pathLst>
                <a:path w="247650" h="263525">
                  <a:moveTo>
                    <a:pt x="0" y="0"/>
                  </a:moveTo>
                  <a:lnTo>
                    <a:pt x="247650" y="0"/>
                  </a:lnTo>
                  <a:lnTo>
                    <a:pt x="247650" y="263525"/>
                  </a:lnTo>
                  <a:lnTo>
                    <a:pt x="0" y="263525"/>
                  </a:lnTo>
                  <a:lnTo>
                    <a:pt x="0" y="0"/>
                  </a:lnTo>
                  <a:close/>
                </a:path>
              </a:pathLst>
            </a:custGeom>
            <a:ln w="23813">
              <a:solidFill>
                <a:srgbClr val="FFFF00"/>
              </a:solidFill>
            </a:ln>
          </p:spPr>
          <p:txBody>
            <a:bodyPr wrap="square" lIns="0" tIns="0" rIns="0" bIns="0" rtlCol="0"/>
            <a:lstStyle/>
            <a:p>
              <a:pPr defTabSz="754380"/>
              <a:endParaRPr sz="1485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5806388" y="5348626"/>
              <a:ext cx="246379" cy="263525"/>
            </a:xfrm>
            <a:custGeom>
              <a:avLst/>
              <a:gdLst/>
              <a:ahLst/>
              <a:cxnLst/>
              <a:rect l="l" t="t" r="r" b="b"/>
              <a:pathLst>
                <a:path w="246379" h="263525">
                  <a:moveTo>
                    <a:pt x="0" y="0"/>
                  </a:moveTo>
                  <a:lnTo>
                    <a:pt x="246062" y="0"/>
                  </a:lnTo>
                  <a:lnTo>
                    <a:pt x="246062" y="263525"/>
                  </a:lnTo>
                  <a:lnTo>
                    <a:pt x="0" y="263525"/>
                  </a:lnTo>
                  <a:lnTo>
                    <a:pt x="0" y="0"/>
                  </a:lnTo>
                  <a:close/>
                </a:path>
              </a:pathLst>
            </a:custGeom>
            <a:ln w="23813">
              <a:solidFill>
                <a:srgbClr val="FFFF00"/>
              </a:solidFill>
            </a:ln>
          </p:spPr>
          <p:txBody>
            <a:bodyPr wrap="square" lIns="0" tIns="0" rIns="0" bIns="0" rtlCol="0"/>
            <a:lstStyle/>
            <a:p>
              <a:pPr defTabSz="754380"/>
              <a:endParaRPr sz="1485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7133666" y="5359171"/>
              <a:ext cx="247650" cy="263525"/>
            </a:xfrm>
            <a:custGeom>
              <a:avLst/>
              <a:gdLst/>
              <a:ahLst/>
              <a:cxnLst/>
              <a:rect l="l" t="t" r="r" b="b"/>
              <a:pathLst>
                <a:path w="247650" h="263525">
                  <a:moveTo>
                    <a:pt x="0" y="0"/>
                  </a:moveTo>
                  <a:lnTo>
                    <a:pt x="247650" y="0"/>
                  </a:lnTo>
                  <a:lnTo>
                    <a:pt x="247650" y="263525"/>
                  </a:lnTo>
                  <a:lnTo>
                    <a:pt x="0" y="263525"/>
                  </a:lnTo>
                  <a:lnTo>
                    <a:pt x="0" y="0"/>
                  </a:lnTo>
                  <a:close/>
                </a:path>
              </a:pathLst>
            </a:custGeom>
            <a:ln w="23813">
              <a:solidFill>
                <a:srgbClr val="FFFF00"/>
              </a:solidFill>
            </a:ln>
          </p:spPr>
          <p:txBody>
            <a:bodyPr wrap="square" lIns="0" tIns="0" rIns="0" bIns="0" rtlCol="0"/>
            <a:lstStyle/>
            <a:p>
              <a:pPr defTabSz="754380"/>
              <a:endParaRPr sz="1485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4613383" y="4189978"/>
              <a:ext cx="0" cy="2564130"/>
            </a:xfrm>
            <a:custGeom>
              <a:avLst/>
              <a:gdLst/>
              <a:ahLst/>
              <a:cxnLst/>
              <a:rect l="l" t="t" r="r" b="b"/>
              <a:pathLst>
                <a:path h="2564129">
                  <a:moveTo>
                    <a:pt x="0" y="0"/>
                  </a:moveTo>
                  <a:lnTo>
                    <a:pt x="1" y="2563813"/>
                  </a:lnTo>
                </a:path>
              </a:pathLst>
            </a:custGeom>
            <a:ln w="12700">
              <a:solidFill>
                <a:srgbClr val="4663AA"/>
              </a:solidFill>
            </a:ln>
          </p:spPr>
          <p:txBody>
            <a:bodyPr wrap="square" lIns="0" tIns="0" rIns="0" bIns="0" rtlCol="0"/>
            <a:lstStyle/>
            <a:p>
              <a:pPr defTabSz="754380"/>
              <a:endParaRPr sz="1485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2" name="object 12"/>
            <p:cNvSpPr/>
            <p:nvPr/>
          </p:nvSpPr>
          <p:spPr>
            <a:xfrm>
              <a:off x="7146238" y="4197917"/>
              <a:ext cx="0" cy="2564130"/>
            </a:xfrm>
            <a:custGeom>
              <a:avLst/>
              <a:gdLst/>
              <a:ahLst/>
              <a:cxnLst/>
              <a:rect l="l" t="t" r="r" b="b"/>
              <a:pathLst>
                <a:path h="2564129">
                  <a:moveTo>
                    <a:pt x="0" y="0"/>
                  </a:moveTo>
                  <a:lnTo>
                    <a:pt x="1" y="2563813"/>
                  </a:lnTo>
                </a:path>
              </a:pathLst>
            </a:custGeom>
            <a:ln w="12700">
              <a:solidFill>
                <a:srgbClr val="4663AA"/>
              </a:solidFill>
            </a:ln>
          </p:spPr>
          <p:txBody>
            <a:bodyPr wrap="square" lIns="0" tIns="0" rIns="0" bIns="0" rtlCol="0"/>
            <a:lstStyle/>
            <a:p>
              <a:pPr defTabSz="754380"/>
              <a:endParaRPr sz="1485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7146238" y="5491728"/>
              <a:ext cx="104775" cy="0"/>
            </a:xfrm>
            <a:custGeom>
              <a:avLst/>
              <a:gdLst/>
              <a:ahLst/>
              <a:cxnLst/>
              <a:rect l="l" t="t" r="r" b="b"/>
              <a:pathLst>
                <a:path w="104775">
                  <a:moveTo>
                    <a:pt x="0" y="0"/>
                  </a:moveTo>
                  <a:lnTo>
                    <a:pt x="104775" y="1"/>
                  </a:lnTo>
                </a:path>
              </a:pathLst>
            </a:custGeom>
            <a:ln w="57150">
              <a:solidFill>
                <a:srgbClr val="002A5C"/>
              </a:solidFill>
            </a:ln>
          </p:spPr>
          <p:txBody>
            <a:bodyPr wrap="square" lIns="0" tIns="0" rIns="0" bIns="0" rtlCol="0"/>
            <a:lstStyle/>
            <a:p>
              <a:pPr defTabSz="754380"/>
              <a:endParaRPr sz="1485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4" name="object 14"/>
            <p:cNvSpPr/>
            <p:nvPr/>
          </p:nvSpPr>
          <p:spPr>
            <a:xfrm>
              <a:off x="7143421" y="3936908"/>
              <a:ext cx="114300" cy="1311910"/>
            </a:xfrm>
            <a:custGeom>
              <a:avLst/>
              <a:gdLst/>
              <a:ahLst/>
              <a:cxnLst/>
              <a:rect l="l" t="t" r="r" b="b"/>
              <a:pathLst>
                <a:path w="114300" h="1311910">
                  <a:moveTo>
                    <a:pt x="0" y="1196112"/>
                  </a:moveTo>
                  <a:lnTo>
                    <a:pt x="55203" y="1311365"/>
                  </a:lnTo>
                  <a:lnTo>
                    <a:pt x="104688" y="1216452"/>
                  </a:lnTo>
                  <a:lnTo>
                    <a:pt x="75865" y="1216452"/>
                  </a:lnTo>
                  <a:lnTo>
                    <a:pt x="37771" y="1215806"/>
                  </a:lnTo>
                  <a:lnTo>
                    <a:pt x="38094" y="1196758"/>
                  </a:lnTo>
                  <a:lnTo>
                    <a:pt x="0" y="1196112"/>
                  </a:lnTo>
                  <a:close/>
                </a:path>
                <a:path w="114300" h="1311910">
                  <a:moveTo>
                    <a:pt x="58386" y="0"/>
                  </a:moveTo>
                  <a:lnTo>
                    <a:pt x="37771" y="1215806"/>
                  </a:lnTo>
                  <a:lnTo>
                    <a:pt x="75865" y="1216452"/>
                  </a:lnTo>
                  <a:lnTo>
                    <a:pt x="76188" y="1197404"/>
                  </a:lnTo>
                  <a:lnTo>
                    <a:pt x="38094" y="1196758"/>
                  </a:lnTo>
                  <a:lnTo>
                    <a:pt x="76199" y="1196758"/>
                  </a:lnTo>
                  <a:lnTo>
                    <a:pt x="96480" y="646"/>
                  </a:lnTo>
                  <a:lnTo>
                    <a:pt x="58386" y="0"/>
                  </a:lnTo>
                  <a:close/>
                </a:path>
                <a:path w="114300" h="1311910">
                  <a:moveTo>
                    <a:pt x="76188" y="1197404"/>
                  </a:moveTo>
                  <a:lnTo>
                    <a:pt x="75865" y="1216452"/>
                  </a:lnTo>
                  <a:lnTo>
                    <a:pt x="104688" y="1216452"/>
                  </a:lnTo>
                  <a:lnTo>
                    <a:pt x="114283" y="1198050"/>
                  </a:lnTo>
                  <a:lnTo>
                    <a:pt x="76188" y="1197404"/>
                  </a:lnTo>
                  <a:close/>
                </a:path>
                <a:path w="114300" h="1311910">
                  <a:moveTo>
                    <a:pt x="76199" y="1196758"/>
                  </a:moveTo>
                  <a:lnTo>
                    <a:pt x="38094" y="1196758"/>
                  </a:lnTo>
                  <a:lnTo>
                    <a:pt x="76188" y="1197404"/>
                  </a:lnTo>
                  <a:lnTo>
                    <a:pt x="76199" y="1196758"/>
                  </a:lnTo>
                  <a:close/>
                </a:path>
              </a:pathLst>
            </a:custGeom>
            <a:solidFill>
              <a:srgbClr val="002A5C"/>
            </a:solidFill>
          </p:spPr>
          <p:txBody>
            <a:bodyPr wrap="square" lIns="0" tIns="0" rIns="0" bIns="0" rtlCol="0"/>
            <a:lstStyle/>
            <a:p>
              <a:pPr defTabSz="754380"/>
              <a:endParaRPr sz="1485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5889785" y="4294744"/>
            <a:ext cx="130969" cy="277256"/>
          </a:xfrm>
          <a:prstGeom prst="rect">
            <a:avLst/>
          </a:prstGeom>
        </p:spPr>
        <p:txBody>
          <a:bodyPr vert="horz" wrap="square" lIns="0" tIns="10478" rIns="0" bIns="0" rtlCol="0">
            <a:spAutoFit/>
          </a:bodyPr>
          <a:lstStyle/>
          <a:p>
            <a:pPr marL="10478" defTabSz="754380">
              <a:spcBef>
                <a:spcPts val="83"/>
              </a:spcBef>
            </a:pPr>
            <a:r>
              <a:rPr sz="1733" i="1" dirty="0">
                <a:solidFill>
                  <a:srgbClr val="002060"/>
                </a:solidFill>
                <a:latin typeface="Times New Roman"/>
                <a:cs typeface="Times New Roman"/>
              </a:rPr>
              <a:t>d</a:t>
            </a:r>
            <a:endParaRPr sz="1733" dirty="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16" name="正方形/長方形 15"/>
          <p:cNvSpPr/>
          <p:nvPr/>
        </p:nvSpPr>
        <p:spPr>
          <a:xfrm>
            <a:off x="5961474" y="3810000"/>
            <a:ext cx="417312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>
                <a:solidFill>
                  <a:srgbClr val="000000"/>
                </a:solidFill>
                <a:latin typeface="QONCKK+HelveticaNeue"/>
              </a:rPr>
              <a:t>for example, a very simple cost can be the squared di</a:t>
            </a:r>
            <a:r>
              <a:rPr lang="en-US" altLang="ja-JP" dirty="0">
                <a:solidFill>
                  <a:srgbClr val="000000"/>
                </a:solidFill>
                <a:latin typeface="NZTVAF+HelveticaNeue"/>
              </a:rPr>
              <a:t>ff</a:t>
            </a:r>
            <a:r>
              <a:rPr lang="en-US" altLang="ja-JP" dirty="0">
                <a:solidFill>
                  <a:srgbClr val="000000"/>
                </a:solidFill>
                <a:latin typeface="QONCKK+HelveticaNeue"/>
              </a:rPr>
              <a:t>erence in pixel intensities.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99689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3296" y="1423988"/>
            <a:ext cx="2713673" cy="467629"/>
          </a:xfrm>
          <a:prstGeom prst="rect">
            <a:avLst/>
          </a:prstGeom>
        </p:spPr>
        <p:txBody>
          <a:bodyPr vert="horz" wrap="square" lIns="0" tIns="10478" rIns="0" bIns="0" rtlCol="0">
            <a:spAutoFit/>
          </a:bodyPr>
          <a:lstStyle/>
          <a:p>
            <a:pPr marL="10478">
              <a:spcBef>
                <a:spcPts val="83"/>
              </a:spcBef>
            </a:pPr>
            <a:r>
              <a:rPr spc="-256" dirty="0">
                <a:latin typeface="Tahoma"/>
                <a:cs typeface="Tahoma"/>
              </a:rPr>
              <a:t>Stereo</a:t>
            </a:r>
            <a:r>
              <a:rPr spc="-8" dirty="0">
                <a:latin typeface="Tahoma"/>
                <a:cs typeface="Tahoma"/>
              </a:rPr>
              <a:t> </a:t>
            </a:r>
            <a:r>
              <a:rPr spc="-223" dirty="0">
                <a:latin typeface="Tahoma"/>
                <a:cs typeface="Tahoma"/>
              </a:rPr>
              <a:t>Matching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13296" y="2272665"/>
            <a:ext cx="6598206" cy="1416494"/>
          </a:xfrm>
          <a:prstGeom prst="rect">
            <a:avLst/>
          </a:prstGeom>
        </p:spPr>
        <p:txBody>
          <a:bodyPr vert="horz" wrap="square" lIns="0" tIns="25670" rIns="0" bIns="0" rtlCol="0">
            <a:spAutoFit/>
          </a:bodyPr>
          <a:lstStyle/>
          <a:p>
            <a:pPr marL="246221" marR="307515" indent="-235744" defTabSz="754380">
              <a:lnSpc>
                <a:spcPts val="2632"/>
              </a:lnSpc>
              <a:spcBef>
                <a:spcPts val="202"/>
              </a:spcBef>
              <a:buFontTx/>
              <a:buChar char="•"/>
              <a:tabLst>
                <a:tab pos="245697" algn="l"/>
                <a:tab pos="246221" algn="l"/>
              </a:tabLst>
            </a:pPr>
            <a:r>
              <a:rPr sz="2228" spc="-78" dirty="0">
                <a:solidFill>
                  <a:srgbClr val="002060"/>
                </a:solidFill>
                <a:latin typeface="Arial"/>
                <a:cs typeface="Arial"/>
              </a:rPr>
              <a:t>Stereo </a:t>
            </a:r>
            <a:r>
              <a:rPr sz="2228" spc="-12" dirty="0">
                <a:solidFill>
                  <a:srgbClr val="002060"/>
                </a:solidFill>
                <a:latin typeface="Arial"/>
                <a:cs typeface="Arial"/>
              </a:rPr>
              <a:t>matching </a:t>
            </a:r>
            <a:r>
              <a:rPr sz="2228" spc="-8" dirty="0">
                <a:solidFill>
                  <a:srgbClr val="002060"/>
                </a:solidFill>
                <a:latin typeface="Arial"/>
                <a:cs typeface="Arial"/>
              </a:rPr>
              <a:t>is </a:t>
            </a:r>
            <a:r>
              <a:rPr sz="2228" spc="-128" dirty="0">
                <a:solidFill>
                  <a:srgbClr val="002060"/>
                </a:solidFill>
                <a:latin typeface="Arial"/>
                <a:cs typeface="Arial"/>
              </a:rPr>
              <a:t>a </a:t>
            </a:r>
            <a:r>
              <a:rPr sz="2228" spc="-103" dirty="0">
                <a:solidFill>
                  <a:srgbClr val="002060"/>
                </a:solidFill>
                <a:latin typeface="Arial"/>
                <a:cs typeface="Arial"/>
              </a:rPr>
              <a:t>very </a:t>
            </a:r>
            <a:r>
              <a:rPr sz="2228" spc="-17" dirty="0">
                <a:solidFill>
                  <a:srgbClr val="002060"/>
                </a:solidFill>
                <a:latin typeface="Arial"/>
                <a:cs typeface="Arial"/>
              </a:rPr>
              <a:t>well-studied </a:t>
            </a:r>
            <a:r>
              <a:rPr sz="2228" spc="-29" dirty="0">
                <a:solidFill>
                  <a:srgbClr val="002060"/>
                </a:solidFill>
                <a:latin typeface="Arial"/>
                <a:cs typeface="Arial"/>
              </a:rPr>
              <a:t>problem </a:t>
            </a:r>
            <a:r>
              <a:rPr sz="2228" spc="54" dirty="0">
                <a:solidFill>
                  <a:srgbClr val="002060"/>
                </a:solidFill>
                <a:latin typeface="Arial"/>
                <a:cs typeface="Arial"/>
              </a:rPr>
              <a:t>in  </a:t>
            </a:r>
            <a:r>
              <a:rPr sz="2228" spc="-29" dirty="0">
                <a:solidFill>
                  <a:srgbClr val="002060"/>
                </a:solidFill>
                <a:latin typeface="Arial"/>
                <a:cs typeface="Arial"/>
              </a:rPr>
              <a:t>computer</a:t>
            </a:r>
            <a:r>
              <a:rPr sz="2228" spc="37" dirty="0">
                <a:solidFill>
                  <a:srgbClr val="002060"/>
                </a:solidFill>
                <a:latin typeface="Arial"/>
                <a:cs typeface="Arial"/>
              </a:rPr>
              <a:t> </a:t>
            </a:r>
            <a:r>
              <a:rPr sz="2228" spc="-37" dirty="0">
                <a:solidFill>
                  <a:srgbClr val="002060"/>
                </a:solidFill>
                <a:latin typeface="Arial"/>
                <a:cs typeface="Arial"/>
              </a:rPr>
              <a:t>vision</a:t>
            </a:r>
            <a:endParaRPr sz="2228">
              <a:solidFill>
                <a:prstClr val="black"/>
              </a:solidFill>
              <a:latin typeface="Arial"/>
              <a:cs typeface="Arial"/>
            </a:endParaRPr>
          </a:p>
          <a:p>
            <a:pPr defTabSz="754380">
              <a:spcBef>
                <a:spcPts val="4"/>
              </a:spcBef>
              <a:buClr>
                <a:srgbClr val="002060"/>
              </a:buClr>
              <a:buFont typeface="Arial"/>
              <a:buChar char="•"/>
            </a:pPr>
            <a:endParaRPr sz="2475">
              <a:solidFill>
                <a:prstClr val="black"/>
              </a:solidFill>
              <a:latin typeface="Arial"/>
              <a:cs typeface="Arial"/>
            </a:endParaRPr>
          </a:p>
          <a:p>
            <a:pPr marL="246221" indent="-235744" defTabSz="754380">
              <a:spcBef>
                <a:spcPts val="4"/>
              </a:spcBef>
              <a:buFontTx/>
              <a:buChar char="•"/>
              <a:tabLst>
                <a:tab pos="245697" algn="l"/>
                <a:tab pos="246221" algn="l"/>
              </a:tabLst>
            </a:pPr>
            <a:r>
              <a:rPr sz="2228" spc="-99" dirty="0">
                <a:solidFill>
                  <a:srgbClr val="002060"/>
                </a:solidFill>
                <a:latin typeface="Arial"/>
                <a:cs typeface="Arial"/>
              </a:rPr>
              <a:t>Survey </a:t>
            </a:r>
            <a:r>
              <a:rPr sz="2228" spc="8" dirty="0">
                <a:solidFill>
                  <a:srgbClr val="002060"/>
                </a:solidFill>
                <a:latin typeface="Arial"/>
                <a:cs typeface="Arial"/>
              </a:rPr>
              <a:t>at:</a:t>
            </a:r>
            <a:r>
              <a:rPr sz="2228" spc="140" dirty="0">
                <a:solidFill>
                  <a:srgbClr val="002060"/>
                </a:solidFill>
                <a:latin typeface="Arial"/>
                <a:cs typeface="Arial"/>
              </a:rPr>
              <a:t> </a:t>
            </a:r>
            <a:r>
              <a:rPr sz="2228" spc="-21" dirty="0">
                <a:solidFill>
                  <a:srgbClr val="0070C0"/>
                </a:solidFill>
                <a:latin typeface="Arial"/>
                <a:cs typeface="Arial"/>
                <a:hlinkClick r:id="rId2"/>
              </a:rPr>
              <a:t>http://vision.middlebury.edu/stereo/eval3/</a:t>
            </a:r>
            <a:endParaRPr sz="2228">
              <a:solidFill>
                <a:prstClr val="black"/>
              </a:solidFill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174224" y="4081157"/>
            <a:ext cx="3310366" cy="2197656"/>
            <a:chOff x="5059665" y="3665311"/>
            <a:chExt cx="4012565" cy="2663825"/>
          </a:xfrm>
        </p:grpSpPr>
        <p:sp>
          <p:nvSpPr>
            <p:cNvPr id="5" name="object 5"/>
            <p:cNvSpPr/>
            <p:nvPr/>
          </p:nvSpPr>
          <p:spPr>
            <a:xfrm>
              <a:off x="5059665" y="3665311"/>
              <a:ext cx="2006202" cy="133191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defTabSz="754380"/>
              <a:endParaRPr sz="1485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6062767" y="4997224"/>
              <a:ext cx="2006202" cy="133191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defTabSz="754380"/>
              <a:endParaRPr sz="1485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7065868" y="3665311"/>
              <a:ext cx="2006202" cy="133191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defTabSz="754380"/>
              <a:endParaRPr sz="1485">
                <a:solidFill>
                  <a:prstClr val="black"/>
                </a:solidFill>
                <a:latin typeface="Calibri"/>
              </a:endParaRPr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694731" y="4081155"/>
            <a:ext cx="3415141" cy="2197656"/>
            <a:chOff x="842098" y="3665309"/>
            <a:chExt cx="4139565" cy="2663825"/>
          </a:xfrm>
        </p:grpSpPr>
        <p:sp>
          <p:nvSpPr>
            <p:cNvPr id="9" name="object 9"/>
            <p:cNvSpPr/>
            <p:nvPr/>
          </p:nvSpPr>
          <p:spPr>
            <a:xfrm>
              <a:off x="842098" y="3665309"/>
              <a:ext cx="2069492" cy="1331913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defTabSz="754380"/>
              <a:endParaRPr sz="1485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1882970" y="4997223"/>
              <a:ext cx="2069492" cy="1331913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defTabSz="754380"/>
              <a:endParaRPr sz="1485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2911591" y="3665309"/>
              <a:ext cx="2069492" cy="1331913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defTabSz="754380"/>
              <a:endParaRPr sz="1485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12" name="正方形/長方形 11"/>
          <p:cNvSpPr/>
          <p:nvPr/>
        </p:nvSpPr>
        <p:spPr>
          <a:xfrm>
            <a:off x="7484457" y="2667000"/>
            <a:ext cx="2567579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>
                <a:solidFill>
                  <a:srgbClr val="000000"/>
                </a:solidFill>
                <a:latin typeface="QONCKK+HelveticaNeue"/>
              </a:rPr>
              <a:t>As with most problems in computer vision, the stereo vision algorithms are evaluated on a public benchmark. </a:t>
            </a:r>
            <a:endParaRPr lang="en-US" altLang="ja-JP" dirty="0" smtClean="0">
              <a:solidFill>
                <a:srgbClr val="000000"/>
              </a:solidFill>
              <a:latin typeface="QONCKK+HelveticaNeue"/>
            </a:endParaRPr>
          </a:p>
          <a:p>
            <a:r>
              <a:rPr lang="en-US" altLang="ja-JP" dirty="0" smtClean="0">
                <a:solidFill>
                  <a:srgbClr val="000000"/>
                </a:solidFill>
                <a:latin typeface="NZTVAF+HelveticaNeue"/>
              </a:rPr>
              <a:t>• </a:t>
            </a:r>
            <a:r>
              <a:rPr lang="en-US" altLang="ja-JP" dirty="0">
                <a:solidFill>
                  <a:srgbClr val="000000"/>
                </a:solidFill>
                <a:latin typeface="QONCKK+HelveticaNeue"/>
              </a:rPr>
              <a:t>The most famous of which is the </a:t>
            </a:r>
            <a:r>
              <a:rPr lang="en-US" altLang="ja-JP" dirty="0" err="1">
                <a:solidFill>
                  <a:srgbClr val="000000"/>
                </a:solidFill>
                <a:latin typeface="QONCKK+HelveticaNeue"/>
              </a:rPr>
              <a:t>middlebury</a:t>
            </a:r>
            <a:r>
              <a:rPr lang="en-US" altLang="ja-JP" dirty="0">
                <a:solidFill>
                  <a:srgbClr val="000000"/>
                </a:solidFill>
                <a:latin typeface="QONCKK+HelveticaNeue"/>
              </a:rPr>
              <a:t> stereo benchmark. 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61110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13296" y="3682937"/>
            <a:ext cx="1984439" cy="213713"/>
          </a:xfrm>
          <a:prstGeom prst="rect">
            <a:avLst/>
          </a:prstGeom>
        </p:spPr>
        <p:txBody>
          <a:bodyPr vert="horz" wrap="square" lIns="0" tIns="10478" rIns="0" bIns="0" rtlCol="0">
            <a:spAutoFit/>
          </a:bodyPr>
          <a:lstStyle/>
          <a:p>
            <a:pPr marL="10478" defTabSz="754380">
              <a:spcBef>
                <a:spcPts val="83"/>
              </a:spcBef>
            </a:pPr>
            <a:r>
              <a:rPr sz="1320" b="1" spc="-4" dirty="0">
                <a:solidFill>
                  <a:srgbClr val="4A66AC"/>
                </a:solidFill>
                <a:latin typeface="Arial Narrow"/>
                <a:cs typeface="Arial Narrow"/>
              </a:rPr>
              <a:t>Course 3, Module 1, </a:t>
            </a:r>
            <a:r>
              <a:rPr sz="1320" b="1" spc="-8" dirty="0">
                <a:solidFill>
                  <a:srgbClr val="4A66AC"/>
                </a:solidFill>
                <a:latin typeface="Arial Narrow"/>
                <a:cs typeface="Arial Narrow"/>
              </a:rPr>
              <a:t>Lesson</a:t>
            </a:r>
            <a:r>
              <a:rPr sz="1320" b="1" spc="231" dirty="0">
                <a:solidFill>
                  <a:srgbClr val="4A66AC"/>
                </a:solidFill>
                <a:latin typeface="Arial Narrow"/>
                <a:cs typeface="Arial Narrow"/>
              </a:rPr>
              <a:t> </a:t>
            </a:r>
            <a:r>
              <a:rPr sz="1320" b="1" dirty="0">
                <a:solidFill>
                  <a:srgbClr val="4A66AC"/>
                </a:solidFill>
                <a:latin typeface="Arial Narrow"/>
                <a:cs typeface="Arial Narrow"/>
              </a:rPr>
              <a:t>4</a:t>
            </a:r>
            <a:endParaRPr sz="1320">
              <a:solidFill>
                <a:prstClr val="black"/>
              </a:solidFill>
              <a:latin typeface="Arial Narrow"/>
              <a:cs typeface="Arial Narrow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13296" y="2721520"/>
            <a:ext cx="2222278" cy="467629"/>
          </a:xfrm>
          <a:prstGeom prst="rect">
            <a:avLst/>
          </a:prstGeom>
        </p:spPr>
        <p:txBody>
          <a:bodyPr vert="horz" wrap="square" lIns="0" tIns="10478" rIns="0" bIns="0" rtlCol="0">
            <a:spAutoFit/>
          </a:bodyPr>
          <a:lstStyle/>
          <a:p>
            <a:pPr marL="10478" defTabSz="754380">
              <a:spcBef>
                <a:spcPts val="83"/>
              </a:spcBef>
            </a:pPr>
            <a:r>
              <a:rPr sz="2970" b="1" spc="-4" dirty="0">
                <a:solidFill>
                  <a:srgbClr val="FFFFFF"/>
                </a:solidFill>
                <a:latin typeface="Arial Narrow"/>
                <a:cs typeface="Arial Narrow"/>
              </a:rPr>
              <a:t>Image</a:t>
            </a:r>
            <a:r>
              <a:rPr sz="2970" b="1" spc="-41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2970" b="1" spc="-4" dirty="0">
                <a:solidFill>
                  <a:srgbClr val="FFFFFF"/>
                </a:solidFill>
                <a:latin typeface="Arial Narrow"/>
                <a:cs typeface="Arial Narrow"/>
              </a:rPr>
              <a:t>Filtering</a:t>
            </a:r>
            <a:endParaRPr sz="2970">
              <a:solidFill>
                <a:prstClr val="black"/>
              </a:solidFill>
              <a:latin typeface="Arial Narrow"/>
              <a:cs typeface="Arial Narrow"/>
            </a:endParaRPr>
          </a:p>
        </p:txBody>
      </p:sp>
    </p:spTree>
    <p:extLst>
      <p:ext uri="{BB962C8B-B14F-4D97-AF65-F5344CB8AC3E}">
        <p14:creationId xmlns:p14="http://schemas.microsoft.com/office/powerpoint/2010/main" val="1823437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3297" y="1423988"/>
            <a:ext cx="2504646" cy="467629"/>
          </a:xfrm>
          <a:prstGeom prst="rect">
            <a:avLst/>
          </a:prstGeom>
        </p:spPr>
        <p:txBody>
          <a:bodyPr vert="horz" wrap="square" lIns="0" tIns="10478" rIns="0" bIns="0" rtlCol="0">
            <a:spAutoFit/>
          </a:bodyPr>
          <a:lstStyle/>
          <a:p>
            <a:pPr marL="10478">
              <a:spcBef>
                <a:spcPts val="83"/>
              </a:spcBef>
            </a:pPr>
            <a:r>
              <a:rPr spc="66" dirty="0">
                <a:latin typeface="Calibri"/>
                <a:cs typeface="Calibri"/>
              </a:rPr>
              <a:t>Image</a:t>
            </a:r>
            <a:r>
              <a:rPr spc="182" dirty="0">
                <a:latin typeface="Calibri"/>
                <a:cs typeface="Calibri"/>
              </a:rPr>
              <a:t> </a:t>
            </a:r>
            <a:r>
              <a:rPr spc="62" dirty="0">
                <a:latin typeface="Calibri"/>
                <a:cs typeface="Calibri"/>
              </a:rPr>
              <a:t>Filtering</a:t>
            </a:r>
          </a:p>
        </p:txBody>
      </p:sp>
      <p:sp>
        <p:nvSpPr>
          <p:cNvPr id="3" name="object 3"/>
          <p:cNvSpPr/>
          <p:nvPr/>
        </p:nvSpPr>
        <p:spPr>
          <a:xfrm>
            <a:off x="3116688" y="2493317"/>
            <a:ext cx="2641066" cy="26445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754380"/>
            <a:endParaRPr sz="1485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137273" y="5193792"/>
            <a:ext cx="2449640" cy="150170"/>
          </a:xfrm>
          <a:prstGeom prst="rect">
            <a:avLst/>
          </a:prstGeom>
        </p:spPr>
        <p:txBody>
          <a:bodyPr vert="horz" wrap="square" lIns="0" tIns="10478" rIns="0" bIns="0" rtlCol="0">
            <a:spAutoFit/>
          </a:bodyPr>
          <a:lstStyle/>
          <a:p>
            <a:pPr marL="10478" defTabSz="754380">
              <a:spcBef>
                <a:spcPts val="83"/>
              </a:spcBef>
            </a:pPr>
            <a:r>
              <a:rPr sz="907" b="1" spc="4" dirty="0">
                <a:solidFill>
                  <a:srgbClr val="002A5C"/>
                </a:solidFill>
                <a:latin typeface="Calibri"/>
                <a:cs typeface="Calibri"/>
              </a:rPr>
              <a:t>Copyright </a:t>
            </a:r>
            <a:r>
              <a:rPr sz="907" b="1" spc="12" dirty="0">
                <a:solidFill>
                  <a:srgbClr val="002A5C"/>
                </a:solidFill>
                <a:latin typeface="Calibri"/>
                <a:cs typeface="Calibri"/>
              </a:rPr>
              <a:t>Massachusetts </a:t>
            </a:r>
            <a:r>
              <a:rPr sz="907" b="1" spc="8" dirty="0">
                <a:solidFill>
                  <a:srgbClr val="002A5C"/>
                </a:solidFill>
                <a:latin typeface="Calibri"/>
                <a:cs typeface="Calibri"/>
              </a:rPr>
              <a:t>Institute </a:t>
            </a:r>
            <a:r>
              <a:rPr sz="907" b="1" spc="-12" dirty="0">
                <a:solidFill>
                  <a:srgbClr val="002A5C"/>
                </a:solidFill>
                <a:latin typeface="Calibri"/>
                <a:cs typeface="Calibri"/>
              </a:rPr>
              <a:t>of</a:t>
            </a:r>
            <a:r>
              <a:rPr sz="907" b="1" spc="70" dirty="0">
                <a:solidFill>
                  <a:srgbClr val="002A5C"/>
                </a:solidFill>
                <a:latin typeface="Calibri"/>
                <a:cs typeface="Calibri"/>
              </a:rPr>
              <a:t> </a:t>
            </a:r>
            <a:r>
              <a:rPr sz="907" b="1" spc="8" dirty="0">
                <a:solidFill>
                  <a:srgbClr val="002A5C"/>
                </a:solidFill>
                <a:latin typeface="Calibri"/>
                <a:cs typeface="Calibri"/>
              </a:rPr>
              <a:t>Technology</a:t>
            </a:r>
            <a:endParaRPr sz="907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5" name="正方形/長方形 4"/>
          <p:cNvSpPr/>
          <p:nvPr/>
        </p:nvSpPr>
        <p:spPr>
          <a:xfrm>
            <a:off x="5867400" y="1230292"/>
            <a:ext cx="417774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ja-JP" dirty="0" smtClean="0">
                <a:solidFill>
                  <a:srgbClr val="000000"/>
                </a:solidFill>
                <a:latin typeface="QONCKK+HelveticaNeue"/>
              </a:rPr>
              <a:t>Image </a:t>
            </a:r>
            <a:r>
              <a:rPr lang="en-US" altLang="ja-JP" dirty="0">
                <a:solidFill>
                  <a:srgbClr val="000000"/>
                </a:solidFill>
                <a:latin typeface="QONCKK+HelveticaNeue"/>
              </a:rPr>
              <a:t>Filtering is a simple and e</a:t>
            </a:r>
            <a:r>
              <a:rPr lang="en-US" altLang="ja-JP" dirty="0">
                <a:solidFill>
                  <a:srgbClr val="000000"/>
                </a:solidFill>
                <a:latin typeface="NZTVAF+HelveticaNeue"/>
              </a:rPr>
              <a:t>ffi</a:t>
            </a:r>
            <a:r>
              <a:rPr lang="en-US" altLang="ja-JP" dirty="0">
                <a:solidFill>
                  <a:srgbClr val="000000"/>
                </a:solidFill>
                <a:latin typeface="QONCKK+HelveticaNeue"/>
              </a:rPr>
              <a:t>cient method to </a:t>
            </a:r>
            <a:r>
              <a:rPr lang="en-US" altLang="ja-JP" dirty="0">
                <a:solidFill>
                  <a:srgbClr val="FF0000"/>
                </a:solidFill>
                <a:latin typeface="QONCKK+HelveticaNeue"/>
              </a:rPr>
              <a:t>eliminate</a:t>
            </a:r>
            <a:r>
              <a:rPr lang="en-US" altLang="ja-JP" dirty="0">
                <a:solidFill>
                  <a:srgbClr val="000000"/>
                </a:solidFill>
                <a:latin typeface="QONCKK+HelveticaNeue"/>
              </a:rPr>
              <a:t> </a:t>
            </a:r>
            <a:r>
              <a:rPr lang="en-US" altLang="ja-JP" dirty="0" smtClean="0">
                <a:solidFill>
                  <a:srgbClr val="FF0000"/>
                </a:solidFill>
                <a:latin typeface="QONCKK+HelveticaNeue"/>
              </a:rPr>
              <a:t>noise</a:t>
            </a:r>
            <a:r>
              <a:rPr lang="en-US" altLang="ja-JP" dirty="0" smtClean="0">
                <a:solidFill>
                  <a:srgbClr val="000000"/>
                </a:solidFill>
                <a:latin typeface="QONCKK+HelveticaNeue"/>
              </a:rPr>
              <a:t>.</a:t>
            </a:r>
            <a:endParaRPr lang="en-US" altLang="ja-JP" sz="2400" dirty="0">
              <a:solidFill>
                <a:srgbClr val="000000"/>
              </a:solidFill>
              <a:latin typeface="QONCKK+HelveticaNeue"/>
            </a:endParaRPr>
          </a:p>
          <a:p>
            <a:pPr marL="285750" indent="-285750">
              <a:buFontTx/>
              <a:buChar char="-"/>
            </a:pPr>
            <a:r>
              <a:rPr lang="en-US" altLang="ja-JP" dirty="0" smtClean="0">
                <a:solidFill>
                  <a:srgbClr val="000000"/>
                </a:solidFill>
                <a:latin typeface="QONCKK+HelveticaNeue"/>
              </a:rPr>
              <a:t>How </a:t>
            </a:r>
            <a:r>
              <a:rPr lang="en-US" altLang="ja-JP" dirty="0">
                <a:solidFill>
                  <a:srgbClr val="000000"/>
                </a:solidFill>
                <a:latin typeface="QONCKK+HelveticaNeue"/>
              </a:rPr>
              <a:t>image filtering helps reduce </a:t>
            </a:r>
            <a:r>
              <a:rPr lang="en-US" altLang="ja-JP" dirty="0">
                <a:solidFill>
                  <a:srgbClr val="FF0000"/>
                </a:solidFill>
                <a:latin typeface="QONCKK+HelveticaNeue"/>
              </a:rPr>
              <a:t>salt and pepper </a:t>
            </a:r>
            <a:r>
              <a:rPr lang="en-US" altLang="ja-JP" dirty="0" smtClean="0">
                <a:solidFill>
                  <a:srgbClr val="FF0000"/>
                </a:solidFill>
                <a:latin typeface="QONCKK+HelveticaNeue"/>
              </a:rPr>
              <a:t>noise</a:t>
            </a:r>
            <a:r>
              <a:rPr lang="ja-JP" altLang="en-US" dirty="0" smtClean="0">
                <a:solidFill>
                  <a:srgbClr val="FF0000"/>
                </a:solidFill>
                <a:latin typeface="QONCKK+HelveticaNeue"/>
              </a:rPr>
              <a:t>（塩コショウノイズ）</a:t>
            </a:r>
            <a:r>
              <a:rPr lang="en-US" altLang="ja-JP" dirty="0" smtClean="0">
                <a:solidFill>
                  <a:srgbClr val="000000"/>
                </a:solidFill>
                <a:latin typeface="QONCKK+HelveticaNeue"/>
              </a:rPr>
              <a:t>. </a:t>
            </a:r>
            <a:endParaRPr lang="en-US" altLang="ja-JP" sz="2400" dirty="0">
              <a:solidFill>
                <a:srgbClr val="000000"/>
              </a:solidFill>
              <a:latin typeface="QONCKK+HelveticaNeue"/>
            </a:endParaRPr>
          </a:p>
        </p:txBody>
      </p:sp>
    </p:spTree>
    <p:extLst>
      <p:ext uri="{BB962C8B-B14F-4D97-AF65-F5344CB8AC3E}">
        <p14:creationId xmlns:p14="http://schemas.microsoft.com/office/powerpoint/2010/main" val="3824929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33954" y="2589994"/>
            <a:ext cx="436388" cy="436388"/>
          </a:xfrm>
          <a:custGeom>
            <a:avLst/>
            <a:gdLst/>
            <a:ahLst/>
            <a:cxnLst/>
            <a:rect l="l" t="t" r="r" b="b"/>
            <a:pathLst>
              <a:path w="528955" h="528955">
                <a:moveTo>
                  <a:pt x="0" y="528947"/>
                </a:moveTo>
                <a:lnTo>
                  <a:pt x="528948" y="528947"/>
                </a:lnTo>
                <a:lnTo>
                  <a:pt x="528948" y="0"/>
                </a:lnTo>
                <a:lnTo>
                  <a:pt x="0" y="0"/>
                </a:lnTo>
                <a:lnTo>
                  <a:pt x="0" y="528947"/>
                </a:lnTo>
                <a:close/>
              </a:path>
            </a:pathLst>
          </a:custGeom>
          <a:solidFill>
            <a:srgbClr val="F1F1F1">
              <a:alpha val="39999"/>
            </a:srgbClr>
          </a:solidFill>
        </p:spPr>
        <p:txBody>
          <a:bodyPr wrap="square" lIns="0" tIns="0" rIns="0" bIns="0" rtlCol="0"/>
          <a:lstStyle/>
          <a:p>
            <a:pPr defTabSz="754380"/>
            <a:endParaRPr sz="1485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670337" y="2589994"/>
            <a:ext cx="436388" cy="436388"/>
          </a:xfrm>
          <a:custGeom>
            <a:avLst/>
            <a:gdLst/>
            <a:ahLst/>
            <a:cxnLst/>
            <a:rect l="l" t="t" r="r" b="b"/>
            <a:pathLst>
              <a:path w="528955" h="528955">
                <a:moveTo>
                  <a:pt x="0" y="528947"/>
                </a:moveTo>
                <a:lnTo>
                  <a:pt x="528947" y="528947"/>
                </a:lnTo>
                <a:lnTo>
                  <a:pt x="528947" y="0"/>
                </a:lnTo>
                <a:lnTo>
                  <a:pt x="0" y="0"/>
                </a:lnTo>
                <a:lnTo>
                  <a:pt x="0" y="528947"/>
                </a:lnTo>
                <a:close/>
              </a:path>
            </a:pathLst>
          </a:custGeom>
          <a:solidFill>
            <a:srgbClr val="F1F1F1">
              <a:alpha val="39999"/>
            </a:srgbClr>
          </a:solidFill>
        </p:spPr>
        <p:txBody>
          <a:bodyPr wrap="square" lIns="0" tIns="0" rIns="0" bIns="0" rtlCol="0"/>
          <a:lstStyle/>
          <a:p>
            <a:pPr defTabSz="754380"/>
            <a:endParaRPr sz="1485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106718" y="2589994"/>
            <a:ext cx="436388" cy="436388"/>
          </a:xfrm>
          <a:custGeom>
            <a:avLst/>
            <a:gdLst/>
            <a:ahLst/>
            <a:cxnLst/>
            <a:rect l="l" t="t" r="r" b="b"/>
            <a:pathLst>
              <a:path w="528955" h="528955">
                <a:moveTo>
                  <a:pt x="0" y="528947"/>
                </a:moveTo>
                <a:lnTo>
                  <a:pt x="528948" y="528947"/>
                </a:lnTo>
                <a:lnTo>
                  <a:pt x="528948" y="0"/>
                </a:lnTo>
                <a:lnTo>
                  <a:pt x="0" y="0"/>
                </a:lnTo>
                <a:lnTo>
                  <a:pt x="0" y="528947"/>
                </a:lnTo>
                <a:close/>
              </a:path>
            </a:pathLst>
          </a:custGeom>
          <a:solidFill>
            <a:srgbClr val="F1F1F1">
              <a:alpha val="39999"/>
            </a:srgbClr>
          </a:solidFill>
        </p:spPr>
        <p:txBody>
          <a:bodyPr wrap="square" lIns="0" tIns="0" rIns="0" bIns="0" rtlCol="0"/>
          <a:lstStyle/>
          <a:p>
            <a:pPr defTabSz="754380"/>
            <a:endParaRPr sz="1485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543101" y="2589994"/>
            <a:ext cx="436388" cy="436388"/>
          </a:xfrm>
          <a:custGeom>
            <a:avLst/>
            <a:gdLst/>
            <a:ahLst/>
            <a:cxnLst/>
            <a:rect l="l" t="t" r="r" b="b"/>
            <a:pathLst>
              <a:path w="528954" h="528955">
                <a:moveTo>
                  <a:pt x="0" y="528947"/>
                </a:moveTo>
                <a:lnTo>
                  <a:pt x="528947" y="528947"/>
                </a:lnTo>
                <a:lnTo>
                  <a:pt x="528947" y="0"/>
                </a:lnTo>
                <a:lnTo>
                  <a:pt x="0" y="0"/>
                </a:lnTo>
                <a:lnTo>
                  <a:pt x="0" y="528947"/>
                </a:lnTo>
                <a:close/>
              </a:path>
            </a:pathLst>
          </a:custGeom>
          <a:solidFill>
            <a:srgbClr val="F1F1F1">
              <a:alpha val="39999"/>
            </a:srgbClr>
          </a:solidFill>
        </p:spPr>
        <p:txBody>
          <a:bodyPr wrap="square" lIns="0" tIns="0" rIns="0" bIns="0" rtlCol="0"/>
          <a:lstStyle/>
          <a:p>
            <a:pPr defTabSz="754380"/>
            <a:endParaRPr sz="1485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61190" y="3899140"/>
            <a:ext cx="436388" cy="436388"/>
          </a:xfrm>
          <a:custGeom>
            <a:avLst/>
            <a:gdLst/>
            <a:ahLst/>
            <a:cxnLst/>
            <a:rect l="l" t="t" r="r" b="b"/>
            <a:pathLst>
              <a:path w="528955" h="528954">
                <a:moveTo>
                  <a:pt x="0" y="528947"/>
                </a:moveTo>
                <a:lnTo>
                  <a:pt x="528948" y="528947"/>
                </a:lnTo>
                <a:lnTo>
                  <a:pt x="528948" y="0"/>
                </a:lnTo>
                <a:lnTo>
                  <a:pt x="0" y="0"/>
                </a:lnTo>
                <a:lnTo>
                  <a:pt x="0" y="528947"/>
                </a:lnTo>
                <a:close/>
              </a:path>
            </a:pathLst>
          </a:custGeom>
          <a:solidFill>
            <a:srgbClr val="F1F1F1">
              <a:alpha val="39999"/>
            </a:srgbClr>
          </a:solidFill>
        </p:spPr>
        <p:txBody>
          <a:bodyPr wrap="square" lIns="0" tIns="0" rIns="0" bIns="0" rtlCol="0"/>
          <a:lstStyle/>
          <a:p>
            <a:pPr defTabSz="754380"/>
            <a:endParaRPr sz="1485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61190" y="4335521"/>
            <a:ext cx="436388" cy="436388"/>
          </a:xfrm>
          <a:custGeom>
            <a:avLst/>
            <a:gdLst/>
            <a:ahLst/>
            <a:cxnLst/>
            <a:rect l="l" t="t" r="r" b="b"/>
            <a:pathLst>
              <a:path w="528955" h="528954">
                <a:moveTo>
                  <a:pt x="0" y="528948"/>
                </a:moveTo>
                <a:lnTo>
                  <a:pt x="528948" y="528948"/>
                </a:lnTo>
                <a:lnTo>
                  <a:pt x="528948" y="0"/>
                </a:lnTo>
                <a:lnTo>
                  <a:pt x="0" y="0"/>
                </a:lnTo>
                <a:lnTo>
                  <a:pt x="0" y="528948"/>
                </a:lnTo>
                <a:close/>
              </a:path>
            </a:pathLst>
          </a:custGeom>
          <a:solidFill>
            <a:srgbClr val="F1F1F1">
              <a:alpha val="39999"/>
            </a:srgbClr>
          </a:solidFill>
        </p:spPr>
        <p:txBody>
          <a:bodyPr wrap="square" lIns="0" tIns="0" rIns="0" bIns="0" rtlCol="0"/>
          <a:lstStyle/>
          <a:p>
            <a:pPr defTabSz="754380"/>
            <a:endParaRPr sz="1485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61190" y="4771904"/>
            <a:ext cx="436388" cy="436388"/>
          </a:xfrm>
          <a:custGeom>
            <a:avLst/>
            <a:gdLst/>
            <a:ahLst/>
            <a:cxnLst/>
            <a:rect l="l" t="t" r="r" b="b"/>
            <a:pathLst>
              <a:path w="528955" h="528954">
                <a:moveTo>
                  <a:pt x="0" y="528947"/>
                </a:moveTo>
                <a:lnTo>
                  <a:pt x="528948" y="528947"/>
                </a:lnTo>
                <a:lnTo>
                  <a:pt x="528948" y="0"/>
                </a:lnTo>
                <a:lnTo>
                  <a:pt x="0" y="0"/>
                </a:lnTo>
                <a:lnTo>
                  <a:pt x="0" y="528947"/>
                </a:lnTo>
                <a:close/>
              </a:path>
            </a:pathLst>
          </a:custGeom>
          <a:solidFill>
            <a:srgbClr val="F1F1F1">
              <a:alpha val="39999"/>
            </a:srgbClr>
          </a:solidFill>
        </p:spPr>
        <p:txBody>
          <a:bodyPr wrap="square" lIns="0" tIns="0" rIns="0" bIns="0" rtlCol="0"/>
          <a:lstStyle/>
          <a:p>
            <a:pPr defTabSz="754380"/>
            <a:endParaRPr sz="1485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233954" y="3026375"/>
            <a:ext cx="436388" cy="436388"/>
          </a:xfrm>
          <a:custGeom>
            <a:avLst/>
            <a:gdLst/>
            <a:ahLst/>
            <a:cxnLst/>
            <a:rect l="l" t="t" r="r" b="b"/>
            <a:pathLst>
              <a:path w="528955" h="528955">
                <a:moveTo>
                  <a:pt x="0" y="528947"/>
                </a:moveTo>
                <a:lnTo>
                  <a:pt x="528948" y="528947"/>
                </a:lnTo>
                <a:lnTo>
                  <a:pt x="528948" y="0"/>
                </a:lnTo>
                <a:lnTo>
                  <a:pt x="0" y="0"/>
                </a:lnTo>
                <a:lnTo>
                  <a:pt x="0" y="528947"/>
                </a:lnTo>
                <a:close/>
              </a:path>
            </a:pathLst>
          </a:custGeom>
          <a:solidFill>
            <a:srgbClr val="F1F1F1">
              <a:alpha val="39999"/>
            </a:srgbClr>
          </a:solidFill>
        </p:spPr>
        <p:txBody>
          <a:bodyPr wrap="square" lIns="0" tIns="0" rIns="0" bIns="0" rtlCol="0"/>
          <a:lstStyle/>
          <a:p>
            <a:pPr defTabSz="754380"/>
            <a:endParaRPr sz="1485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670337" y="3026375"/>
            <a:ext cx="436388" cy="436388"/>
          </a:xfrm>
          <a:custGeom>
            <a:avLst/>
            <a:gdLst/>
            <a:ahLst/>
            <a:cxnLst/>
            <a:rect l="l" t="t" r="r" b="b"/>
            <a:pathLst>
              <a:path w="528955" h="528955">
                <a:moveTo>
                  <a:pt x="0" y="528947"/>
                </a:moveTo>
                <a:lnTo>
                  <a:pt x="528947" y="528947"/>
                </a:lnTo>
                <a:lnTo>
                  <a:pt x="528947" y="0"/>
                </a:lnTo>
                <a:lnTo>
                  <a:pt x="0" y="0"/>
                </a:lnTo>
                <a:lnTo>
                  <a:pt x="0" y="528947"/>
                </a:lnTo>
                <a:close/>
              </a:path>
            </a:pathLst>
          </a:custGeom>
          <a:solidFill>
            <a:srgbClr val="F1F1F1">
              <a:alpha val="39999"/>
            </a:srgbClr>
          </a:solidFill>
        </p:spPr>
        <p:txBody>
          <a:bodyPr wrap="square" lIns="0" tIns="0" rIns="0" bIns="0" rtlCol="0"/>
          <a:lstStyle/>
          <a:p>
            <a:pPr defTabSz="754380"/>
            <a:endParaRPr sz="1485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106718" y="3026375"/>
            <a:ext cx="436388" cy="436388"/>
          </a:xfrm>
          <a:custGeom>
            <a:avLst/>
            <a:gdLst/>
            <a:ahLst/>
            <a:cxnLst/>
            <a:rect l="l" t="t" r="r" b="b"/>
            <a:pathLst>
              <a:path w="528955" h="528955">
                <a:moveTo>
                  <a:pt x="0" y="528947"/>
                </a:moveTo>
                <a:lnTo>
                  <a:pt x="528948" y="528947"/>
                </a:lnTo>
                <a:lnTo>
                  <a:pt x="528948" y="0"/>
                </a:lnTo>
                <a:lnTo>
                  <a:pt x="0" y="0"/>
                </a:lnTo>
                <a:lnTo>
                  <a:pt x="0" y="528947"/>
                </a:lnTo>
                <a:close/>
              </a:path>
            </a:pathLst>
          </a:custGeom>
          <a:solidFill>
            <a:srgbClr val="FF0000">
              <a:alpha val="39999"/>
            </a:srgbClr>
          </a:solidFill>
        </p:spPr>
        <p:txBody>
          <a:bodyPr wrap="square" lIns="0" tIns="0" rIns="0" bIns="0" rtlCol="0"/>
          <a:lstStyle/>
          <a:p>
            <a:pPr defTabSz="754380"/>
            <a:endParaRPr sz="1485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543101" y="3026375"/>
            <a:ext cx="436388" cy="436388"/>
          </a:xfrm>
          <a:custGeom>
            <a:avLst/>
            <a:gdLst/>
            <a:ahLst/>
            <a:cxnLst/>
            <a:rect l="l" t="t" r="r" b="b"/>
            <a:pathLst>
              <a:path w="528954" h="528955">
                <a:moveTo>
                  <a:pt x="0" y="528947"/>
                </a:moveTo>
                <a:lnTo>
                  <a:pt x="528947" y="528947"/>
                </a:lnTo>
                <a:lnTo>
                  <a:pt x="528947" y="0"/>
                </a:lnTo>
                <a:lnTo>
                  <a:pt x="0" y="0"/>
                </a:lnTo>
                <a:lnTo>
                  <a:pt x="0" y="528947"/>
                </a:lnTo>
                <a:close/>
              </a:path>
            </a:pathLst>
          </a:custGeom>
          <a:solidFill>
            <a:srgbClr val="F2F2F2">
              <a:alpha val="39999"/>
            </a:srgbClr>
          </a:solidFill>
        </p:spPr>
        <p:txBody>
          <a:bodyPr wrap="square" lIns="0" tIns="0" rIns="0" bIns="0" rtlCol="0"/>
          <a:lstStyle/>
          <a:p>
            <a:pPr defTabSz="754380"/>
            <a:endParaRPr sz="1485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233954" y="3462757"/>
            <a:ext cx="436388" cy="436388"/>
          </a:xfrm>
          <a:custGeom>
            <a:avLst/>
            <a:gdLst/>
            <a:ahLst/>
            <a:cxnLst/>
            <a:rect l="l" t="t" r="r" b="b"/>
            <a:pathLst>
              <a:path w="528955" h="528954">
                <a:moveTo>
                  <a:pt x="0" y="528948"/>
                </a:moveTo>
                <a:lnTo>
                  <a:pt x="528948" y="528948"/>
                </a:lnTo>
                <a:lnTo>
                  <a:pt x="528948" y="0"/>
                </a:lnTo>
                <a:lnTo>
                  <a:pt x="0" y="0"/>
                </a:lnTo>
                <a:lnTo>
                  <a:pt x="0" y="528948"/>
                </a:lnTo>
                <a:close/>
              </a:path>
            </a:pathLst>
          </a:custGeom>
          <a:solidFill>
            <a:srgbClr val="F2F2F2">
              <a:alpha val="39999"/>
            </a:srgbClr>
          </a:solidFill>
        </p:spPr>
        <p:txBody>
          <a:bodyPr wrap="square" lIns="0" tIns="0" rIns="0" bIns="0" rtlCol="0"/>
          <a:lstStyle/>
          <a:p>
            <a:pPr defTabSz="754380"/>
            <a:endParaRPr sz="1485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670337" y="3462757"/>
            <a:ext cx="436388" cy="436388"/>
          </a:xfrm>
          <a:custGeom>
            <a:avLst/>
            <a:gdLst/>
            <a:ahLst/>
            <a:cxnLst/>
            <a:rect l="l" t="t" r="r" b="b"/>
            <a:pathLst>
              <a:path w="528955" h="528954">
                <a:moveTo>
                  <a:pt x="0" y="528948"/>
                </a:moveTo>
                <a:lnTo>
                  <a:pt x="528947" y="528948"/>
                </a:lnTo>
                <a:lnTo>
                  <a:pt x="528947" y="0"/>
                </a:lnTo>
                <a:lnTo>
                  <a:pt x="0" y="0"/>
                </a:lnTo>
                <a:lnTo>
                  <a:pt x="0" y="528948"/>
                </a:lnTo>
                <a:close/>
              </a:path>
            </a:pathLst>
          </a:custGeom>
          <a:solidFill>
            <a:srgbClr val="F2F2F2">
              <a:alpha val="39999"/>
            </a:srgbClr>
          </a:solidFill>
        </p:spPr>
        <p:txBody>
          <a:bodyPr wrap="square" lIns="0" tIns="0" rIns="0" bIns="0" rtlCol="0"/>
          <a:lstStyle/>
          <a:p>
            <a:pPr defTabSz="754380"/>
            <a:endParaRPr sz="1485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106718" y="3462757"/>
            <a:ext cx="436388" cy="436388"/>
          </a:xfrm>
          <a:custGeom>
            <a:avLst/>
            <a:gdLst/>
            <a:ahLst/>
            <a:cxnLst/>
            <a:rect l="l" t="t" r="r" b="b"/>
            <a:pathLst>
              <a:path w="528955" h="528954">
                <a:moveTo>
                  <a:pt x="0" y="528948"/>
                </a:moveTo>
                <a:lnTo>
                  <a:pt x="528948" y="528948"/>
                </a:lnTo>
                <a:lnTo>
                  <a:pt x="528948" y="0"/>
                </a:lnTo>
                <a:lnTo>
                  <a:pt x="0" y="0"/>
                </a:lnTo>
                <a:lnTo>
                  <a:pt x="0" y="528948"/>
                </a:lnTo>
                <a:close/>
              </a:path>
            </a:pathLst>
          </a:custGeom>
          <a:solidFill>
            <a:srgbClr val="F2F2F2">
              <a:alpha val="39999"/>
            </a:srgbClr>
          </a:solidFill>
        </p:spPr>
        <p:txBody>
          <a:bodyPr wrap="square" lIns="0" tIns="0" rIns="0" bIns="0" rtlCol="0"/>
          <a:lstStyle/>
          <a:p>
            <a:pPr defTabSz="754380"/>
            <a:endParaRPr sz="1485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2543101" y="3462757"/>
            <a:ext cx="436388" cy="436388"/>
          </a:xfrm>
          <a:custGeom>
            <a:avLst/>
            <a:gdLst/>
            <a:ahLst/>
            <a:cxnLst/>
            <a:rect l="l" t="t" r="r" b="b"/>
            <a:pathLst>
              <a:path w="528954" h="528954">
                <a:moveTo>
                  <a:pt x="0" y="528948"/>
                </a:moveTo>
                <a:lnTo>
                  <a:pt x="528947" y="528948"/>
                </a:lnTo>
                <a:lnTo>
                  <a:pt x="528947" y="0"/>
                </a:lnTo>
                <a:lnTo>
                  <a:pt x="0" y="0"/>
                </a:lnTo>
                <a:lnTo>
                  <a:pt x="0" y="528948"/>
                </a:lnTo>
                <a:close/>
              </a:path>
            </a:pathLst>
          </a:custGeom>
          <a:solidFill>
            <a:srgbClr val="F2F2F2">
              <a:alpha val="39999"/>
            </a:srgbClr>
          </a:solidFill>
        </p:spPr>
        <p:txBody>
          <a:bodyPr wrap="square" lIns="0" tIns="0" rIns="0" bIns="0" rtlCol="0"/>
          <a:lstStyle/>
          <a:p>
            <a:pPr defTabSz="754380"/>
            <a:endParaRPr sz="1485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797572" y="3899140"/>
            <a:ext cx="436388" cy="436388"/>
          </a:xfrm>
          <a:custGeom>
            <a:avLst/>
            <a:gdLst/>
            <a:ahLst/>
            <a:cxnLst/>
            <a:rect l="l" t="t" r="r" b="b"/>
            <a:pathLst>
              <a:path w="528955" h="528954">
                <a:moveTo>
                  <a:pt x="0" y="528947"/>
                </a:moveTo>
                <a:lnTo>
                  <a:pt x="528947" y="528947"/>
                </a:lnTo>
                <a:lnTo>
                  <a:pt x="528947" y="0"/>
                </a:lnTo>
                <a:lnTo>
                  <a:pt x="0" y="0"/>
                </a:lnTo>
                <a:lnTo>
                  <a:pt x="0" y="528947"/>
                </a:lnTo>
                <a:close/>
              </a:path>
            </a:pathLst>
          </a:custGeom>
          <a:solidFill>
            <a:srgbClr val="F2F2F2">
              <a:alpha val="39999"/>
            </a:srgbClr>
          </a:solidFill>
        </p:spPr>
        <p:txBody>
          <a:bodyPr wrap="square" lIns="0" tIns="0" rIns="0" bIns="0" rtlCol="0"/>
          <a:lstStyle/>
          <a:p>
            <a:pPr defTabSz="754380"/>
            <a:endParaRPr sz="1485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233954" y="3899140"/>
            <a:ext cx="436388" cy="436388"/>
          </a:xfrm>
          <a:custGeom>
            <a:avLst/>
            <a:gdLst/>
            <a:ahLst/>
            <a:cxnLst/>
            <a:rect l="l" t="t" r="r" b="b"/>
            <a:pathLst>
              <a:path w="528955" h="528954">
                <a:moveTo>
                  <a:pt x="0" y="528947"/>
                </a:moveTo>
                <a:lnTo>
                  <a:pt x="528948" y="528947"/>
                </a:lnTo>
                <a:lnTo>
                  <a:pt x="528948" y="0"/>
                </a:lnTo>
                <a:lnTo>
                  <a:pt x="0" y="0"/>
                </a:lnTo>
                <a:lnTo>
                  <a:pt x="0" y="528947"/>
                </a:lnTo>
                <a:close/>
              </a:path>
            </a:pathLst>
          </a:custGeom>
          <a:solidFill>
            <a:srgbClr val="F2F2F2">
              <a:alpha val="39999"/>
            </a:srgbClr>
          </a:solidFill>
        </p:spPr>
        <p:txBody>
          <a:bodyPr wrap="square" lIns="0" tIns="0" rIns="0" bIns="0" rtlCol="0"/>
          <a:lstStyle/>
          <a:p>
            <a:pPr defTabSz="754380"/>
            <a:endParaRPr sz="1485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670337" y="3899140"/>
            <a:ext cx="436388" cy="436388"/>
          </a:xfrm>
          <a:custGeom>
            <a:avLst/>
            <a:gdLst/>
            <a:ahLst/>
            <a:cxnLst/>
            <a:rect l="l" t="t" r="r" b="b"/>
            <a:pathLst>
              <a:path w="528955" h="528954">
                <a:moveTo>
                  <a:pt x="0" y="528947"/>
                </a:moveTo>
                <a:lnTo>
                  <a:pt x="528947" y="528947"/>
                </a:lnTo>
                <a:lnTo>
                  <a:pt x="528947" y="0"/>
                </a:lnTo>
                <a:lnTo>
                  <a:pt x="0" y="0"/>
                </a:lnTo>
                <a:lnTo>
                  <a:pt x="0" y="528947"/>
                </a:lnTo>
                <a:close/>
              </a:path>
            </a:pathLst>
          </a:custGeom>
          <a:solidFill>
            <a:srgbClr val="F2F2F2">
              <a:alpha val="39999"/>
            </a:srgbClr>
          </a:solidFill>
        </p:spPr>
        <p:txBody>
          <a:bodyPr wrap="square" lIns="0" tIns="0" rIns="0" bIns="0" rtlCol="0"/>
          <a:lstStyle/>
          <a:p>
            <a:pPr defTabSz="754380"/>
            <a:endParaRPr sz="1485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2106718" y="3899140"/>
            <a:ext cx="436388" cy="436388"/>
          </a:xfrm>
          <a:custGeom>
            <a:avLst/>
            <a:gdLst/>
            <a:ahLst/>
            <a:cxnLst/>
            <a:rect l="l" t="t" r="r" b="b"/>
            <a:pathLst>
              <a:path w="528955" h="528954">
                <a:moveTo>
                  <a:pt x="0" y="528947"/>
                </a:moveTo>
                <a:lnTo>
                  <a:pt x="528948" y="528947"/>
                </a:lnTo>
                <a:lnTo>
                  <a:pt x="528948" y="0"/>
                </a:lnTo>
                <a:lnTo>
                  <a:pt x="0" y="0"/>
                </a:lnTo>
                <a:lnTo>
                  <a:pt x="0" y="528947"/>
                </a:lnTo>
                <a:close/>
              </a:path>
            </a:pathLst>
          </a:custGeom>
          <a:solidFill>
            <a:srgbClr val="F2F2F2">
              <a:alpha val="39999"/>
            </a:srgbClr>
          </a:solidFill>
        </p:spPr>
        <p:txBody>
          <a:bodyPr wrap="square" lIns="0" tIns="0" rIns="0" bIns="0" rtlCol="0"/>
          <a:lstStyle/>
          <a:p>
            <a:pPr defTabSz="754380"/>
            <a:endParaRPr sz="1485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2543101" y="3899140"/>
            <a:ext cx="436388" cy="436388"/>
          </a:xfrm>
          <a:custGeom>
            <a:avLst/>
            <a:gdLst/>
            <a:ahLst/>
            <a:cxnLst/>
            <a:rect l="l" t="t" r="r" b="b"/>
            <a:pathLst>
              <a:path w="528954" h="528954">
                <a:moveTo>
                  <a:pt x="0" y="528947"/>
                </a:moveTo>
                <a:lnTo>
                  <a:pt x="528947" y="528947"/>
                </a:lnTo>
                <a:lnTo>
                  <a:pt x="528947" y="0"/>
                </a:lnTo>
                <a:lnTo>
                  <a:pt x="0" y="0"/>
                </a:lnTo>
                <a:lnTo>
                  <a:pt x="0" y="528947"/>
                </a:lnTo>
                <a:close/>
              </a:path>
            </a:pathLst>
          </a:custGeom>
          <a:solidFill>
            <a:srgbClr val="F2F2F2">
              <a:alpha val="39999"/>
            </a:srgbClr>
          </a:solidFill>
        </p:spPr>
        <p:txBody>
          <a:bodyPr wrap="square" lIns="0" tIns="0" rIns="0" bIns="0" rtlCol="0"/>
          <a:lstStyle/>
          <a:p>
            <a:pPr defTabSz="754380"/>
            <a:endParaRPr sz="1485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797572" y="4335521"/>
            <a:ext cx="436388" cy="436388"/>
          </a:xfrm>
          <a:custGeom>
            <a:avLst/>
            <a:gdLst/>
            <a:ahLst/>
            <a:cxnLst/>
            <a:rect l="l" t="t" r="r" b="b"/>
            <a:pathLst>
              <a:path w="528955" h="528954">
                <a:moveTo>
                  <a:pt x="0" y="528948"/>
                </a:moveTo>
                <a:lnTo>
                  <a:pt x="528947" y="528948"/>
                </a:lnTo>
                <a:lnTo>
                  <a:pt x="528947" y="0"/>
                </a:lnTo>
                <a:lnTo>
                  <a:pt x="0" y="0"/>
                </a:lnTo>
                <a:lnTo>
                  <a:pt x="0" y="528948"/>
                </a:lnTo>
                <a:close/>
              </a:path>
            </a:pathLst>
          </a:custGeom>
          <a:solidFill>
            <a:srgbClr val="FF0000">
              <a:alpha val="39999"/>
            </a:srgbClr>
          </a:solidFill>
        </p:spPr>
        <p:txBody>
          <a:bodyPr wrap="square" lIns="0" tIns="0" rIns="0" bIns="0" rtlCol="0"/>
          <a:lstStyle/>
          <a:p>
            <a:pPr defTabSz="754380"/>
            <a:endParaRPr sz="1485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1233954" y="4335521"/>
            <a:ext cx="436388" cy="436388"/>
          </a:xfrm>
          <a:custGeom>
            <a:avLst/>
            <a:gdLst/>
            <a:ahLst/>
            <a:cxnLst/>
            <a:rect l="l" t="t" r="r" b="b"/>
            <a:pathLst>
              <a:path w="528955" h="528954">
                <a:moveTo>
                  <a:pt x="0" y="528948"/>
                </a:moveTo>
                <a:lnTo>
                  <a:pt x="528948" y="528948"/>
                </a:lnTo>
                <a:lnTo>
                  <a:pt x="528948" y="0"/>
                </a:lnTo>
                <a:lnTo>
                  <a:pt x="0" y="0"/>
                </a:lnTo>
                <a:lnTo>
                  <a:pt x="0" y="528948"/>
                </a:lnTo>
                <a:close/>
              </a:path>
            </a:pathLst>
          </a:custGeom>
          <a:solidFill>
            <a:srgbClr val="F2F2F2">
              <a:alpha val="39999"/>
            </a:srgbClr>
          </a:solidFill>
        </p:spPr>
        <p:txBody>
          <a:bodyPr wrap="square" lIns="0" tIns="0" rIns="0" bIns="0" rtlCol="0"/>
          <a:lstStyle/>
          <a:p>
            <a:pPr defTabSz="754380"/>
            <a:endParaRPr sz="1485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797572" y="4771904"/>
            <a:ext cx="436388" cy="436388"/>
          </a:xfrm>
          <a:custGeom>
            <a:avLst/>
            <a:gdLst/>
            <a:ahLst/>
            <a:cxnLst/>
            <a:rect l="l" t="t" r="r" b="b"/>
            <a:pathLst>
              <a:path w="528955" h="528954">
                <a:moveTo>
                  <a:pt x="0" y="528947"/>
                </a:moveTo>
                <a:lnTo>
                  <a:pt x="528947" y="528947"/>
                </a:lnTo>
                <a:lnTo>
                  <a:pt x="528947" y="0"/>
                </a:lnTo>
                <a:lnTo>
                  <a:pt x="0" y="0"/>
                </a:lnTo>
                <a:lnTo>
                  <a:pt x="0" y="528947"/>
                </a:lnTo>
                <a:close/>
              </a:path>
            </a:pathLst>
          </a:custGeom>
          <a:solidFill>
            <a:srgbClr val="F2F2F2">
              <a:alpha val="39999"/>
            </a:srgbClr>
          </a:solidFill>
        </p:spPr>
        <p:txBody>
          <a:bodyPr wrap="square" lIns="0" tIns="0" rIns="0" bIns="0" rtlCol="0"/>
          <a:lstStyle/>
          <a:p>
            <a:pPr defTabSz="754380"/>
            <a:endParaRPr sz="1485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1233954" y="4771904"/>
            <a:ext cx="436388" cy="436388"/>
          </a:xfrm>
          <a:custGeom>
            <a:avLst/>
            <a:gdLst/>
            <a:ahLst/>
            <a:cxnLst/>
            <a:rect l="l" t="t" r="r" b="b"/>
            <a:pathLst>
              <a:path w="528955" h="528954">
                <a:moveTo>
                  <a:pt x="0" y="528947"/>
                </a:moveTo>
                <a:lnTo>
                  <a:pt x="528948" y="528947"/>
                </a:lnTo>
                <a:lnTo>
                  <a:pt x="528948" y="0"/>
                </a:lnTo>
                <a:lnTo>
                  <a:pt x="0" y="0"/>
                </a:lnTo>
                <a:lnTo>
                  <a:pt x="0" y="528947"/>
                </a:lnTo>
                <a:close/>
              </a:path>
            </a:pathLst>
          </a:custGeom>
          <a:solidFill>
            <a:srgbClr val="F2F2F2">
              <a:alpha val="39999"/>
            </a:srgbClr>
          </a:solidFill>
        </p:spPr>
        <p:txBody>
          <a:bodyPr wrap="square" lIns="0" tIns="0" rIns="0" bIns="0" rtlCol="0"/>
          <a:lstStyle/>
          <a:p>
            <a:pPr defTabSz="754380"/>
            <a:endParaRPr sz="1485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534935" y="2693392"/>
            <a:ext cx="2317099" cy="245868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defTabSz="754380">
              <a:lnSpc>
                <a:spcPts val="1596"/>
              </a:lnSpc>
              <a:tabLst>
                <a:tab pos="436388" algn="l"/>
                <a:tab pos="873824" algn="l"/>
                <a:tab pos="1265682" algn="l"/>
                <a:tab pos="1703118" algn="l"/>
                <a:tab pos="2140029" algn="l"/>
              </a:tabLst>
            </a:pPr>
            <a:r>
              <a:rPr sz="1361" spc="12" dirty="0">
                <a:solidFill>
                  <a:prstClr val="black"/>
                </a:solidFill>
                <a:latin typeface="Calibri"/>
                <a:cs typeface="Calibri"/>
              </a:rPr>
              <a:t>0	0	0	</a:t>
            </a:r>
            <a:r>
              <a:rPr sz="1361" dirty="0">
                <a:solidFill>
                  <a:prstClr val="black"/>
                </a:solidFill>
                <a:latin typeface="Calibri"/>
                <a:cs typeface="Calibri"/>
              </a:rPr>
              <a:t>9</a:t>
            </a:r>
            <a:r>
              <a:rPr sz="1361" spc="12" dirty="0">
                <a:solidFill>
                  <a:prstClr val="black"/>
                </a:solidFill>
                <a:latin typeface="Calibri"/>
                <a:cs typeface="Calibri"/>
              </a:rPr>
              <a:t>0</a:t>
            </a:r>
            <a:r>
              <a:rPr sz="1361" dirty="0">
                <a:solidFill>
                  <a:prstClr val="black"/>
                </a:solidFill>
                <a:latin typeface="Calibri"/>
                <a:cs typeface="Calibri"/>
              </a:rPr>
              <a:t>	9</a:t>
            </a:r>
            <a:r>
              <a:rPr sz="1361" spc="12" dirty="0">
                <a:solidFill>
                  <a:prstClr val="black"/>
                </a:solidFill>
                <a:latin typeface="Calibri"/>
                <a:cs typeface="Calibri"/>
              </a:rPr>
              <a:t>0</a:t>
            </a:r>
            <a:r>
              <a:rPr sz="1361" dirty="0">
                <a:solidFill>
                  <a:prstClr val="black"/>
                </a:solidFill>
                <a:latin typeface="Calibri"/>
                <a:cs typeface="Calibri"/>
              </a:rPr>
              <a:t>	90</a:t>
            </a:r>
            <a:endParaRPr sz="1361">
              <a:solidFill>
                <a:prstClr val="black"/>
              </a:solidFill>
              <a:latin typeface="Calibri"/>
              <a:cs typeface="Calibri"/>
            </a:endParaRPr>
          </a:p>
          <a:p>
            <a:pPr defTabSz="754380">
              <a:spcBef>
                <a:spcPts val="4"/>
              </a:spcBef>
            </a:pPr>
            <a:endParaRPr sz="1568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defTabSz="754380">
              <a:tabLst>
                <a:tab pos="436388" algn="l"/>
                <a:tab pos="873824" algn="l"/>
                <a:tab pos="1265682" algn="l"/>
                <a:tab pos="1703118" algn="l"/>
                <a:tab pos="2140029" algn="l"/>
              </a:tabLst>
            </a:pPr>
            <a:r>
              <a:rPr sz="1361" spc="12" dirty="0">
                <a:solidFill>
                  <a:prstClr val="black"/>
                </a:solidFill>
                <a:latin typeface="Calibri"/>
                <a:cs typeface="Calibri"/>
              </a:rPr>
              <a:t>0	0	0	</a:t>
            </a:r>
            <a:r>
              <a:rPr sz="1361" dirty="0">
                <a:solidFill>
                  <a:prstClr val="black"/>
                </a:solidFill>
                <a:latin typeface="Calibri"/>
                <a:cs typeface="Calibri"/>
              </a:rPr>
              <a:t>9</a:t>
            </a:r>
            <a:r>
              <a:rPr sz="1361" spc="12" dirty="0">
                <a:solidFill>
                  <a:prstClr val="black"/>
                </a:solidFill>
                <a:latin typeface="Calibri"/>
                <a:cs typeface="Calibri"/>
              </a:rPr>
              <a:t>0</a:t>
            </a:r>
            <a:r>
              <a:rPr sz="1361" dirty="0">
                <a:solidFill>
                  <a:prstClr val="black"/>
                </a:solidFill>
                <a:latin typeface="Calibri"/>
                <a:cs typeface="Calibri"/>
              </a:rPr>
              <a:t>	8</a:t>
            </a:r>
            <a:r>
              <a:rPr sz="1361" spc="12" dirty="0">
                <a:solidFill>
                  <a:prstClr val="black"/>
                </a:solidFill>
                <a:latin typeface="Calibri"/>
                <a:cs typeface="Calibri"/>
              </a:rPr>
              <a:t>0</a:t>
            </a:r>
            <a:r>
              <a:rPr sz="1361" dirty="0">
                <a:solidFill>
                  <a:prstClr val="black"/>
                </a:solidFill>
                <a:latin typeface="Calibri"/>
                <a:cs typeface="Calibri"/>
              </a:rPr>
              <a:t>	90</a:t>
            </a:r>
            <a:endParaRPr sz="1361">
              <a:solidFill>
                <a:prstClr val="black"/>
              </a:solidFill>
              <a:latin typeface="Calibri"/>
              <a:cs typeface="Calibri"/>
            </a:endParaRPr>
          </a:p>
          <a:p>
            <a:pPr defTabSz="754380">
              <a:spcBef>
                <a:spcPts val="4"/>
              </a:spcBef>
            </a:pPr>
            <a:endParaRPr sz="1568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defTabSz="754380">
              <a:tabLst>
                <a:tab pos="436388" algn="l"/>
                <a:tab pos="873824" algn="l"/>
                <a:tab pos="1265682" algn="l"/>
                <a:tab pos="1703118" algn="l"/>
                <a:tab pos="2140029" algn="l"/>
              </a:tabLst>
            </a:pPr>
            <a:r>
              <a:rPr sz="1361" spc="12" dirty="0">
                <a:solidFill>
                  <a:prstClr val="black"/>
                </a:solidFill>
                <a:latin typeface="Calibri"/>
                <a:cs typeface="Calibri"/>
              </a:rPr>
              <a:t>0	0	0	</a:t>
            </a:r>
            <a:r>
              <a:rPr sz="1361" dirty="0">
                <a:solidFill>
                  <a:prstClr val="black"/>
                </a:solidFill>
                <a:latin typeface="Calibri"/>
                <a:cs typeface="Calibri"/>
              </a:rPr>
              <a:t>9</a:t>
            </a:r>
            <a:r>
              <a:rPr sz="1361" spc="12" dirty="0">
                <a:solidFill>
                  <a:prstClr val="black"/>
                </a:solidFill>
                <a:latin typeface="Calibri"/>
                <a:cs typeface="Calibri"/>
              </a:rPr>
              <a:t>0</a:t>
            </a:r>
            <a:r>
              <a:rPr sz="1361" dirty="0">
                <a:solidFill>
                  <a:prstClr val="black"/>
                </a:solidFill>
                <a:latin typeface="Calibri"/>
                <a:cs typeface="Calibri"/>
              </a:rPr>
              <a:t>	9</a:t>
            </a:r>
            <a:r>
              <a:rPr sz="1361" spc="12" dirty="0">
                <a:solidFill>
                  <a:prstClr val="black"/>
                </a:solidFill>
                <a:latin typeface="Calibri"/>
                <a:cs typeface="Calibri"/>
              </a:rPr>
              <a:t>0</a:t>
            </a:r>
            <a:r>
              <a:rPr sz="1361" dirty="0">
                <a:solidFill>
                  <a:prstClr val="black"/>
                </a:solidFill>
                <a:latin typeface="Calibri"/>
                <a:cs typeface="Calibri"/>
              </a:rPr>
              <a:t>	90</a:t>
            </a:r>
            <a:endParaRPr sz="1361">
              <a:solidFill>
                <a:prstClr val="black"/>
              </a:solidFill>
              <a:latin typeface="Calibri"/>
              <a:cs typeface="Calibri"/>
            </a:endParaRPr>
          </a:p>
          <a:p>
            <a:pPr defTabSz="754380">
              <a:spcBef>
                <a:spcPts val="4"/>
              </a:spcBef>
            </a:pPr>
            <a:endParaRPr sz="1568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defTabSz="754380">
              <a:tabLst>
                <a:tab pos="436388" algn="l"/>
                <a:tab pos="873824" algn="l"/>
                <a:tab pos="1310735" algn="l"/>
                <a:tab pos="1747647" algn="l"/>
                <a:tab pos="2184559" algn="l"/>
              </a:tabLst>
            </a:pPr>
            <a:r>
              <a:rPr sz="1361" spc="12" dirty="0">
                <a:solidFill>
                  <a:prstClr val="black"/>
                </a:solidFill>
                <a:latin typeface="Calibri"/>
                <a:cs typeface="Calibri"/>
              </a:rPr>
              <a:t>0	0	0	0	0	0</a:t>
            </a:r>
            <a:endParaRPr sz="1361">
              <a:solidFill>
                <a:prstClr val="black"/>
              </a:solidFill>
              <a:latin typeface="Calibri"/>
              <a:cs typeface="Calibri"/>
            </a:endParaRPr>
          </a:p>
          <a:p>
            <a:pPr defTabSz="754380">
              <a:spcBef>
                <a:spcPts val="4"/>
              </a:spcBef>
            </a:pPr>
            <a:endParaRPr sz="1568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defTabSz="754380">
              <a:tabLst>
                <a:tab pos="391859" algn="l"/>
                <a:tab pos="873824" algn="l"/>
                <a:tab pos="1310735" algn="l"/>
                <a:tab pos="1747647" algn="l"/>
                <a:tab pos="2184559" algn="l"/>
              </a:tabLst>
            </a:pPr>
            <a:r>
              <a:rPr sz="1361" spc="12" dirty="0">
                <a:solidFill>
                  <a:prstClr val="black"/>
                </a:solidFill>
                <a:latin typeface="Calibri"/>
                <a:cs typeface="Calibri"/>
              </a:rPr>
              <a:t>0	</a:t>
            </a:r>
            <a:r>
              <a:rPr sz="1361" spc="8" dirty="0">
                <a:solidFill>
                  <a:prstClr val="black"/>
                </a:solidFill>
                <a:latin typeface="Calibri"/>
                <a:cs typeface="Calibri"/>
              </a:rPr>
              <a:t>10	</a:t>
            </a:r>
            <a:r>
              <a:rPr sz="1361" spc="12" dirty="0">
                <a:solidFill>
                  <a:prstClr val="black"/>
                </a:solidFill>
                <a:latin typeface="Calibri"/>
                <a:cs typeface="Calibri"/>
              </a:rPr>
              <a:t>0	0	0	0</a:t>
            </a:r>
            <a:endParaRPr sz="1361">
              <a:solidFill>
                <a:prstClr val="black"/>
              </a:solidFill>
              <a:latin typeface="Calibri"/>
              <a:cs typeface="Calibri"/>
            </a:endParaRPr>
          </a:p>
          <a:p>
            <a:pPr defTabSz="754380">
              <a:spcBef>
                <a:spcPts val="8"/>
              </a:spcBef>
            </a:pPr>
            <a:endParaRPr sz="1568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defTabSz="754380">
              <a:tabLst>
                <a:tab pos="436388" algn="l"/>
                <a:tab pos="873824" algn="l"/>
                <a:tab pos="1310735" algn="l"/>
                <a:tab pos="1747647" algn="l"/>
                <a:tab pos="2184559" algn="l"/>
              </a:tabLst>
            </a:pPr>
            <a:r>
              <a:rPr sz="1361" spc="12" dirty="0">
                <a:solidFill>
                  <a:prstClr val="black"/>
                </a:solidFill>
                <a:latin typeface="Calibri"/>
                <a:cs typeface="Calibri"/>
              </a:rPr>
              <a:t>0	0	0	0	0	0</a:t>
            </a:r>
            <a:endParaRPr sz="1361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344623" y="2577136"/>
            <a:ext cx="2641066" cy="264106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754380"/>
            <a:endParaRPr sz="1485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1665722" y="2599172"/>
            <a:ext cx="435340" cy="435340"/>
          </a:xfrm>
          <a:custGeom>
            <a:avLst/>
            <a:gdLst/>
            <a:ahLst/>
            <a:cxnLst/>
            <a:rect l="l" t="t" r="r" b="b"/>
            <a:pathLst>
              <a:path w="527685" h="527685">
                <a:moveTo>
                  <a:pt x="0" y="527100"/>
                </a:moveTo>
                <a:lnTo>
                  <a:pt x="527100" y="527100"/>
                </a:lnTo>
                <a:lnTo>
                  <a:pt x="527100" y="0"/>
                </a:lnTo>
                <a:lnTo>
                  <a:pt x="0" y="0"/>
                </a:lnTo>
                <a:lnTo>
                  <a:pt x="0" y="527100"/>
                </a:lnTo>
                <a:close/>
              </a:path>
            </a:pathLst>
          </a:custGeom>
          <a:solidFill>
            <a:srgbClr val="F1F1F1">
              <a:alpha val="39999"/>
            </a:srgbClr>
          </a:solidFill>
        </p:spPr>
        <p:txBody>
          <a:bodyPr wrap="square" lIns="0" tIns="0" rIns="0" bIns="0" rtlCol="0"/>
          <a:lstStyle/>
          <a:p>
            <a:pPr defTabSz="754380"/>
            <a:endParaRPr sz="1485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2100579" y="2599172"/>
            <a:ext cx="435340" cy="435340"/>
          </a:xfrm>
          <a:custGeom>
            <a:avLst/>
            <a:gdLst/>
            <a:ahLst/>
            <a:cxnLst/>
            <a:rect l="l" t="t" r="r" b="b"/>
            <a:pathLst>
              <a:path w="527685" h="527685">
                <a:moveTo>
                  <a:pt x="0" y="527100"/>
                </a:moveTo>
                <a:lnTo>
                  <a:pt x="527100" y="527100"/>
                </a:lnTo>
                <a:lnTo>
                  <a:pt x="527100" y="0"/>
                </a:lnTo>
                <a:lnTo>
                  <a:pt x="0" y="0"/>
                </a:lnTo>
                <a:lnTo>
                  <a:pt x="0" y="527100"/>
                </a:lnTo>
                <a:close/>
              </a:path>
            </a:pathLst>
          </a:custGeom>
          <a:solidFill>
            <a:srgbClr val="F1F1F1">
              <a:alpha val="39999"/>
            </a:srgbClr>
          </a:solidFill>
        </p:spPr>
        <p:txBody>
          <a:bodyPr wrap="square" lIns="0" tIns="0" rIns="0" bIns="0" rtlCol="0"/>
          <a:lstStyle/>
          <a:p>
            <a:pPr defTabSz="754380"/>
            <a:endParaRPr sz="1485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2535438" y="2599172"/>
            <a:ext cx="435340" cy="435340"/>
          </a:xfrm>
          <a:custGeom>
            <a:avLst/>
            <a:gdLst/>
            <a:ahLst/>
            <a:cxnLst/>
            <a:rect l="l" t="t" r="r" b="b"/>
            <a:pathLst>
              <a:path w="527685" h="527685">
                <a:moveTo>
                  <a:pt x="0" y="527100"/>
                </a:moveTo>
                <a:lnTo>
                  <a:pt x="527100" y="527100"/>
                </a:lnTo>
                <a:lnTo>
                  <a:pt x="527100" y="0"/>
                </a:lnTo>
                <a:lnTo>
                  <a:pt x="0" y="0"/>
                </a:lnTo>
                <a:lnTo>
                  <a:pt x="0" y="527100"/>
                </a:lnTo>
                <a:close/>
              </a:path>
            </a:pathLst>
          </a:custGeom>
          <a:solidFill>
            <a:srgbClr val="F1F1F1">
              <a:alpha val="39999"/>
            </a:srgbClr>
          </a:solidFill>
        </p:spPr>
        <p:txBody>
          <a:bodyPr wrap="square" lIns="0" tIns="0" rIns="0" bIns="0" rtlCol="0"/>
          <a:lstStyle/>
          <a:p>
            <a:pPr defTabSz="754380"/>
            <a:endParaRPr sz="1485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361147" y="3903747"/>
            <a:ext cx="435340" cy="435340"/>
          </a:xfrm>
          <a:custGeom>
            <a:avLst/>
            <a:gdLst/>
            <a:ahLst/>
            <a:cxnLst/>
            <a:rect l="l" t="t" r="r" b="b"/>
            <a:pathLst>
              <a:path w="527685" h="527685">
                <a:moveTo>
                  <a:pt x="0" y="527100"/>
                </a:moveTo>
                <a:lnTo>
                  <a:pt x="527100" y="527100"/>
                </a:lnTo>
                <a:lnTo>
                  <a:pt x="527100" y="0"/>
                </a:lnTo>
                <a:lnTo>
                  <a:pt x="0" y="0"/>
                </a:lnTo>
                <a:lnTo>
                  <a:pt x="0" y="527100"/>
                </a:lnTo>
                <a:close/>
              </a:path>
            </a:pathLst>
          </a:custGeom>
          <a:solidFill>
            <a:srgbClr val="F1F1F1">
              <a:alpha val="39999"/>
            </a:srgbClr>
          </a:solidFill>
        </p:spPr>
        <p:txBody>
          <a:bodyPr wrap="square" lIns="0" tIns="0" rIns="0" bIns="0" rtlCol="0"/>
          <a:lstStyle/>
          <a:p>
            <a:pPr defTabSz="754380"/>
            <a:endParaRPr sz="1485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361147" y="4338605"/>
            <a:ext cx="435340" cy="435340"/>
          </a:xfrm>
          <a:custGeom>
            <a:avLst/>
            <a:gdLst/>
            <a:ahLst/>
            <a:cxnLst/>
            <a:rect l="l" t="t" r="r" b="b"/>
            <a:pathLst>
              <a:path w="527685" h="527685">
                <a:moveTo>
                  <a:pt x="0" y="527099"/>
                </a:moveTo>
                <a:lnTo>
                  <a:pt x="527100" y="527099"/>
                </a:lnTo>
                <a:lnTo>
                  <a:pt x="527100" y="0"/>
                </a:lnTo>
                <a:lnTo>
                  <a:pt x="0" y="0"/>
                </a:lnTo>
                <a:lnTo>
                  <a:pt x="0" y="527099"/>
                </a:lnTo>
                <a:close/>
              </a:path>
            </a:pathLst>
          </a:custGeom>
          <a:solidFill>
            <a:srgbClr val="F1F1F1">
              <a:alpha val="39999"/>
            </a:srgbClr>
          </a:solidFill>
        </p:spPr>
        <p:txBody>
          <a:bodyPr wrap="square" lIns="0" tIns="0" rIns="0" bIns="0" rtlCol="0"/>
          <a:lstStyle/>
          <a:p>
            <a:pPr defTabSz="754380"/>
            <a:endParaRPr sz="1485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361147" y="4773462"/>
            <a:ext cx="435340" cy="435340"/>
          </a:xfrm>
          <a:custGeom>
            <a:avLst/>
            <a:gdLst/>
            <a:ahLst/>
            <a:cxnLst/>
            <a:rect l="l" t="t" r="r" b="b"/>
            <a:pathLst>
              <a:path w="527685" h="527685">
                <a:moveTo>
                  <a:pt x="0" y="527100"/>
                </a:moveTo>
                <a:lnTo>
                  <a:pt x="527100" y="527100"/>
                </a:lnTo>
                <a:lnTo>
                  <a:pt x="527100" y="0"/>
                </a:lnTo>
                <a:lnTo>
                  <a:pt x="0" y="0"/>
                </a:lnTo>
                <a:lnTo>
                  <a:pt x="0" y="527100"/>
                </a:lnTo>
                <a:close/>
              </a:path>
            </a:pathLst>
          </a:custGeom>
          <a:solidFill>
            <a:srgbClr val="F1F1F1">
              <a:alpha val="39999"/>
            </a:srgbClr>
          </a:solidFill>
        </p:spPr>
        <p:txBody>
          <a:bodyPr wrap="square" lIns="0" tIns="0" rIns="0" bIns="0" rtlCol="0"/>
          <a:lstStyle/>
          <a:p>
            <a:pPr defTabSz="754380"/>
            <a:endParaRPr sz="1485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1665722" y="3034031"/>
            <a:ext cx="435340" cy="435340"/>
          </a:xfrm>
          <a:custGeom>
            <a:avLst/>
            <a:gdLst/>
            <a:ahLst/>
            <a:cxnLst/>
            <a:rect l="l" t="t" r="r" b="b"/>
            <a:pathLst>
              <a:path w="527685" h="527685">
                <a:moveTo>
                  <a:pt x="0" y="527100"/>
                </a:moveTo>
                <a:lnTo>
                  <a:pt x="527100" y="527100"/>
                </a:lnTo>
                <a:lnTo>
                  <a:pt x="527100" y="0"/>
                </a:lnTo>
                <a:lnTo>
                  <a:pt x="0" y="0"/>
                </a:lnTo>
                <a:lnTo>
                  <a:pt x="0" y="527100"/>
                </a:lnTo>
                <a:close/>
              </a:path>
            </a:pathLst>
          </a:custGeom>
          <a:solidFill>
            <a:srgbClr val="F1F1F1">
              <a:alpha val="39999"/>
            </a:srgbClr>
          </a:solidFill>
        </p:spPr>
        <p:txBody>
          <a:bodyPr wrap="square" lIns="0" tIns="0" rIns="0" bIns="0" rtlCol="0"/>
          <a:lstStyle/>
          <a:p>
            <a:pPr defTabSz="754380"/>
            <a:endParaRPr sz="1485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2100579" y="3034031"/>
            <a:ext cx="435340" cy="435340"/>
          </a:xfrm>
          <a:custGeom>
            <a:avLst/>
            <a:gdLst/>
            <a:ahLst/>
            <a:cxnLst/>
            <a:rect l="l" t="t" r="r" b="b"/>
            <a:pathLst>
              <a:path w="527685" h="527685">
                <a:moveTo>
                  <a:pt x="0" y="527100"/>
                </a:moveTo>
                <a:lnTo>
                  <a:pt x="527100" y="527100"/>
                </a:lnTo>
                <a:lnTo>
                  <a:pt x="527100" y="0"/>
                </a:lnTo>
                <a:lnTo>
                  <a:pt x="0" y="0"/>
                </a:lnTo>
                <a:lnTo>
                  <a:pt x="0" y="527100"/>
                </a:lnTo>
                <a:close/>
              </a:path>
            </a:pathLst>
          </a:custGeom>
          <a:solidFill>
            <a:srgbClr val="FF0000">
              <a:alpha val="39999"/>
            </a:srgbClr>
          </a:solidFill>
        </p:spPr>
        <p:txBody>
          <a:bodyPr wrap="square" lIns="0" tIns="0" rIns="0" bIns="0" rtlCol="0"/>
          <a:lstStyle/>
          <a:p>
            <a:pPr defTabSz="754380"/>
            <a:endParaRPr sz="1485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2535438" y="3034031"/>
            <a:ext cx="435340" cy="435340"/>
          </a:xfrm>
          <a:custGeom>
            <a:avLst/>
            <a:gdLst/>
            <a:ahLst/>
            <a:cxnLst/>
            <a:rect l="l" t="t" r="r" b="b"/>
            <a:pathLst>
              <a:path w="527685" h="527685">
                <a:moveTo>
                  <a:pt x="0" y="527100"/>
                </a:moveTo>
                <a:lnTo>
                  <a:pt x="527100" y="527100"/>
                </a:lnTo>
                <a:lnTo>
                  <a:pt x="527100" y="0"/>
                </a:lnTo>
                <a:lnTo>
                  <a:pt x="0" y="0"/>
                </a:lnTo>
                <a:lnTo>
                  <a:pt x="0" y="527100"/>
                </a:lnTo>
                <a:close/>
              </a:path>
            </a:pathLst>
          </a:custGeom>
          <a:solidFill>
            <a:srgbClr val="F2F2F2">
              <a:alpha val="39999"/>
            </a:srgbClr>
          </a:solidFill>
        </p:spPr>
        <p:txBody>
          <a:bodyPr wrap="square" lIns="0" tIns="0" rIns="0" bIns="0" rtlCol="0"/>
          <a:lstStyle/>
          <a:p>
            <a:pPr defTabSz="754380"/>
            <a:endParaRPr sz="1485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1665722" y="3468888"/>
            <a:ext cx="435340" cy="435340"/>
          </a:xfrm>
          <a:custGeom>
            <a:avLst/>
            <a:gdLst/>
            <a:ahLst/>
            <a:cxnLst/>
            <a:rect l="l" t="t" r="r" b="b"/>
            <a:pathLst>
              <a:path w="527685" h="527685">
                <a:moveTo>
                  <a:pt x="0" y="527100"/>
                </a:moveTo>
                <a:lnTo>
                  <a:pt x="527100" y="527100"/>
                </a:lnTo>
                <a:lnTo>
                  <a:pt x="527100" y="0"/>
                </a:lnTo>
                <a:lnTo>
                  <a:pt x="0" y="0"/>
                </a:lnTo>
                <a:lnTo>
                  <a:pt x="0" y="527100"/>
                </a:lnTo>
                <a:close/>
              </a:path>
            </a:pathLst>
          </a:custGeom>
          <a:solidFill>
            <a:srgbClr val="F2F2F2">
              <a:alpha val="39999"/>
            </a:srgbClr>
          </a:solidFill>
        </p:spPr>
        <p:txBody>
          <a:bodyPr wrap="square" lIns="0" tIns="0" rIns="0" bIns="0" rtlCol="0"/>
          <a:lstStyle/>
          <a:p>
            <a:pPr defTabSz="754380"/>
            <a:endParaRPr sz="1485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2100579" y="3468888"/>
            <a:ext cx="435340" cy="435340"/>
          </a:xfrm>
          <a:custGeom>
            <a:avLst/>
            <a:gdLst/>
            <a:ahLst/>
            <a:cxnLst/>
            <a:rect l="l" t="t" r="r" b="b"/>
            <a:pathLst>
              <a:path w="527685" h="527685">
                <a:moveTo>
                  <a:pt x="0" y="527100"/>
                </a:moveTo>
                <a:lnTo>
                  <a:pt x="527100" y="527100"/>
                </a:lnTo>
                <a:lnTo>
                  <a:pt x="527100" y="0"/>
                </a:lnTo>
                <a:lnTo>
                  <a:pt x="0" y="0"/>
                </a:lnTo>
                <a:lnTo>
                  <a:pt x="0" y="527100"/>
                </a:lnTo>
                <a:close/>
              </a:path>
            </a:pathLst>
          </a:custGeom>
          <a:solidFill>
            <a:srgbClr val="F2F2F2">
              <a:alpha val="39999"/>
            </a:srgbClr>
          </a:solidFill>
        </p:spPr>
        <p:txBody>
          <a:bodyPr wrap="square" lIns="0" tIns="0" rIns="0" bIns="0" rtlCol="0"/>
          <a:lstStyle/>
          <a:p>
            <a:pPr defTabSz="754380"/>
            <a:endParaRPr sz="1485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2535438" y="3468888"/>
            <a:ext cx="435340" cy="435340"/>
          </a:xfrm>
          <a:custGeom>
            <a:avLst/>
            <a:gdLst/>
            <a:ahLst/>
            <a:cxnLst/>
            <a:rect l="l" t="t" r="r" b="b"/>
            <a:pathLst>
              <a:path w="527685" h="527685">
                <a:moveTo>
                  <a:pt x="0" y="527100"/>
                </a:moveTo>
                <a:lnTo>
                  <a:pt x="527100" y="527100"/>
                </a:lnTo>
                <a:lnTo>
                  <a:pt x="527100" y="0"/>
                </a:lnTo>
                <a:lnTo>
                  <a:pt x="0" y="0"/>
                </a:lnTo>
                <a:lnTo>
                  <a:pt x="0" y="527100"/>
                </a:lnTo>
                <a:close/>
              </a:path>
            </a:pathLst>
          </a:custGeom>
          <a:solidFill>
            <a:srgbClr val="F2F2F2">
              <a:alpha val="39999"/>
            </a:srgbClr>
          </a:solidFill>
        </p:spPr>
        <p:txBody>
          <a:bodyPr wrap="square" lIns="0" tIns="0" rIns="0" bIns="0" rtlCol="0"/>
          <a:lstStyle/>
          <a:p>
            <a:pPr defTabSz="754380"/>
            <a:endParaRPr sz="1485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796005" y="3903747"/>
            <a:ext cx="435340" cy="435340"/>
          </a:xfrm>
          <a:custGeom>
            <a:avLst/>
            <a:gdLst/>
            <a:ahLst/>
            <a:cxnLst/>
            <a:rect l="l" t="t" r="r" b="b"/>
            <a:pathLst>
              <a:path w="527685" h="527685">
                <a:moveTo>
                  <a:pt x="0" y="527100"/>
                </a:moveTo>
                <a:lnTo>
                  <a:pt x="527100" y="527100"/>
                </a:lnTo>
                <a:lnTo>
                  <a:pt x="527100" y="0"/>
                </a:lnTo>
                <a:lnTo>
                  <a:pt x="0" y="0"/>
                </a:lnTo>
                <a:lnTo>
                  <a:pt x="0" y="527100"/>
                </a:lnTo>
                <a:close/>
              </a:path>
            </a:pathLst>
          </a:custGeom>
          <a:solidFill>
            <a:srgbClr val="F2F2F2">
              <a:alpha val="39999"/>
            </a:srgbClr>
          </a:solidFill>
        </p:spPr>
        <p:txBody>
          <a:bodyPr wrap="square" lIns="0" tIns="0" rIns="0" bIns="0" rtlCol="0"/>
          <a:lstStyle/>
          <a:p>
            <a:pPr defTabSz="754380"/>
            <a:endParaRPr sz="1485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1230863" y="3903747"/>
            <a:ext cx="435340" cy="435340"/>
          </a:xfrm>
          <a:custGeom>
            <a:avLst/>
            <a:gdLst/>
            <a:ahLst/>
            <a:cxnLst/>
            <a:rect l="l" t="t" r="r" b="b"/>
            <a:pathLst>
              <a:path w="527685" h="527685">
                <a:moveTo>
                  <a:pt x="0" y="527100"/>
                </a:moveTo>
                <a:lnTo>
                  <a:pt x="527100" y="527100"/>
                </a:lnTo>
                <a:lnTo>
                  <a:pt x="527100" y="0"/>
                </a:lnTo>
                <a:lnTo>
                  <a:pt x="0" y="0"/>
                </a:lnTo>
                <a:lnTo>
                  <a:pt x="0" y="527100"/>
                </a:lnTo>
                <a:close/>
              </a:path>
            </a:pathLst>
          </a:custGeom>
          <a:solidFill>
            <a:srgbClr val="F2F2F2">
              <a:alpha val="39999"/>
            </a:srgbClr>
          </a:solidFill>
        </p:spPr>
        <p:txBody>
          <a:bodyPr wrap="square" lIns="0" tIns="0" rIns="0" bIns="0" rtlCol="0"/>
          <a:lstStyle/>
          <a:p>
            <a:pPr defTabSz="754380"/>
            <a:endParaRPr sz="1485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1665722" y="3903747"/>
            <a:ext cx="435340" cy="435340"/>
          </a:xfrm>
          <a:custGeom>
            <a:avLst/>
            <a:gdLst/>
            <a:ahLst/>
            <a:cxnLst/>
            <a:rect l="l" t="t" r="r" b="b"/>
            <a:pathLst>
              <a:path w="527685" h="527685">
                <a:moveTo>
                  <a:pt x="0" y="527100"/>
                </a:moveTo>
                <a:lnTo>
                  <a:pt x="527100" y="527100"/>
                </a:lnTo>
                <a:lnTo>
                  <a:pt x="527100" y="0"/>
                </a:lnTo>
                <a:lnTo>
                  <a:pt x="0" y="0"/>
                </a:lnTo>
                <a:lnTo>
                  <a:pt x="0" y="527100"/>
                </a:lnTo>
                <a:close/>
              </a:path>
            </a:pathLst>
          </a:custGeom>
          <a:solidFill>
            <a:srgbClr val="F2F2F2">
              <a:alpha val="39999"/>
            </a:srgbClr>
          </a:solidFill>
        </p:spPr>
        <p:txBody>
          <a:bodyPr wrap="square" lIns="0" tIns="0" rIns="0" bIns="0" rtlCol="0"/>
          <a:lstStyle/>
          <a:p>
            <a:pPr defTabSz="754380"/>
            <a:endParaRPr sz="1485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2100579" y="3903747"/>
            <a:ext cx="435340" cy="435340"/>
          </a:xfrm>
          <a:custGeom>
            <a:avLst/>
            <a:gdLst/>
            <a:ahLst/>
            <a:cxnLst/>
            <a:rect l="l" t="t" r="r" b="b"/>
            <a:pathLst>
              <a:path w="527685" h="527685">
                <a:moveTo>
                  <a:pt x="0" y="527100"/>
                </a:moveTo>
                <a:lnTo>
                  <a:pt x="527100" y="527100"/>
                </a:lnTo>
                <a:lnTo>
                  <a:pt x="527100" y="0"/>
                </a:lnTo>
                <a:lnTo>
                  <a:pt x="0" y="0"/>
                </a:lnTo>
                <a:lnTo>
                  <a:pt x="0" y="527100"/>
                </a:lnTo>
                <a:close/>
              </a:path>
            </a:pathLst>
          </a:custGeom>
          <a:solidFill>
            <a:srgbClr val="F2F2F2">
              <a:alpha val="39999"/>
            </a:srgbClr>
          </a:solidFill>
        </p:spPr>
        <p:txBody>
          <a:bodyPr wrap="square" lIns="0" tIns="0" rIns="0" bIns="0" rtlCol="0"/>
          <a:lstStyle/>
          <a:p>
            <a:pPr defTabSz="754380"/>
            <a:endParaRPr sz="1485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2535438" y="3903747"/>
            <a:ext cx="435340" cy="435340"/>
          </a:xfrm>
          <a:custGeom>
            <a:avLst/>
            <a:gdLst/>
            <a:ahLst/>
            <a:cxnLst/>
            <a:rect l="l" t="t" r="r" b="b"/>
            <a:pathLst>
              <a:path w="527685" h="527685">
                <a:moveTo>
                  <a:pt x="0" y="527100"/>
                </a:moveTo>
                <a:lnTo>
                  <a:pt x="527100" y="527100"/>
                </a:lnTo>
                <a:lnTo>
                  <a:pt x="527100" y="0"/>
                </a:lnTo>
                <a:lnTo>
                  <a:pt x="0" y="0"/>
                </a:lnTo>
                <a:lnTo>
                  <a:pt x="0" y="527100"/>
                </a:lnTo>
                <a:close/>
              </a:path>
            </a:pathLst>
          </a:custGeom>
          <a:solidFill>
            <a:srgbClr val="F2F2F2">
              <a:alpha val="39999"/>
            </a:srgbClr>
          </a:solidFill>
        </p:spPr>
        <p:txBody>
          <a:bodyPr wrap="square" lIns="0" tIns="0" rIns="0" bIns="0" rtlCol="0"/>
          <a:lstStyle/>
          <a:p>
            <a:pPr defTabSz="754380"/>
            <a:endParaRPr sz="1485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796005" y="4338605"/>
            <a:ext cx="435340" cy="435340"/>
          </a:xfrm>
          <a:custGeom>
            <a:avLst/>
            <a:gdLst/>
            <a:ahLst/>
            <a:cxnLst/>
            <a:rect l="l" t="t" r="r" b="b"/>
            <a:pathLst>
              <a:path w="527685" h="527685">
                <a:moveTo>
                  <a:pt x="0" y="527099"/>
                </a:moveTo>
                <a:lnTo>
                  <a:pt x="527100" y="527099"/>
                </a:lnTo>
                <a:lnTo>
                  <a:pt x="527100" y="0"/>
                </a:lnTo>
                <a:lnTo>
                  <a:pt x="0" y="0"/>
                </a:lnTo>
                <a:lnTo>
                  <a:pt x="0" y="527099"/>
                </a:lnTo>
                <a:close/>
              </a:path>
            </a:pathLst>
          </a:custGeom>
          <a:solidFill>
            <a:srgbClr val="FF0000">
              <a:alpha val="39999"/>
            </a:srgbClr>
          </a:solidFill>
        </p:spPr>
        <p:txBody>
          <a:bodyPr wrap="square" lIns="0" tIns="0" rIns="0" bIns="0" rtlCol="0"/>
          <a:lstStyle/>
          <a:p>
            <a:pPr defTabSz="754380"/>
            <a:endParaRPr sz="1485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1230863" y="4338605"/>
            <a:ext cx="435340" cy="435340"/>
          </a:xfrm>
          <a:custGeom>
            <a:avLst/>
            <a:gdLst/>
            <a:ahLst/>
            <a:cxnLst/>
            <a:rect l="l" t="t" r="r" b="b"/>
            <a:pathLst>
              <a:path w="527685" h="527685">
                <a:moveTo>
                  <a:pt x="0" y="527099"/>
                </a:moveTo>
                <a:lnTo>
                  <a:pt x="527100" y="527099"/>
                </a:lnTo>
                <a:lnTo>
                  <a:pt x="527100" y="0"/>
                </a:lnTo>
                <a:lnTo>
                  <a:pt x="0" y="0"/>
                </a:lnTo>
                <a:lnTo>
                  <a:pt x="0" y="527099"/>
                </a:lnTo>
                <a:close/>
              </a:path>
            </a:pathLst>
          </a:custGeom>
          <a:solidFill>
            <a:srgbClr val="F2F2F2">
              <a:alpha val="39999"/>
            </a:srgbClr>
          </a:solidFill>
        </p:spPr>
        <p:txBody>
          <a:bodyPr wrap="square" lIns="0" tIns="0" rIns="0" bIns="0" rtlCol="0"/>
          <a:lstStyle/>
          <a:p>
            <a:pPr defTabSz="754380"/>
            <a:endParaRPr sz="1485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1665722" y="4338605"/>
            <a:ext cx="435340" cy="435340"/>
          </a:xfrm>
          <a:custGeom>
            <a:avLst/>
            <a:gdLst/>
            <a:ahLst/>
            <a:cxnLst/>
            <a:rect l="l" t="t" r="r" b="b"/>
            <a:pathLst>
              <a:path w="527685" h="527685">
                <a:moveTo>
                  <a:pt x="0" y="527099"/>
                </a:moveTo>
                <a:lnTo>
                  <a:pt x="527100" y="527099"/>
                </a:lnTo>
                <a:lnTo>
                  <a:pt x="527100" y="0"/>
                </a:lnTo>
                <a:lnTo>
                  <a:pt x="0" y="0"/>
                </a:lnTo>
                <a:lnTo>
                  <a:pt x="0" y="527099"/>
                </a:lnTo>
                <a:close/>
              </a:path>
            </a:pathLst>
          </a:custGeom>
          <a:solidFill>
            <a:srgbClr val="F2F2F2">
              <a:alpha val="39999"/>
            </a:srgbClr>
          </a:solidFill>
        </p:spPr>
        <p:txBody>
          <a:bodyPr wrap="square" lIns="0" tIns="0" rIns="0" bIns="0" rtlCol="0"/>
          <a:lstStyle/>
          <a:p>
            <a:pPr defTabSz="754380"/>
            <a:endParaRPr sz="1485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796005" y="4773462"/>
            <a:ext cx="435340" cy="435340"/>
          </a:xfrm>
          <a:custGeom>
            <a:avLst/>
            <a:gdLst/>
            <a:ahLst/>
            <a:cxnLst/>
            <a:rect l="l" t="t" r="r" b="b"/>
            <a:pathLst>
              <a:path w="527685" h="527685">
                <a:moveTo>
                  <a:pt x="0" y="527100"/>
                </a:moveTo>
                <a:lnTo>
                  <a:pt x="527100" y="527100"/>
                </a:lnTo>
                <a:lnTo>
                  <a:pt x="527100" y="0"/>
                </a:lnTo>
                <a:lnTo>
                  <a:pt x="0" y="0"/>
                </a:lnTo>
                <a:lnTo>
                  <a:pt x="0" y="527100"/>
                </a:lnTo>
                <a:close/>
              </a:path>
            </a:pathLst>
          </a:custGeom>
          <a:solidFill>
            <a:srgbClr val="F2F2F2">
              <a:alpha val="39999"/>
            </a:srgbClr>
          </a:solidFill>
        </p:spPr>
        <p:txBody>
          <a:bodyPr wrap="square" lIns="0" tIns="0" rIns="0" bIns="0" rtlCol="0"/>
          <a:lstStyle/>
          <a:p>
            <a:pPr defTabSz="754380"/>
            <a:endParaRPr sz="1485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1230863" y="4773462"/>
            <a:ext cx="435340" cy="435340"/>
          </a:xfrm>
          <a:custGeom>
            <a:avLst/>
            <a:gdLst/>
            <a:ahLst/>
            <a:cxnLst/>
            <a:rect l="l" t="t" r="r" b="b"/>
            <a:pathLst>
              <a:path w="527685" h="527685">
                <a:moveTo>
                  <a:pt x="0" y="527100"/>
                </a:moveTo>
                <a:lnTo>
                  <a:pt x="527100" y="527100"/>
                </a:lnTo>
                <a:lnTo>
                  <a:pt x="527100" y="0"/>
                </a:lnTo>
                <a:lnTo>
                  <a:pt x="0" y="0"/>
                </a:lnTo>
                <a:lnTo>
                  <a:pt x="0" y="527100"/>
                </a:lnTo>
                <a:close/>
              </a:path>
            </a:pathLst>
          </a:custGeom>
          <a:solidFill>
            <a:srgbClr val="F2F2F2">
              <a:alpha val="39999"/>
            </a:srgbClr>
          </a:solidFill>
        </p:spPr>
        <p:txBody>
          <a:bodyPr wrap="square" lIns="0" tIns="0" rIns="0" bIns="0" rtlCol="0"/>
          <a:lstStyle/>
          <a:p>
            <a:pPr defTabSz="754380"/>
            <a:endParaRPr sz="1485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1665722" y="4773462"/>
            <a:ext cx="435340" cy="435340"/>
          </a:xfrm>
          <a:custGeom>
            <a:avLst/>
            <a:gdLst/>
            <a:ahLst/>
            <a:cxnLst/>
            <a:rect l="l" t="t" r="r" b="b"/>
            <a:pathLst>
              <a:path w="527685" h="527685">
                <a:moveTo>
                  <a:pt x="0" y="527100"/>
                </a:moveTo>
                <a:lnTo>
                  <a:pt x="527100" y="527100"/>
                </a:lnTo>
                <a:lnTo>
                  <a:pt x="527100" y="0"/>
                </a:lnTo>
                <a:lnTo>
                  <a:pt x="0" y="0"/>
                </a:lnTo>
                <a:lnTo>
                  <a:pt x="0" y="527100"/>
                </a:lnTo>
                <a:close/>
              </a:path>
            </a:pathLst>
          </a:custGeom>
          <a:solidFill>
            <a:srgbClr val="F2F2F2">
              <a:alpha val="39999"/>
            </a:srgbClr>
          </a:solidFill>
        </p:spPr>
        <p:txBody>
          <a:bodyPr wrap="square" lIns="0" tIns="0" rIns="0" bIns="0" rtlCol="0"/>
          <a:lstStyle/>
          <a:p>
            <a:pPr defTabSz="754380"/>
            <a:endParaRPr sz="1485">
              <a:solidFill>
                <a:prstClr val="black"/>
              </a:solidFill>
              <a:latin typeface="Calibri"/>
            </a:endParaRPr>
          </a:p>
        </p:txBody>
      </p:sp>
      <p:graphicFrame>
        <p:nvGraphicFramePr>
          <p:cNvPr id="51" name="object 51"/>
          <p:cNvGraphicFramePr>
            <a:graphicFrameLocks noGrp="1"/>
          </p:cNvGraphicFramePr>
          <p:nvPr/>
        </p:nvGraphicFramePr>
        <p:xfrm>
          <a:off x="356571" y="2585402"/>
          <a:ext cx="2615181" cy="2613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358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58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58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586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3586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3586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356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75"/>
                        </a:spcBef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0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02156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>
                        <a:alpha val="3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75"/>
                        </a:spcBef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0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02156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>
                        <a:alpha val="3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R="202565" algn="r">
                        <a:lnSpc>
                          <a:spcPct val="100000"/>
                        </a:lnSpc>
                        <a:spcBef>
                          <a:spcPts val="975"/>
                        </a:spcBef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0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02156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>
                        <a:alpha val="3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75"/>
                        </a:spcBef>
                      </a:pPr>
                      <a:r>
                        <a:rPr sz="1400" spc="-5" dirty="0">
                          <a:latin typeface="Calibri"/>
                          <a:cs typeface="Calibri"/>
                        </a:rPr>
                        <a:t>90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02156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75"/>
                        </a:spcBef>
                      </a:pPr>
                      <a:r>
                        <a:rPr sz="1400" spc="-5" dirty="0">
                          <a:latin typeface="Calibri"/>
                          <a:cs typeface="Calibri"/>
                        </a:rPr>
                        <a:t>90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02156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75"/>
                        </a:spcBef>
                      </a:pPr>
                      <a:r>
                        <a:rPr sz="1400" spc="-5" dirty="0">
                          <a:latin typeface="Calibri"/>
                          <a:cs typeface="Calibri"/>
                        </a:rPr>
                        <a:t>90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02156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56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69"/>
                        </a:spcBef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0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01631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>
                        <a:alpha val="3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69"/>
                        </a:spcBef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0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01631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>
                        <a:alpha val="3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R="202565" algn="r">
                        <a:lnSpc>
                          <a:spcPct val="100000"/>
                        </a:lnSpc>
                        <a:spcBef>
                          <a:spcPts val="969"/>
                        </a:spcBef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0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01631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>
                        <a:alpha val="3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69"/>
                        </a:spcBef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90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01631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69"/>
                        </a:spcBef>
                      </a:pPr>
                      <a:r>
                        <a:rPr sz="1400" b="1" dirty="0">
                          <a:latin typeface="Calibri"/>
                          <a:cs typeface="Calibri"/>
                        </a:rPr>
                        <a:t>0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01631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69"/>
                        </a:spcBef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90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01631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56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69"/>
                        </a:spcBef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0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01631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>
                        <a:alpha val="3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69"/>
                        </a:spcBef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0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01631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2F2F2">
                        <a:alpha val="3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R="202565" algn="r">
                        <a:lnSpc>
                          <a:spcPct val="100000"/>
                        </a:lnSpc>
                        <a:spcBef>
                          <a:spcPts val="969"/>
                        </a:spcBef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0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01631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2F2F2">
                        <a:alpha val="3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69"/>
                        </a:spcBef>
                      </a:pPr>
                      <a:r>
                        <a:rPr sz="1400" spc="-5" dirty="0">
                          <a:latin typeface="Calibri"/>
                          <a:cs typeface="Calibri"/>
                        </a:rPr>
                        <a:t>90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01631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69"/>
                        </a:spcBef>
                      </a:pPr>
                      <a:r>
                        <a:rPr sz="1400" spc="-5" dirty="0">
                          <a:latin typeface="Calibri"/>
                          <a:cs typeface="Calibri"/>
                        </a:rPr>
                        <a:t>90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01631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69"/>
                        </a:spcBef>
                      </a:pPr>
                      <a:r>
                        <a:rPr sz="1400" spc="-5" dirty="0">
                          <a:latin typeface="Calibri"/>
                          <a:cs typeface="Calibri"/>
                        </a:rPr>
                        <a:t>90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01631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56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69"/>
                        </a:spcBef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0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01631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69"/>
                        </a:spcBef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0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01631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02565" algn="r">
                        <a:lnSpc>
                          <a:spcPct val="100000"/>
                        </a:lnSpc>
                        <a:spcBef>
                          <a:spcPts val="969"/>
                        </a:spcBef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0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01631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69"/>
                        </a:spcBef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0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01631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69"/>
                        </a:spcBef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0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01631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69"/>
                        </a:spcBef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0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01631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56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70"/>
                        </a:spcBef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0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01632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70"/>
                        </a:spcBef>
                      </a:pPr>
                      <a:r>
                        <a:rPr sz="1400" b="1" dirty="0">
                          <a:latin typeface="Calibri"/>
                          <a:cs typeface="Calibri"/>
                        </a:rPr>
                        <a:t>90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01632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02565" algn="r">
                        <a:lnSpc>
                          <a:spcPct val="100000"/>
                        </a:lnSpc>
                        <a:spcBef>
                          <a:spcPts val="970"/>
                        </a:spcBef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0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01632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70"/>
                        </a:spcBef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0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01632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2F2F2">
                        <a:alpha val="3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70"/>
                        </a:spcBef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0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01632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2F2F2">
                        <a:alpha val="3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70"/>
                        </a:spcBef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0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01632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2F2F2">
                        <a:alpha val="3999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56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65"/>
                        </a:spcBef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0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01108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65"/>
                        </a:spcBef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0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01108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02565" algn="r">
                        <a:lnSpc>
                          <a:spcPct val="100000"/>
                        </a:lnSpc>
                        <a:spcBef>
                          <a:spcPts val="965"/>
                        </a:spcBef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0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01108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65"/>
                        </a:spcBef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0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01108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2F2F2">
                        <a:alpha val="3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65"/>
                        </a:spcBef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0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01108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2F2F2">
                        <a:alpha val="3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65"/>
                        </a:spcBef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0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01108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2F2F2">
                        <a:alpha val="3999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2" name="object 52"/>
          <p:cNvSpPr txBox="1">
            <a:spLocks noGrp="1"/>
          </p:cNvSpPr>
          <p:nvPr>
            <p:ph type="title"/>
          </p:nvPr>
        </p:nvSpPr>
        <p:spPr>
          <a:xfrm>
            <a:off x="413297" y="1423988"/>
            <a:ext cx="2504646" cy="467629"/>
          </a:xfrm>
          <a:prstGeom prst="rect">
            <a:avLst/>
          </a:prstGeom>
        </p:spPr>
        <p:txBody>
          <a:bodyPr vert="horz" wrap="square" lIns="0" tIns="10478" rIns="0" bIns="0" rtlCol="0">
            <a:spAutoFit/>
          </a:bodyPr>
          <a:lstStyle/>
          <a:p>
            <a:pPr marL="10478">
              <a:spcBef>
                <a:spcPts val="83"/>
              </a:spcBef>
            </a:pPr>
            <a:r>
              <a:rPr spc="66" dirty="0">
                <a:latin typeface="Calibri"/>
                <a:cs typeface="Calibri"/>
              </a:rPr>
              <a:t>Image</a:t>
            </a:r>
            <a:r>
              <a:rPr spc="182" dirty="0">
                <a:latin typeface="Calibri"/>
                <a:cs typeface="Calibri"/>
              </a:rPr>
              <a:t> </a:t>
            </a:r>
            <a:r>
              <a:rPr spc="62" dirty="0">
                <a:latin typeface="Calibri"/>
                <a:cs typeface="Calibri"/>
              </a:rPr>
              <a:t>Filtering</a:t>
            </a:r>
          </a:p>
        </p:txBody>
      </p:sp>
      <p:sp>
        <p:nvSpPr>
          <p:cNvPr id="53" name="object 53"/>
          <p:cNvSpPr txBox="1"/>
          <p:nvPr/>
        </p:nvSpPr>
        <p:spPr>
          <a:xfrm>
            <a:off x="3218689" y="4880305"/>
            <a:ext cx="3766137" cy="726561"/>
          </a:xfrm>
          <a:prstGeom prst="rect">
            <a:avLst/>
          </a:prstGeom>
        </p:spPr>
        <p:txBody>
          <a:bodyPr vert="horz" wrap="square" lIns="0" tIns="27765" rIns="0" bIns="0" rtlCol="0">
            <a:spAutoFit/>
          </a:bodyPr>
          <a:lstStyle/>
          <a:p>
            <a:pPr marL="10478" defTabSz="754380">
              <a:spcBef>
                <a:spcPts val="219"/>
              </a:spcBef>
            </a:pPr>
            <a:r>
              <a:rPr sz="2228" b="1" spc="-8" dirty="0">
                <a:solidFill>
                  <a:srgbClr val="002060"/>
                </a:solidFill>
                <a:latin typeface="Gill Sans MT"/>
                <a:cs typeface="Gill Sans MT"/>
              </a:rPr>
              <a:t>(2k+1): </a:t>
            </a:r>
            <a:r>
              <a:rPr sz="2228" spc="17" dirty="0">
                <a:solidFill>
                  <a:srgbClr val="002060"/>
                </a:solidFill>
                <a:latin typeface="Tahoma"/>
                <a:cs typeface="Tahoma"/>
              </a:rPr>
              <a:t>Filter</a:t>
            </a:r>
            <a:r>
              <a:rPr sz="2228" dirty="0">
                <a:solidFill>
                  <a:srgbClr val="002060"/>
                </a:solidFill>
                <a:latin typeface="Tahoma"/>
                <a:cs typeface="Tahoma"/>
              </a:rPr>
              <a:t> size</a:t>
            </a:r>
            <a:endParaRPr sz="2228">
              <a:solidFill>
                <a:prstClr val="black"/>
              </a:solidFill>
              <a:latin typeface="Tahoma"/>
              <a:cs typeface="Tahoma"/>
            </a:endParaRPr>
          </a:p>
          <a:p>
            <a:pPr marL="10478" defTabSz="754380">
              <a:spcBef>
                <a:spcPts val="140"/>
              </a:spcBef>
            </a:pPr>
            <a:r>
              <a:rPr sz="2228" b="1" spc="-45" dirty="0">
                <a:solidFill>
                  <a:srgbClr val="002060"/>
                </a:solidFill>
                <a:latin typeface="Gill Sans MT"/>
                <a:cs typeface="Gill Sans MT"/>
              </a:rPr>
              <a:t>(u, </a:t>
            </a:r>
            <a:r>
              <a:rPr sz="2228" b="1" spc="-74" dirty="0">
                <a:solidFill>
                  <a:srgbClr val="002060"/>
                </a:solidFill>
                <a:latin typeface="Gill Sans MT"/>
                <a:cs typeface="Gill Sans MT"/>
              </a:rPr>
              <a:t>v): </a:t>
            </a:r>
            <a:r>
              <a:rPr sz="2228" spc="-41" dirty="0">
                <a:solidFill>
                  <a:srgbClr val="002060"/>
                </a:solidFill>
                <a:latin typeface="Tahoma"/>
                <a:cs typeface="Tahoma"/>
              </a:rPr>
              <a:t>Center </a:t>
            </a:r>
            <a:r>
              <a:rPr sz="2228" dirty="0">
                <a:solidFill>
                  <a:srgbClr val="002060"/>
                </a:solidFill>
                <a:latin typeface="Tahoma"/>
                <a:cs typeface="Tahoma"/>
              </a:rPr>
              <a:t>pixel</a:t>
            </a:r>
            <a:r>
              <a:rPr sz="2228" spc="144" dirty="0">
                <a:solidFill>
                  <a:srgbClr val="002060"/>
                </a:solidFill>
                <a:latin typeface="Tahoma"/>
                <a:cs typeface="Tahoma"/>
              </a:rPr>
              <a:t> </a:t>
            </a:r>
            <a:r>
              <a:rPr sz="2228" spc="-29" dirty="0">
                <a:solidFill>
                  <a:srgbClr val="002060"/>
                </a:solidFill>
                <a:latin typeface="Tahoma"/>
                <a:cs typeface="Tahoma"/>
              </a:rPr>
              <a:t>coordinates</a:t>
            </a:r>
            <a:endParaRPr sz="2228">
              <a:solidFill>
                <a:prstClr val="black"/>
              </a:solidFill>
              <a:latin typeface="Tahoma"/>
              <a:cs typeface="Tahoma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1621918" y="2573579"/>
            <a:ext cx="1395602" cy="13930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754380"/>
            <a:endParaRPr sz="1485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316839" y="3878655"/>
            <a:ext cx="1398118" cy="138303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754380"/>
            <a:endParaRPr sz="1485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89" name="図 8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0400" y="2076450"/>
            <a:ext cx="6737643" cy="2724150"/>
          </a:xfrm>
          <a:prstGeom prst="rect">
            <a:avLst/>
          </a:prstGeom>
        </p:spPr>
      </p:pic>
      <p:sp>
        <p:nvSpPr>
          <p:cNvPr id="56" name="正方形/長方形 55"/>
          <p:cNvSpPr/>
          <p:nvPr/>
        </p:nvSpPr>
        <p:spPr>
          <a:xfrm>
            <a:off x="3581400" y="242419"/>
            <a:ext cx="50292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ja-JP" dirty="0">
                <a:solidFill>
                  <a:srgbClr val="000000"/>
                </a:solidFill>
                <a:latin typeface="QONCKK+HelveticaNeue"/>
              </a:rPr>
              <a:t>outlier pixels, </a:t>
            </a:r>
            <a:r>
              <a:rPr lang="en-US" altLang="ja-JP" dirty="0">
                <a:solidFill>
                  <a:srgbClr val="FF0000"/>
                </a:solidFill>
                <a:latin typeface="QONCKK+HelveticaNeue"/>
              </a:rPr>
              <a:t>low-value</a:t>
            </a:r>
            <a:r>
              <a:rPr lang="en-US" altLang="ja-JP" dirty="0">
                <a:solidFill>
                  <a:srgbClr val="000000"/>
                </a:solidFill>
                <a:latin typeface="QONCKK+HelveticaNeue"/>
              </a:rPr>
              <a:t> </a:t>
            </a:r>
            <a:r>
              <a:rPr lang="en-US" altLang="ja-JP" dirty="0">
                <a:solidFill>
                  <a:srgbClr val="FF0000"/>
                </a:solidFill>
                <a:latin typeface="QONCKK+HelveticaNeue"/>
              </a:rPr>
              <a:t>pixels</a:t>
            </a:r>
            <a:r>
              <a:rPr lang="en-US" altLang="ja-JP" dirty="0">
                <a:solidFill>
                  <a:srgbClr val="000000"/>
                </a:solidFill>
                <a:latin typeface="QONCKK+HelveticaNeue"/>
              </a:rPr>
              <a:t> in a </a:t>
            </a:r>
            <a:r>
              <a:rPr lang="en-US" altLang="ja-JP" dirty="0">
                <a:solidFill>
                  <a:srgbClr val="FF0000"/>
                </a:solidFill>
                <a:latin typeface="QONCKK+HelveticaNeue"/>
              </a:rPr>
              <a:t>high-value</a:t>
            </a:r>
            <a:r>
              <a:rPr lang="en-US" altLang="ja-JP" dirty="0">
                <a:solidFill>
                  <a:srgbClr val="000000"/>
                </a:solidFill>
                <a:latin typeface="QONCKK+HelveticaNeue"/>
              </a:rPr>
              <a:t> </a:t>
            </a:r>
            <a:r>
              <a:rPr lang="en-US" altLang="ja-JP" dirty="0">
                <a:solidFill>
                  <a:srgbClr val="FF0000"/>
                </a:solidFill>
                <a:latin typeface="QONCKK+HelveticaNeue"/>
              </a:rPr>
              <a:t>neighborhood</a:t>
            </a:r>
            <a:r>
              <a:rPr lang="en-US" altLang="ja-JP" dirty="0">
                <a:solidFill>
                  <a:srgbClr val="000000"/>
                </a:solidFill>
                <a:latin typeface="QONCKK+HelveticaNeue"/>
              </a:rPr>
              <a:t>, or </a:t>
            </a:r>
            <a:r>
              <a:rPr lang="en-US" altLang="ja-JP" dirty="0">
                <a:solidFill>
                  <a:srgbClr val="FF0000"/>
                </a:solidFill>
                <a:latin typeface="QONCKK+HelveticaNeue"/>
              </a:rPr>
              <a:t>high-value</a:t>
            </a:r>
            <a:r>
              <a:rPr lang="en-US" altLang="ja-JP" dirty="0">
                <a:solidFill>
                  <a:srgbClr val="000000"/>
                </a:solidFill>
                <a:latin typeface="QONCKK+HelveticaNeue"/>
              </a:rPr>
              <a:t> </a:t>
            </a:r>
            <a:r>
              <a:rPr lang="en-US" altLang="ja-JP" dirty="0">
                <a:solidFill>
                  <a:srgbClr val="FF0000"/>
                </a:solidFill>
                <a:latin typeface="QONCKK+HelveticaNeue"/>
              </a:rPr>
              <a:t>pixels</a:t>
            </a:r>
            <a:r>
              <a:rPr lang="en-US" altLang="ja-JP" dirty="0">
                <a:solidFill>
                  <a:srgbClr val="000000"/>
                </a:solidFill>
                <a:latin typeface="QONCKK+HelveticaNeue"/>
              </a:rPr>
              <a:t> in a </a:t>
            </a:r>
            <a:r>
              <a:rPr lang="en-US" altLang="ja-JP" dirty="0">
                <a:solidFill>
                  <a:srgbClr val="FF0000"/>
                </a:solidFill>
                <a:latin typeface="QONCKK+HelveticaNeue"/>
              </a:rPr>
              <a:t>low-value</a:t>
            </a:r>
            <a:r>
              <a:rPr lang="en-US" altLang="ja-JP" dirty="0">
                <a:solidFill>
                  <a:srgbClr val="000000"/>
                </a:solidFill>
                <a:latin typeface="QONCKK+HelveticaNeue"/>
              </a:rPr>
              <a:t> </a:t>
            </a:r>
            <a:r>
              <a:rPr lang="en-US" altLang="ja-JP" dirty="0">
                <a:solidFill>
                  <a:srgbClr val="FF0000"/>
                </a:solidFill>
                <a:latin typeface="QONCKK+HelveticaNeue"/>
              </a:rPr>
              <a:t>neighborhood</a:t>
            </a:r>
            <a:r>
              <a:rPr lang="en-US" altLang="ja-JP" dirty="0">
                <a:solidFill>
                  <a:srgbClr val="000000"/>
                </a:solidFill>
                <a:latin typeface="QONCKK+HelveticaNeue"/>
              </a:rPr>
              <a:t>. </a:t>
            </a:r>
            <a:endParaRPr lang="en-US" altLang="ja-JP" sz="2400" dirty="0">
              <a:solidFill>
                <a:srgbClr val="000000"/>
              </a:solidFill>
              <a:latin typeface="QONCKK+HelveticaNeue"/>
            </a:endParaRPr>
          </a:p>
          <a:p>
            <a:pPr marL="285750" indent="-285750">
              <a:buFontTx/>
              <a:buChar char="-"/>
            </a:pPr>
            <a:r>
              <a:rPr lang="en-US" altLang="ja-JP" dirty="0">
                <a:solidFill>
                  <a:srgbClr val="000000"/>
                </a:solidFill>
                <a:latin typeface="QONCKK+HelveticaNeue"/>
              </a:rPr>
              <a:t>One idea to reduce this noise is to compute the </a:t>
            </a:r>
            <a:r>
              <a:rPr lang="en-US" altLang="ja-JP" dirty="0">
                <a:solidFill>
                  <a:srgbClr val="FF0000"/>
                </a:solidFill>
                <a:latin typeface="QONCKK+HelveticaNeue"/>
              </a:rPr>
              <a:t>mean of the whole neighborhood</a:t>
            </a:r>
            <a:r>
              <a:rPr lang="en-US" altLang="ja-JP" dirty="0">
                <a:solidFill>
                  <a:srgbClr val="000000"/>
                </a:solidFill>
                <a:latin typeface="QONCKK+HelveticaNeue"/>
              </a:rPr>
              <a:t>, and replace the outlier pixel with this mean value. 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53086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3296" y="1423988"/>
            <a:ext cx="2808494" cy="467629"/>
          </a:xfrm>
          <a:prstGeom prst="rect">
            <a:avLst/>
          </a:prstGeom>
        </p:spPr>
        <p:txBody>
          <a:bodyPr vert="horz" wrap="square" lIns="0" tIns="10478" rIns="0" bIns="0" rtlCol="0">
            <a:spAutoFit/>
          </a:bodyPr>
          <a:lstStyle/>
          <a:p>
            <a:pPr marL="10478">
              <a:spcBef>
                <a:spcPts val="83"/>
              </a:spcBef>
            </a:pPr>
            <a:r>
              <a:rPr spc="29" dirty="0">
                <a:latin typeface="Calibri"/>
                <a:cs typeface="Calibri"/>
              </a:rPr>
              <a:t>Cross-Correlation</a:t>
            </a:r>
          </a:p>
        </p:txBody>
      </p:sp>
      <p:pic>
        <p:nvPicPr>
          <p:cNvPr id="74" name="図 7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905000"/>
            <a:ext cx="9458325" cy="4868497"/>
          </a:xfrm>
          <a:prstGeom prst="rect">
            <a:avLst/>
          </a:prstGeom>
        </p:spPr>
      </p:pic>
      <p:sp>
        <p:nvSpPr>
          <p:cNvPr id="3" name="正方形/長方形 2"/>
          <p:cNvSpPr/>
          <p:nvPr/>
        </p:nvSpPr>
        <p:spPr>
          <a:xfrm>
            <a:off x="2971800" y="0"/>
            <a:ext cx="70866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ja-JP" dirty="0" smtClean="0">
                <a:solidFill>
                  <a:srgbClr val="000000"/>
                </a:solidFill>
                <a:latin typeface="QONCKK+HelveticaNeue"/>
              </a:rPr>
              <a:t>The </a:t>
            </a:r>
            <a:r>
              <a:rPr lang="en-US" altLang="ja-JP" dirty="0">
                <a:solidFill>
                  <a:srgbClr val="000000"/>
                </a:solidFill>
                <a:latin typeface="QONCKK+HelveticaNeue"/>
              </a:rPr>
              <a:t>mean equation can be generalized by </a:t>
            </a:r>
            <a:r>
              <a:rPr lang="en-US" altLang="ja-JP" dirty="0">
                <a:solidFill>
                  <a:srgbClr val="FF0000"/>
                </a:solidFill>
                <a:latin typeface="QONCKK+HelveticaNeue"/>
              </a:rPr>
              <a:t>adding</a:t>
            </a:r>
            <a:r>
              <a:rPr lang="en-US" altLang="ja-JP" dirty="0">
                <a:solidFill>
                  <a:srgbClr val="000000"/>
                </a:solidFill>
                <a:latin typeface="QONCKK+HelveticaNeue"/>
              </a:rPr>
              <a:t> a </a:t>
            </a:r>
            <a:r>
              <a:rPr lang="en-US" altLang="ja-JP" dirty="0">
                <a:solidFill>
                  <a:srgbClr val="FF0000"/>
                </a:solidFill>
                <a:latin typeface="QONCKK+HelveticaNeue"/>
              </a:rPr>
              <a:t>weight</a:t>
            </a:r>
            <a:r>
              <a:rPr lang="en-US" altLang="ja-JP" dirty="0">
                <a:solidFill>
                  <a:srgbClr val="000000"/>
                </a:solidFill>
                <a:latin typeface="QONCKK+HelveticaNeue"/>
              </a:rPr>
              <a:t> to every pixel in the </a:t>
            </a:r>
            <a:r>
              <a:rPr lang="en-US" altLang="ja-JP" dirty="0" smtClean="0">
                <a:solidFill>
                  <a:srgbClr val="000000"/>
                </a:solidFill>
                <a:latin typeface="QONCKK+HelveticaNeue"/>
              </a:rPr>
              <a:t>neighborhood.</a:t>
            </a:r>
          </a:p>
          <a:p>
            <a:pPr marL="742950" lvl="1" indent="-285750">
              <a:buFontTx/>
              <a:buChar char="-"/>
            </a:pPr>
            <a:r>
              <a:rPr lang="en-US" altLang="ja-JP" dirty="0"/>
              <a:t>The weight matrix is called a </a:t>
            </a:r>
            <a:r>
              <a:rPr lang="en-US" altLang="ja-JP" dirty="0">
                <a:solidFill>
                  <a:srgbClr val="FF0000"/>
                </a:solidFill>
              </a:rPr>
              <a:t>kernel</a:t>
            </a:r>
            <a:r>
              <a:rPr lang="en-US" altLang="ja-JP" dirty="0"/>
              <a:t>. </a:t>
            </a:r>
            <a:endParaRPr lang="en-US" altLang="ja-JP" dirty="0" smtClean="0"/>
          </a:p>
          <a:p>
            <a:pPr marL="285750" indent="-285750">
              <a:buFontTx/>
              <a:buChar char="-"/>
            </a:pPr>
            <a:r>
              <a:rPr lang="en-US" altLang="ja-JP" dirty="0" smtClean="0"/>
              <a:t>This </a:t>
            </a:r>
            <a:r>
              <a:rPr lang="en-US" altLang="ja-JP" dirty="0"/>
              <a:t>generalized form is termed </a:t>
            </a:r>
            <a:r>
              <a:rPr lang="en-US" altLang="ja-JP" dirty="0" smtClean="0"/>
              <a:t>cross-correlation</a:t>
            </a:r>
            <a:r>
              <a:rPr lang="ja-JP" altLang="en-US" dirty="0" smtClean="0"/>
              <a:t>（相互相関）</a:t>
            </a:r>
            <a:r>
              <a:rPr lang="en-US" altLang="ja-JP" dirty="0" smtClean="0"/>
              <a:t>, </a:t>
            </a:r>
            <a:r>
              <a:rPr lang="en-US" altLang="ja-JP" dirty="0"/>
              <a:t>as it defines a </a:t>
            </a:r>
            <a:r>
              <a:rPr lang="en-US" altLang="ja-JP" dirty="0">
                <a:solidFill>
                  <a:srgbClr val="FF0000"/>
                </a:solidFill>
              </a:rPr>
              <a:t>correlation</a:t>
            </a:r>
            <a:r>
              <a:rPr lang="en-US" altLang="ja-JP" dirty="0"/>
              <a:t> between </a:t>
            </a:r>
            <a:r>
              <a:rPr lang="en-US" altLang="ja-JP" dirty="0">
                <a:solidFill>
                  <a:srgbClr val="FF0000"/>
                </a:solidFill>
              </a:rPr>
              <a:t>each</a:t>
            </a:r>
            <a:r>
              <a:rPr lang="en-US" altLang="ja-JP" dirty="0"/>
              <a:t> </a:t>
            </a:r>
            <a:r>
              <a:rPr lang="en-US" altLang="ja-JP" dirty="0">
                <a:solidFill>
                  <a:srgbClr val="FF0000"/>
                </a:solidFill>
              </a:rPr>
              <a:t>pixel</a:t>
            </a:r>
            <a:r>
              <a:rPr lang="en-US" altLang="ja-JP" dirty="0"/>
              <a:t> and </a:t>
            </a:r>
            <a:r>
              <a:rPr lang="en-US" altLang="ja-JP" dirty="0">
                <a:solidFill>
                  <a:srgbClr val="FF0000"/>
                </a:solidFill>
              </a:rPr>
              <a:t>every other pixel in the neighborhood</a:t>
            </a:r>
            <a:r>
              <a:rPr lang="en-US" altLang="ja-JP" dirty="0"/>
              <a:t>. </a:t>
            </a:r>
            <a:endParaRPr lang="ja-JP" altLang="en-US" dirty="0"/>
          </a:p>
        </p:txBody>
      </p:sp>
      <p:sp>
        <p:nvSpPr>
          <p:cNvPr id="4" name="正方形/長方形 3"/>
          <p:cNvSpPr/>
          <p:nvPr/>
        </p:nvSpPr>
        <p:spPr>
          <a:xfrm>
            <a:off x="533400" y="7010400"/>
            <a:ext cx="50292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ja-JP" altLang="en-US" dirty="0">
                <a:solidFill>
                  <a:srgbClr val="000000"/>
                </a:solidFill>
                <a:latin typeface="ZDCYMD+PingFangSC-Regular"/>
              </a:rPr>
              <a:t>効果：</a:t>
            </a:r>
            <a:r>
              <a:rPr lang="en-US" altLang="ja-JP" dirty="0">
                <a:solidFill>
                  <a:srgbClr val="000000"/>
                </a:solidFill>
                <a:latin typeface="QONCKK+HelveticaNeue"/>
              </a:rPr>
              <a:t>It also </a:t>
            </a:r>
            <a:r>
              <a:rPr lang="en-US" altLang="ja-JP" dirty="0" smtClean="0">
                <a:solidFill>
                  <a:srgbClr val="FF0000"/>
                </a:solidFill>
                <a:latin typeface="QONCKK+HelveticaNeue"/>
              </a:rPr>
              <a:t>blur</a:t>
            </a:r>
            <a:r>
              <a:rPr lang="ja-JP" altLang="en-US" dirty="0" smtClean="0">
                <a:solidFill>
                  <a:srgbClr val="FF0000"/>
                </a:solidFill>
                <a:latin typeface="QONCKK+HelveticaNeue"/>
              </a:rPr>
              <a:t>（暈す「ぼかす」）</a:t>
            </a:r>
            <a:r>
              <a:rPr lang="en-US" altLang="ja-JP" dirty="0" smtClean="0">
                <a:solidFill>
                  <a:srgbClr val="000000"/>
                </a:solidFill>
                <a:latin typeface="QONCKK+HelveticaNeue"/>
              </a:rPr>
              <a:t> </a:t>
            </a:r>
            <a:r>
              <a:rPr lang="en-US" altLang="ja-JP" dirty="0">
                <a:solidFill>
                  <a:srgbClr val="000000"/>
                </a:solidFill>
                <a:latin typeface="QONCKK+HelveticaNeue"/>
              </a:rPr>
              <a:t>the image, an </a:t>
            </a:r>
            <a:r>
              <a:rPr lang="en-US" altLang="ja-JP" dirty="0">
                <a:solidFill>
                  <a:srgbClr val="FF0000"/>
                </a:solidFill>
                <a:latin typeface="QONCKK+HelveticaNeue"/>
              </a:rPr>
              <a:t>inevitable</a:t>
            </a:r>
            <a:r>
              <a:rPr lang="en-US" altLang="ja-JP" dirty="0">
                <a:solidFill>
                  <a:srgbClr val="000000"/>
                </a:solidFill>
                <a:latin typeface="QONCKK+HelveticaNeue"/>
              </a:rPr>
              <a:t> </a:t>
            </a:r>
            <a:r>
              <a:rPr lang="en-US" altLang="ja-JP" dirty="0">
                <a:solidFill>
                  <a:srgbClr val="FF0000"/>
                </a:solidFill>
                <a:latin typeface="QONCKK+HelveticaNeue"/>
              </a:rPr>
              <a:t>consequence</a:t>
            </a:r>
            <a:r>
              <a:rPr lang="en-US" altLang="ja-JP" dirty="0">
                <a:solidFill>
                  <a:srgbClr val="000000"/>
                </a:solidFill>
                <a:latin typeface="QONCKK+HelveticaNeue"/>
              </a:rPr>
              <a:t> of these </a:t>
            </a:r>
            <a:r>
              <a:rPr lang="en-US" altLang="ja-JP" dirty="0">
                <a:solidFill>
                  <a:srgbClr val="FF0000"/>
                </a:solidFill>
                <a:latin typeface="QONCKK+HelveticaNeue"/>
              </a:rPr>
              <a:t>linear</a:t>
            </a:r>
            <a:r>
              <a:rPr lang="en-US" altLang="ja-JP" dirty="0">
                <a:solidFill>
                  <a:srgbClr val="000000"/>
                </a:solidFill>
                <a:latin typeface="QONCKK+HelveticaNeue"/>
              </a:rPr>
              <a:t> </a:t>
            </a:r>
            <a:r>
              <a:rPr lang="en-US" altLang="ja-JP" dirty="0">
                <a:solidFill>
                  <a:srgbClr val="FF0000"/>
                </a:solidFill>
                <a:latin typeface="QONCKK+HelveticaNeue"/>
              </a:rPr>
              <a:t>filters</a:t>
            </a:r>
            <a:r>
              <a:rPr lang="en-US" altLang="ja-JP" dirty="0">
                <a:solidFill>
                  <a:srgbClr val="000000"/>
                </a:solidFill>
                <a:latin typeface="QONCKK+HelveticaNeue"/>
              </a:rPr>
              <a:t>. </a:t>
            </a:r>
            <a:endParaRPr lang="ja-JP" altLang="en-US" dirty="0"/>
          </a:p>
        </p:txBody>
      </p:sp>
      <p:sp>
        <p:nvSpPr>
          <p:cNvPr id="5" name="正方形/長方形 4"/>
          <p:cNvSpPr/>
          <p:nvPr/>
        </p:nvSpPr>
        <p:spPr>
          <a:xfrm>
            <a:off x="6019800" y="6849070"/>
            <a:ext cx="40386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>
                <a:solidFill>
                  <a:srgbClr val="000000"/>
                </a:solidFill>
                <a:latin typeface="QONCKK+HelveticaNeue"/>
              </a:rPr>
              <a:t>where the center pixel is weighted more than the neighboring pixels and the </a:t>
            </a:r>
            <a:r>
              <a:rPr lang="en-US" altLang="ja-JP" dirty="0">
                <a:solidFill>
                  <a:srgbClr val="FF0000"/>
                </a:solidFill>
                <a:latin typeface="QONCKK+HelveticaNeue"/>
              </a:rPr>
              <a:t>weights</a:t>
            </a:r>
            <a:r>
              <a:rPr lang="en-US" altLang="ja-JP" dirty="0">
                <a:solidFill>
                  <a:srgbClr val="000000"/>
                </a:solidFill>
                <a:latin typeface="QONCKK+HelveticaNeue"/>
              </a:rPr>
              <a:t> </a:t>
            </a:r>
            <a:r>
              <a:rPr lang="en-US" altLang="ja-JP" dirty="0">
                <a:solidFill>
                  <a:srgbClr val="FF0000"/>
                </a:solidFill>
                <a:latin typeface="QONCKK+HelveticaNeue"/>
              </a:rPr>
              <a:t>follow</a:t>
            </a:r>
            <a:r>
              <a:rPr lang="en-US" altLang="ja-JP" dirty="0">
                <a:solidFill>
                  <a:srgbClr val="000000"/>
                </a:solidFill>
                <a:latin typeface="QONCKK+HelveticaNeue"/>
              </a:rPr>
              <a:t> a </a:t>
            </a:r>
            <a:r>
              <a:rPr lang="en-US" altLang="ja-JP" dirty="0">
                <a:solidFill>
                  <a:srgbClr val="FF0000"/>
                </a:solidFill>
                <a:latin typeface="QONCKK+HelveticaNeue"/>
              </a:rPr>
              <a:t>Gaussian</a:t>
            </a:r>
            <a:r>
              <a:rPr lang="en-US" altLang="ja-JP" dirty="0">
                <a:solidFill>
                  <a:srgbClr val="000000"/>
                </a:solidFill>
                <a:latin typeface="QONCKK+HelveticaNeue"/>
              </a:rPr>
              <a:t> </a:t>
            </a:r>
            <a:r>
              <a:rPr lang="en-US" altLang="ja-JP" dirty="0">
                <a:solidFill>
                  <a:srgbClr val="FF0000"/>
                </a:solidFill>
                <a:latin typeface="QONCKK+HelveticaNeue"/>
              </a:rPr>
              <a:t>distribution</a:t>
            </a:r>
            <a:r>
              <a:rPr lang="en-US" altLang="ja-JP" dirty="0">
                <a:solidFill>
                  <a:srgbClr val="000000"/>
                </a:solidFill>
                <a:latin typeface="QONCKK+HelveticaNeue"/>
              </a:rPr>
              <a:t>. </a:t>
            </a:r>
            <a:endParaRPr lang="ja-JP" altLang="en-US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5562600" y="2971800"/>
            <a:ext cx="3886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この式は畳み込みだと思う。ここは実は</a:t>
            </a:r>
            <a:r>
              <a:rPr kumimoji="1" lang="en-US" altLang="ja-JP" dirty="0" smtClean="0"/>
              <a:t>input</a:t>
            </a:r>
            <a:r>
              <a:rPr kumimoji="1" lang="ja-JP" altLang="en-US" dirty="0" smtClean="0"/>
              <a:t>と</a:t>
            </a:r>
            <a:r>
              <a:rPr kumimoji="1" lang="en-US" altLang="ja-JP" dirty="0" smtClean="0"/>
              <a:t>kernel</a:t>
            </a:r>
            <a:r>
              <a:rPr lang="ja-JP" altLang="en-US" dirty="0" smtClean="0"/>
              <a:t>の掛け算は既にひっくり返している。</a:t>
            </a:r>
            <a:r>
              <a:rPr kumimoji="1" lang="ja-JP" altLang="en-US" dirty="0" smtClean="0"/>
              <a:t>次のスライドへ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テキスト ボックス 6"/>
              <p:cNvSpPr txBox="1"/>
              <p:nvPr/>
            </p:nvSpPr>
            <p:spPr>
              <a:xfrm>
                <a:off x="5943600" y="2069068"/>
                <a:ext cx="3581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kumimoji="1" lang="ja-JP" altLang="en-US" dirty="0" smtClean="0"/>
                  <a:t>の方が</a:t>
                </a:r>
                <a:r>
                  <a:rPr lang="ja-JP" altLang="en-US" dirty="0" smtClean="0"/>
                  <a:t>正しいと思う。</a:t>
                </a:r>
                <a:endParaRPr kumimoji="1" lang="ja-JP" altLang="en-US" dirty="0"/>
              </a:p>
            </p:txBody>
          </p:sp>
        </mc:Choice>
        <mc:Fallback xmlns="">
          <p:sp>
            <p:nvSpPr>
              <p:cNvPr id="7" name="テキスト ボックス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3600" y="2069068"/>
                <a:ext cx="3581400" cy="369332"/>
              </a:xfrm>
              <a:prstGeom prst="rect">
                <a:avLst/>
              </a:prstGeom>
              <a:blipFill>
                <a:blip r:embed="rId3"/>
                <a:stretch>
                  <a:fillRect t="-13115" r="-340" b="-1967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50701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3296" y="1423988"/>
            <a:ext cx="2808494" cy="467629"/>
          </a:xfrm>
          <a:prstGeom prst="rect">
            <a:avLst/>
          </a:prstGeom>
        </p:spPr>
        <p:txBody>
          <a:bodyPr vert="horz" wrap="square" lIns="0" tIns="10478" rIns="0" bIns="0" rtlCol="0">
            <a:spAutoFit/>
          </a:bodyPr>
          <a:lstStyle/>
          <a:p>
            <a:pPr marL="10478">
              <a:spcBef>
                <a:spcPts val="83"/>
              </a:spcBef>
            </a:pPr>
            <a:r>
              <a:rPr spc="29" dirty="0">
                <a:latin typeface="Calibri"/>
                <a:cs typeface="Calibri"/>
              </a:rPr>
              <a:t>Cross-Correlation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99208" y="2292362"/>
            <a:ext cx="1572673" cy="366062"/>
          </a:xfrm>
          <a:prstGeom prst="rect">
            <a:avLst/>
          </a:prstGeom>
        </p:spPr>
        <p:txBody>
          <a:bodyPr vert="horz" wrap="square" lIns="0" tIns="10478" rIns="0" bIns="0" rtlCol="0">
            <a:spAutoFit/>
          </a:bodyPr>
          <a:lstStyle/>
          <a:p>
            <a:pPr marL="10478" defTabSz="754380">
              <a:spcBef>
                <a:spcPts val="83"/>
              </a:spcBef>
            </a:pPr>
            <a:r>
              <a:rPr sz="2310" b="1" dirty="0">
                <a:solidFill>
                  <a:prstClr val="black"/>
                </a:solidFill>
                <a:latin typeface="Arial"/>
                <a:cs typeface="Arial"/>
              </a:rPr>
              <a:t>Mean</a:t>
            </a:r>
            <a:r>
              <a:rPr sz="2310" b="1" spc="-62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310" b="1" dirty="0">
                <a:solidFill>
                  <a:prstClr val="black"/>
                </a:solidFill>
                <a:latin typeface="Arial"/>
                <a:cs typeface="Arial"/>
              </a:rPr>
              <a:t>Filter</a:t>
            </a:r>
            <a:endParaRPr sz="231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231170" y="2292362"/>
            <a:ext cx="2102310" cy="366062"/>
          </a:xfrm>
          <a:prstGeom prst="rect">
            <a:avLst/>
          </a:prstGeom>
        </p:spPr>
        <p:txBody>
          <a:bodyPr vert="horz" wrap="square" lIns="0" tIns="10478" rIns="0" bIns="0" rtlCol="0">
            <a:spAutoFit/>
          </a:bodyPr>
          <a:lstStyle/>
          <a:p>
            <a:pPr marL="10478" defTabSz="754380">
              <a:spcBef>
                <a:spcPts val="83"/>
              </a:spcBef>
            </a:pPr>
            <a:r>
              <a:rPr sz="2310" b="1" dirty="0">
                <a:solidFill>
                  <a:prstClr val="black"/>
                </a:solidFill>
                <a:latin typeface="Arial"/>
                <a:cs typeface="Arial"/>
              </a:rPr>
              <a:t>Gaussian</a:t>
            </a:r>
            <a:r>
              <a:rPr sz="2310" b="1" spc="-371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310" b="1" spc="-4" dirty="0">
                <a:solidFill>
                  <a:prstClr val="black"/>
                </a:solidFill>
                <a:latin typeface="Arial"/>
                <a:cs typeface="Arial"/>
              </a:rPr>
              <a:t>Filter</a:t>
            </a:r>
            <a:endParaRPr sz="231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04534" y="2719963"/>
            <a:ext cx="1971545" cy="195606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754380"/>
            <a:endParaRPr sz="1485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303680" y="2740918"/>
            <a:ext cx="1990725" cy="196977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754380"/>
            <a:endParaRPr sz="1485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24250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3296" y="1423988"/>
            <a:ext cx="1949339" cy="467629"/>
          </a:xfrm>
          <a:prstGeom prst="rect">
            <a:avLst/>
          </a:prstGeom>
        </p:spPr>
        <p:txBody>
          <a:bodyPr vert="horz" wrap="square" lIns="0" tIns="10478" rIns="0" bIns="0" rtlCol="0">
            <a:spAutoFit/>
          </a:bodyPr>
          <a:lstStyle/>
          <a:p>
            <a:pPr marL="10478">
              <a:spcBef>
                <a:spcPts val="83"/>
              </a:spcBef>
            </a:pPr>
            <a:r>
              <a:rPr spc="8" dirty="0">
                <a:latin typeface="Calibri"/>
                <a:cs typeface="Calibri"/>
              </a:rPr>
              <a:t>Convolution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13296" y="2272665"/>
            <a:ext cx="6447330" cy="1033696"/>
          </a:xfrm>
          <a:prstGeom prst="rect">
            <a:avLst/>
          </a:prstGeom>
        </p:spPr>
        <p:txBody>
          <a:bodyPr vert="horz" wrap="square" lIns="0" tIns="15192" rIns="0" bIns="0" rtlCol="0">
            <a:spAutoFit/>
          </a:bodyPr>
          <a:lstStyle/>
          <a:p>
            <a:pPr marL="246221" marR="4191" indent="-235744" defTabSz="754380">
              <a:lnSpc>
                <a:spcPct val="98500"/>
              </a:lnSpc>
              <a:spcBef>
                <a:spcPts val="120"/>
              </a:spcBef>
              <a:buFont typeface="Arial"/>
              <a:buChar char="•"/>
              <a:tabLst>
                <a:tab pos="245697" algn="l"/>
                <a:tab pos="246221" algn="l"/>
              </a:tabLst>
            </a:pPr>
            <a:r>
              <a:rPr sz="2228" spc="45" dirty="0">
                <a:solidFill>
                  <a:srgbClr val="002060"/>
                </a:solidFill>
                <a:latin typeface="Trebuchet MS"/>
                <a:cs typeface="Trebuchet MS"/>
              </a:rPr>
              <a:t>A </a:t>
            </a:r>
            <a:r>
              <a:rPr sz="2228" spc="-54" dirty="0">
                <a:solidFill>
                  <a:srgbClr val="002060"/>
                </a:solidFill>
                <a:latin typeface="Trebuchet MS"/>
                <a:cs typeface="Trebuchet MS"/>
              </a:rPr>
              <a:t>convolution </a:t>
            </a:r>
            <a:r>
              <a:rPr sz="2228" spc="29" dirty="0">
                <a:solidFill>
                  <a:srgbClr val="002060"/>
                </a:solidFill>
                <a:latin typeface="Trebuchet MS"/>
                <a:cs typeface="Trebuchet MS"/>
              </a:rPr>
              <a:t>is </a:t>
            </a:r>
            <a:r>
              <a:rPr sz="2228" spc="-58" dirty="0">
                <a:solidFill>
                  <a:srgbClr val="002060"/>
                </a:solidFill>
                <a:latin typeface="Trebuchet MS"/>
                <a:cs typeface="Trebuchet MS"/>
              </a:rPr>
              <a:t>a </a:t>
            </a:r>
            <a:r>
              <a:rPr sz="2228" spc="-62" dirty="0">
                <a:solidFill>
                  <a:srgbClr val="002060"/>
                </a:solidFill>
                <a:latin typeface="Trebuchet MS"/>
                <a:cs typeface="Trebuchet MS"/>
              </a:rPr>
              <a:t>cross-correlation </a:t>
            </a:r>
            <a:r>
              <a:rPr sz="2228" spc="-111" dirty="0">
                <a:solidFill>
                  <a:srgbClr val="002060"/>
                </a:solidFill>
                <a:latin typeface="Trebuchet MS"/>
                <a:cs typeface="Trebuchet MS"/>
              </a:rPr>
              <a:t>where </a:t>
            </a:r>
            <a:r>
              <a:rPr sz="2228" spc="-87" dirty="0">
                <a:solidFill>
                  <a:srgbClr val="002060"/>
                </a:solidFill>
                <a:latin typeface="Trebuchet MS"/>
                <a:cs typeface="Trebuchet MS"/>
              </a:rPr>
              <a:t>the </a:t>
            </a:r>
            <a:r>
              <a:rPr sz="2228" spc="-99" dirty="0">
                <a:solidFill>
                  <a:srgbClr val="FF0000"/>
                </a:solidFill>
                <a:latin typeface="Trebuchet MS"/>
                <a:cs typeface="Trebuchet MS"/>
              </a:rPr>
              <a:t>filter</a:t>
            </a:r>
            <a:r>
              <a:rPr sz="2228" spc="-99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sz="2228" spc="-99" dirty="0">
                <a:solidFill>
                  <a:srgbClr val="002A5C"/>
                </a:solidFill>
                <a:latin typeface="Trebuchet MS"/>
                <a:cs typeface="Trebuchet MS"/>
              </a:rPr>
              <a:t> </a:t>
            </a:r>
            <a:r>
              <a:rPr sz="2228" b="1" spc="78" dirty="0">
                <a:solidFill>
                  <a:srgbClr val="002A5C"/>
                </a:solidFill>
                <a:latin typeface="Calibri"/>
                <a:cs typeface="Calibri"/>
              </a:rPr>
              <a:t>is </a:t>
            </a:r>
            <a:r>
              <a:rPr sz="2228" b="1" spc="29" dirty="0">
                <a:solidFill>
                  <a:srgbClr val="FF0000"/>
                </a:solidFill>
                <a:latin typeface="Calibri"/>
                <a:cs typeface="Calibri"/>
              </a:rPr>
              <a:t>flipped</a:t>
            </a:r>
            <a:r>
              <a:rPr sz="2228" b="1" spc="29" dirty="0">
                <a:solidFill>
                  <a:srgbClr val="002A5C"/>
                </a:solidFill>
                <a:latin typeface="Calibri"/>
                <a:cs typeface="Calibri"/>
              </a:rPr>
              <a:t> </a:t>
            </a:r>
            <a:r>
              <a:rPr sz="2228" b="1" spc="-17" dirty="0">
                <a:solidFill>
                  <a:srgbClr val="002A5C"/>
                </a:solidFill>
                <a:latin typeface="Calibri"/>
                <a:cs typeface="Calibri"/>
              </a:rPr>
              <a:t>both </a:t>
            </a:r>
            <a:r>
              <a:rPr sz="2228" b="1" spc="-4" dirty="0">
                <a:solidFill>
                  <a:srgbClr val="FF0000"/>
                </a:solidFill>
                <a:latin typeface="Calibri"/>
                <a:cs typeface="Calibri"/>
              </a:rPr>
              <a:t>horizontally</a:t>
            </a:r>
            <a:r>
              <a:rPr sz="2228" b="1" spc="-4" dirty="0">
                <a:solidFill>
                  <a:srgbClr val="002A5C"/>
                </a:solidFill>
                <a:latin typeface="Calibri"/>
                <a:cs typeface="Calibri"/>
              </a:rPr>
              <a:t> </a:t>
            </a:r>
            <a:r>
              <a:rPr sz="2228" b="1" spc="25" dirty="0">
                <a:solidFill>
                  <a:srgbClr val="002A5C"/>
                </a:solidFill>
                <a:latin typeface="Calibri"/>
                <a:cs typeface="Calibri"/>
              </a:rPr>
              <a:t>and </a:t>
            </a:r>
            <a:r>
              <a:rPr sz="2228" b="1" spc="4" dirty="0">
                <a:solidFill>
                  <a:srgbClr val="FF0000"/>
                </a:solidFill>
                <a:latin typeface="Calibri"/>
                <a:cs typeface="Calibri"/>
              </a:rPr>
              <a:t>vertically</a:t>
            </a:r>
            <a:r>
              <a:rPr sz="2228" b="1" spc="4" dirty="0">
                <a:solidFill>
                  <a:srgbClr val="002A5C"/>
                </a:solidFill>
                <a:latin typeface="Calibri"/>
                <a:cs typeface="Calibri"/>
              </a:rPr>
              <a:t> </a:t>
            </a:r>
            <a:r>
              <a:rPr sz="2228" spc="-94" dirty="0">
                <a:solidFill>
                  <a:srgbClr val="002060"/>
                </a:solidFill>
                <a:latin typeface="Trebuchet MS"/>
                <a:cs typeface="Trebuchet MS"/>
              </a:rPr>
              <a:t>before  </a:t>
            </a:r>
            <a:r>
              <a:rPr sz="2228" spc="-33" dirty="0">
                <a:solidFill>
                  <a:srgbClr val="002060"/>
                </a:solidFill>
                <a:latin typeface="Trebuchet MS"/>
                <a:cs typeface="Trebuchet MS"/>
              </a:rPr>
              <a:t>being </a:t>
            </a:r>
            <a:r>
              <a:rPr sz="2228" spc="-45" dirty="0">
                <a:solidFill>
                  <a:srgbClr val="002060"/>
                </a:solidFill>
                <a:latin typeface="Trebuchet MS"/>
                <a:cs typeface="Trebuchet MS"/>
              </a:rPr>
              <a:t>applied </a:t>
            </a:r>
            <a:r>
              <a:rPr sz="2228" spc="-120" dirty="0">
                <a:solidFill>
                  <a:srgbClr val="002060"/>
                </a:solidFill>
                <a:latin typeface="Trebuchet MS"/>
                <a:cs typeface="Trebuchet MS"/>
              </a:rPr>
              <a:t>to </a:t>
            </a:r>
            <a:r>
              <a:rPr sz="2228" spc="-83" dirty="0">
                <a:solidFill>
                  <a:srgbClr val="002060"/>
                </a:solidFill>
                <a:latin typeface="Trebuchet MS"/>
                <a:cs typeface="Trebuchet MS"/>
              </a:rPr>
              <a:t>the</a:t>
            </a:r>
            <a:r>
              <a:rPr sz="2228" spc="144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sz="2228" spc="-50" dirty="0">
                <a:solidFill>
                  <a:srgbClr val="002060"/>
                </a:solidFill>
                <a:latin typeface="Trebuchet MS"/>
                <a:cs typeface="Trebuchet MS"/>
              </a:rPr>
              <a:t>image</a:t>
            </a:r>
            <a:endParaRPr sz="2228" dirty="0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pic>
        <p:nvPicPr>
          <p:cNvPr id="79" name="図 7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3687409"/>
            <a:ext cx="8543925" cy="2564723"/>
          </a:xfrm>
          <a:prstGeom prst="rect">
            <a:avLst/>
          </a:prstGeom>
        </p:spPr>
      </p:pic>
      <p:sp>
        <p:nvSpPr>
          <p:cNvPr id="4" name="正方形/長方形 3"/>
          <p:cNvSpPr/>
          <p:nvPr/>
        </p:nvSpPr>
        <p:spPr>
          <a:xfrm>
            <a:off x="1" y="6248400"/>
            <a:ext cx="100584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altLang="ja-JP" dirty="0" smtClean="0"/>
              <a:t>CNN</a:t>
            </a:r>
            <a:r>
              <a:rPr lang="ja-JP" altLang="en-US" dirty="0"/>
              <a:t>は</a:t>
            </a:r>
            <a:r>
              <a:rPr lang="ja-JP" altLang="en-US" dirty="0" smtClean="0"/>
              <a:t>畳み込みという名前だが、</a:t>
            </a:r>
            <a:r>
              <a:rPr lang="en-US" altLang="ja-JP" dirty="0" smtClean="0"/>
              <a:t>cross-correlation</a:t>
            </a:r>
            <a:r>
              <a:rPr lang="ja-JP" altLang="en-US" dirty="0"/>
              <a:t>で</a:t>
            </a:r>
            <a:r>
              <a:rPr lang="ja-JP" altLang="en-US" dirty="0" smtClean="0"/>
              <a:t>実現することも多いと思う。</a:t>
            </a:r>
            <a:r>
              <a:rPr lang="en-US" altLang="ja-JP" dirty="0" smtClean="0"/>
              <a:t>[Deep Learning p324: While the commutative property is useful for writing proofs, it is not usually an important property of a neural network implementation. Instead, many neural network libraries implement a related function called the cross-correlation, which is the same as convolution but without flipping the kernel.]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40214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13296" y="503767"/>
            <a:ext cx="9231806" cy="914096"/>
          </a:xfrm>
        </p:spPr>
        <p:txBody>
          <a:bodyPr/>
          <a:lstStyle/>
          <a:p>
            <a:r>
              <a:rPr kumimoji="1" lang="en-US" altLang="ja-JP" dirty="0" smtClean="0"/>
              <a:t>Convolution</a:t>
            </a:r>
            <a:r>
              <a:rPr kumimoji="1" lang="ja-JP" altLang="en-US" dirty="0" smtClean="0"/>
              <a:t>や</a:t>
            </a:r>
            <a:r>
              <a:rPr kumimoji="1" lang="en-US" altLang="ja-JP" dirty="0" smtClean="0"/>
              <a:t>Cross-correlation</a:t>
            </a:r>
            <a:r>
              <a:rPr kumimoji="1" lang="ja-JP" altLang="en-US" dirty="0" smtClean="0"/>
              <a:t>の式 </a:t>
            </a:r>
            <a:r>
              <a:rPr kumimoji="1" lang="en-US" altLang="ja-JP" dirty="0" smtClean="0"/>
              <a:t>from Deep Learning 9.1 The Convolution Operation</a:t>
            </a:r>
            <a:endParaRPr kumimoji="1" lang="ja-JP" altLang="en-US" dirty="0"/>
          </a:p>
        </p:txBody>
      </p:sp>
      <p:sp>
        <p:nvSpPr>
          <p:cNvPr id="4" name="正方形/長方形 3"/>
          <p:cNvSpPr/>
          <p:nvPr/>
        </p:nvSpPr>
        <p:spPr>
          <a:xfrm>
            <a:off x="5015948" y="1417863"/>
            <a:ext cx="50292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ja-JP" altLang="en-US" dirty="0">
                <a:hlinkClick r:id="rId2"/>
              </a:rPr>
              <a:t>https://www.deeplearningbook.org/contents/convnets.</a:t>
            </a:r>
            <a:r>
              <a:rPr lang="ja-JP" altLang="en-US" dirty="0" smtClean="0">
                <a:hlinkClick r:id="rId2"/>
              </a:rPr>
              <a:t>html</a:t>
            </a:r>
            <a:endParaRPr lang="en-US" altLang="ja-JP" dirty="0" smtClean="0"/>
          </a:p>
          <a:p>
            <a:endParaRPr lang="ja-JP" altLang="en-US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289" y="2209800"/>
            <a:ext cx="9167813" cy="3203028"/>
          </a:xfrm>
          <a:prstGeom prst="rect">
            <a:avLst/>
          </a:prstGeom>
        </p:spPr>
      </p:pic>
      <p:sp>
        <p:nvSpPr>
          <p:cNvPr id="6" name="正方形/長方形 5"/>
          <p:cNvSpPr/>
          <p:nvPr/>
        </p:nvSpPr>
        <p:spPr>
          <a:xfrm>
            <a:off x="2590800" y="4267200"/>
            <a:ext cx="1447800" cy="3048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628" y="5634220"/>
            <a:ext cx="9590640" cy="199035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テキスト ボックス 8"/>
              <p:cNvSpPr txBox="1"/>
              <p:nvPr/>
            </p:nvSpPr>
            <p:spPr>
              <a:xfrm>
                <a:off x="8077200" y="3581400"/>
                <a:ext cx="196794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ja-JP" altLang="en-US" dirty="0" smtClean="0"/>
                  <a:t>ここは</a:t>
                </a:r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kumimoji="1" lang="ja-JP" altLang="en-US" dirty="0" smtClean="0"/>
                  <a:t>の範囲は変わるだけ。</a:t>
                </a:r>
                <a:endParaRPr kumimoji="1" lang="ja-JP" altLang="en-US" dirty="0"/>
              </a:p>
            </p:txBody>
          </p:sp>
        </mc:Choice>
        <mc:Fallback xmlns="">
          <p:sp>
            <p:nvSpPr>
              <p:cNvPr id="9" name="テキスト ボックス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7200" y="3581400"/>
                <a:ext cx="1967948" cy="646331"/>
              </a:xfrm>
              <a:prstGeom prst="rect">
                <a:avLst/>
              </a:prstGeom>
              <a:blipFill>
                <a:blip r:embed="rId5"/>
                <a:stretch>
                  <a:fillRect l="-2477" t="-7547" b="-1037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86041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0632" y="1490471"/>
            <a:ext cx="3623945" cy="46735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45" dirty="0">
                <a:latin typeface="Calibri"/>
                <a:cs typeface="Calibri"/>
              </a:rPr>
              <a:t>Pinhole </a:t>
            </a:r>
            <a:r>
              <a:rPr spc="30" dirty="0">
                <a:latin typeface="Calibri"/>
                <a:cs typeface="Calibri"/>
              </a:rPr>
              <a:t>Camera</a:t>
            </a:r>
            <a:r>
              <a:rPr spc="325" dirty="0">
                <a:latin typeface="Calibri"/>
                <a:cs typeface="Calibri"/>
              </a:rPr>
              <a:t> </a:t>
            </a:r>
            <a:r>
              <a:rPr spc="-30" dirty="0">
                <a:latin typeface="Calibri"/>
                <a:cs typeface="Calibri"/>
              </a:rPr>
              <a:t>Model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6047232" y="4468367"/>
            <a:ext cx="762000" cy="737870"/>
            <a:chOff x="6047232" y="4468367"/>
            <a:chExt cx="762000" cy="737870"/>
          </a:xfrm>
        </p:grpSpPr>
        <p:sp>
          <p:nvSpPr>
            <p:cNvPr id="4" name="object 4"/>
            <p:cNvSpPr/>
            <p:nvPr/>
          </p:nvSpPr>
          <p:spPr>
            <a:xfrm>
              <a:off x="6047232" y="4468367"/>
              <a:ext cx="762000" cy="73761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156487" y="4562481"/>
              <a:ext cx="543560" cy="516255"/>
            </a:xfrm>
            <a:custGeom>
              <a:avLst/>
              <a:gdLst/>
              <a:ahLst/>
              <a:cxnLst/>
              <a:rect l="l" t="t" r="r" b="b"/>
              <a:pathLst>
                <a:path w="543559" h="516254">
                  <a:moveTo>
                    <a:pt x="28983" y="436017"/>
                  </a:moveTo>
                  <a:lnTo>
                    <a:pt x="0" y="516129"/>
                  </a:lnTo>
                  <a:lnTo>
                    <a:pt x="81479" y="491249"/>
                  </a:lnTo>
                  <a:lnTo>
                    <a:pt x="72296" y="481587"/>
                  </a:lnTo>
                  <a:lnTo>
                    <a:pt x="54776" y="481587"/>
                  </a:lnTo>
                  <a:lnTo>
                    <a:pt x="37277" y="463177"/>
                  </a:lnTo>
                  <a:lnTo>
                    <a:pt x="46482" y="454428"/>
                  </a:lnTo>
                  <a:lnTo>
                    <a:pt x="28983" y="436017"/>
                  </a:lnTo>
                  <a:close/>
                </a:path>
                <a:path w="543559" h="516254">
                  <a:moveTo>
                    <a:pt x="46482" y="454428"/>
                  </a:moveTo>
                  <a:lnTo>
                    <a:pt x="37277" y="463177"/>
                  </a:lnTo>
                  <a:lnTo>
                    <a:pt x="54776" y="481587"/>
                  </a:lnTo>
                  <a:lnTo>
                    <a:pt x="63981" y="472839"/>
                  </a:lnTo>
                  <a:lnTo>
                    <a:pt x="46482" y="454428"/>
                  </a:lnTo>
                  <a:close/>
                </a:path>
                <a:path w="543559" h="516254">
                  <a:moveTo>
                    <a:pt x="63981" y="472839"/>
                  </a:moveTo>
                  <a:lnTo>
                    <a:pt x="54776" y="481587"/>
                  </a:lnTo>
                  <a:lnTo>
                    <a:pt x="72296" y="481587"/>
                  </a:lnTo>
                  <a:lnTo>
                    <a:pt x="63981" y="472839"/>
                  </a:lnTo>
                  <a:close/>
                </a:path>
                <a:path w="543559" h="516254">
                  <a:moveTo>
                    <a:pt x="479058" y="43289"/>
                  </a:moveTo>
                  <a:lnTo>
                    <a:pt x="46482" y="454428"/>
                  </a:lnTo>
                  <a:lnTo>
                    <a:pt x="63981" y="472839"/>
                  </a:lnTo>
                  <a:lnTo>
                    <a:pt x="496556" y="61700"/>
                  </a:lnTo>
                  <a:lnTo>
                    <a:pt x="479058" y="43289"/>
                  </a:lnTo>
                  <a:close/>
                </a:path>
                <a:path w="543559" h="516254">
                  <a:moveTo>
                    <a:pt x="530543" y="34540"/>
                  </a:moveTo>
                  <a:lnTo>
                    <a:pt x="488264" y="34540"/>
                  </a:lnTo>
                  <a:lnTo>
                    <a:pt x="505762" y="52951"/>
                  </a:lnTo>
                  <a:lnTo>
                    <a:pt x="496556" y="61700"/>
                  </a:lnTo>
                  <a:lnTo>
                    <a:pt x="514055" y="80111"/>
                  </a:lnTo>
                  <a:lnTo>
                    <a:pt x="530543" y="34540"/>
                  </a:lnTo>
                  <a:close/>
                </a:path>
                <a:path w="543559" h="516254">
                  <a:moveTo>
                    <a:pt x="488264" y="34540"/>
                  </a:moveTo>
                  <a:lnTo>
                    <a:pt x="479058" y="43289"/>
                  </a:lnTo>
                  <a:lnTo>
                    <a:pt x="496556" y="61700"/>
                  </a:lnTo>
                  <a:lnTo>
                    <a:pt x="505762" y="52951"/>
                  </a:lnTo>
                  <a:lnTo>
                    <a:pt x="488264" y="34540"/>
                  </a:lnTo>
                  <a:close/>
                </a:path>
                <a:path w="543559" h="516254">
                  <a:moveTo>
                    <a:pt x="543040" y="0"/>
                  </a:moveTo>
                  <a:lnTo>
                    <a:pt x="461559" y="24879"/>
                  </a:lnTo>
                  <a:lnTo>
                    <a:pt x="479058" y="43289"/>
                  </a:lnTo>
                  <a:lnTo>
                    <a:pt x="488264" y="34540"/>
                  </a:lnTo>
                  <a:lnTo>
                    <a:pt x="530543" y="34540"/>
                  </a:lnTo>
                  <a:lnTo>
                    <a:pt x="543040" y="0"/>
                  </a:lnTo>
                  <a:close/>
                </a:path>
              </a:pathLst>
            </a:custGeom>
            <a:solidFill>
              <a:srgbClr val="2428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6615679" y="4652772"/>
            <a:ext cx="181419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708785" algn="l"/>
              </a:tabLst>
            </a:pPr>
            <a:r>
              <a:rPr sz="2100" spc="10" dirty="0">
                <a:solidFill>
                  <a:srgbClr val="242852"/>
                </a:solidFill>
                <a:latin typeface="Tahoma"/>
                <a:cs typeface="Tahoma"/>
              </a:rPr>
              <a:t>Fo</a:t>
            </a:r>
            <a:r>
              <a:rPr sz="2100" spc="100" dirty="0">
                <a:solidFill>
                  <a:srgbClr val="242852"/>
                </a:solidFill>
                <a:latin typeface="Tahoma"/>
                <a:cs typeface="Tahoma"/>
              </a:rPr>
              <a:t>c</a:t>
            </a:r>
            <a:r>
              <a:rPr sz="2100" spc="-35" dirty="0">
                <a:solidFill>
                  <a:srgbClr val="242852"/>
                </a:solidFill>
                <a:latin typeface="Tahoma"/>
                <a:cs typeface="Tahoma"/>
              </a:rPr>
              <a:t>a</a:t>
            </a:r>
            <a:r>
              <a:rPr sz="2100" spc="100" dirty="0">
                <a:solidFill>
                  <a:srgbClr val="242852"/>
                </a:solidFill>
                <a:latin typeface="Tahoma"/>
                <a:cs typeface="Tahoma"/>
              </a:rPr>
              <a:t>l</a:t>
            </a:r>
            <a:r>
              <a:rPr sz="2100" spc="-5" dirty="0">
                <a:solidFill>
                  <a:srgbClr val="242852"/>
                </a:solidFill>
                <a:latin typeface="Tahoma"/>
                <a:cs typeface="Tahoma"/>
              </a:rPr>
              <a:t> </a:t>
            </a:r>
            <a:r>
              <a:rPr sz="2100" spc="50" dirty="0">
                <a:solidFill>
                  <a:srgbClr val="242852"/>
                </a:solidFill>
                <a:latin typeface="Tahoma"/>
                <a:cs typeface="Tahoma"/>
              </a:rPr>
              <a:t>Le</a:t>
            </a:r>
            <a:r>
              <a:rPr sz="2100" spc="-40" dirty="0">
                <a:solidFill>
                  <a:srgbClr val="242852"/>
                </a:solidFill>
                <a:latin typeface="Tahoma"/>
                <a:cs typeface="Tahoma"/>
              </a:rPr>
              <a:t>ng</a:t>
            </a:r>
            <a:r>
              <a:rPr sz="2100" dirty="0">
                <a:solidFill>
                  <a:srgbClr val="242852"/>
                </a:solidFill>
                <a:latin typeface="Tahoma"/>
                <a:cs typeface="Tahoma"/>
              </a:rPr>
              <a:t>t</a:t>
            </a:r>
            <a:r>
              <a:rPr sz="2100" spc="-5" dirty="0">
                <a:solidFill>
                  <a:srgbClr val="242852"/>
                </a:solidFill>
                <a:latin typeface="Tahoma"/>
                <a:cs typeface="Tahoma"/>
              </a:rPr>
              <a:t>h</a:t>
            </a:r>
            <a:r>
              <a:rPr sz="2100" dirty="0">
                <a:solidFill>
                  <a:srgbClr val="242852"/>
                </a:solidFill>
                <a:latin typeface="Tahoma"/>
                <a:cs typeface="Tahoma"/>
              </a:rPr>
              <a:t>	</a:t>
            </a:r>
            <a:r>
              <a:rPr sz="2600" i="1" dirty="0">
                <a:solidFill>
                  <a:srgbClr val="242852"/>
                </a:solidFill>
                <a:latin typeface="Times New Roman"/>
                <a:cs typeface="Times New Roman"/>
              </a:rPr>
              <a:t>f</a:t>
            </a:r>
            <a:endParaRPr sz="2600">
              <a:latin typeface="Times New Roman"/>
              <a:cs typeface="Times New Roman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object 7"/>
              <p:cNvSpPr txBox="1"/>
              <p:nvPr/>
            </p:nvSpPr>
            <p:spPr>
              <a:xfrm>
                <a:off x="1849120" y="2893567"/>
                <a:ext cx="1818005" cy="748923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38100">
                  <a:lnSpc>
                    <a:spcPct val="100000"/>
                  </a:lnSpc>
                  <a:spcBef>
                    <a:spcPts val="100"/>
                  </a:spcBef>
                </a:pPr>
                <a:r>
                  <a:rPr lang="en-US" sz="2100" spc="-20" dirty="0" smtClean="0">
                    <a:solidFill>
                      <a:srgbClr val="242852"/>
                    </a:solidFill>
                    <a:latin typeface="Tahoma"/>
                    <a:cs typeface="Tahoma"/>
                  </a:rPr>
                  <a:t>Camera</a:t>
                </a:r>
                <a:r>
                  <a:rPr lang="en-US" sz="2100" spc="-50" dirty="0">
                    <a:solidFill>
                      <a:srgbClr val="242852"/>
                    </a:solidFill>
                    <a:latin typeface="Tahoma"/>
                    <a:cs typeface="Tahoma"/>
                  </a:rPr>
                  <a:t> </a:t>
                </a:r>
                <a:r>
                  <a:rPr lang="en-US" sz="2100" spc="-10" dirty="0">
                    <a:solidFill>
                      <a:srgbClr val="242852"/>
                    </a:solidFill>
                    <a:latin typeface="Tahoma"/>
                    <a:cs typeface="Tahoma"/>
                  </a:rPr>
                  <a:t>Center</a:t>
                </a:r>
                <a:endParaRPr lang="en-US" sz="2100" dirty="0">
                  <a:latin typeface="Tahoma"/>
                  <a:cs typeface="Tahoma"/>
                </a:endParaRPr>
              </a:p>
              <a:p>
                <a:pPr marL="38100">
                  <a:lnSpc>
                    <a:spcPct val="100000"/>
                  </a:lnSpc>
                  <a:spcBef>
                    <a:spcPts val="75"/>
                  </a:spcBef>
                </a:pPr>
                <a:r>
                  <a:rPr lang="en-US" sz="2600" spc="60" dirty="0" smtClean="0">
                    <a:solidFill>
                      <a:srgbClr val="242852"/>
                    </a:solidFill>
                    <a:latin typeface="Cambria Math"/>
                    <a:cs typeface="Cambria Math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600" b="0" i="1" spc="60" smtClean="0">
                            <a:solidFill>
                              <a:srgbClr val="242852"/>
                            </a:solidFill>
                            <a:latin typeface="Cambria Math" panose="02040503050406030204" pitchFamily="18" charset="0"/>
                            <a:cs typeface="Cambria Math"/>
                          </a:rPr>
                        </m:ctrlPr>
                      </m:sSubPr>
                      <m:e>
                        <m:r>
                          <a:rPr lang="ja-JP" altLang="en-US" sz="2600" b="0" i="1" spc="60" smtClean="0">
                            <a:solidFill>
                              <a:srgbClr val="242852"/>
                            </a:solidFill>
                            <a:latin typeface="Cambria Math" panose="02040503050406030204" pitchFamily="18" charset="0"/>
                            <a:cs typeface="Cambria Math"/>
                          </a:rPr>
                          <m:t>𝑐</m:t>
                        </m:r>
                      </m:e>
                      <m:sub>
                        <m:r>
                          <a:rPr lang="en-US" altLang="ja-JP" sz="2600" b="0" i="1" spc="60" smtClean="0">
                            <a:solidFill>
                              <a:srgbClr val="242852"/>
                            </a:solidFill>
                            <a:latin typeface="Cambria Math" panose="02040503050406030204" pitchFamily="18" charset="0"/>
                            <a:cs typeface="Cambria Math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sz="2600" spc="60" dirty="0" smtClean="0">
                    <a:solidFill>
                      <a:srgbClr val="242852"/>
                    </a:solidFill>
                    <a:latin typeface="Cambria Math"/>
                    <a:cs typeface="Cambria Math"/>
                  </a:rPr>
                  <a:t>,</a:t>
                </a:r>
                <a:r>
                  <a:rPr lang="en-US" sz="2600" spc="-170" dirty="0" smtClean="0">
                    <a:solidFill>
                      <a:srgbClr val="242852"/>
                    </a:solidFill>
                    <a:latin typeface="Cambria Math"/>
                    <a:cs typeface="Cambria Math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b="0" i="1" spc="-170" smtClean="0">
                            <a:solidFill>
                              <a:srgbClr val="242852"/>
                            </a:solidFill>
                            <a:latin typeface="Cambria Math" panose="02040503050406030204" pitchFamily="18" charset="0"/>
                            <a:cs typeface="Cambria Math"/>
                          </a:rPr>
                        </m:ctrlPr>
                      </m:sSubPr>
                      <m:e>
                        <m:r>
                          <a:rPr lang="en-US" sz="2600" b="0" i="1" spc="-170" smtClean="0">
                            <a:solidFill>
                              <a:srgbClr val="242852"/>
                            </a:solidFill>
                            <a:latin typeface="Cambria Math" panose="02040503050406030204" pitchFamily="18" charset="0"/>
                            <a:cs typeface="Cambria Math"/>
                          </a:rPr>
                          <m:t>𝑐</m:t>
                        </m:r>
                      </m:e>
                      <m:sub>
                        <m:r>
                          <a:rPr lang="en-US" sz="2600" b="0" i="1" spc="-170" smtClean="0">
                            <a:solidFill>
                              <a:srgbClr val="242852"/>
                            </a:solidFill>
                            <a:latin typeface="Cambria Math" panose="02040503050406030204" pitchFamily="18" charset="0"/>
                            <a:cs typeface="Cambria Math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en-US" sz="2600" spc="-130" dirty="0" smtClean="0">
                    <a:solidFill>
                      <a:srgbClr val="242852"/>
                    </a:solidFill>
                    <a:latin typeface="Cambria Math"/>
                    <a:cs typeface="Cambria Math"/>
                  </a:rPr>
                  <a:t>)</a:t>
                </a:r>
                <a:endParaRPr sz="2600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7" name="object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9120" y="2893567"/>
                <a:ext cx="1818005" cy="748923"/>
              </a:xfrm>
              <a:prstGeom prst="rect">
                <a:avLst/>
              </a:prstGeom>
              <a:blipFill>
                <a:blip r:embed="rId3"/>
                <a:stretch>
                  <a:fillRect l="-9030" t="-9756" r="-6355" b="-2520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object 8"/>
          <p:cNvGrpSpPr/>
          <p:nvPr/>
        </p:nvGrpSpPr>
        <p:grpSpPr>
          <a:xfrm>
            <a:off x="3904488" y="3642359"/>
            <a:ext cx="1234440" cy="1289685"/>
            <a:chOff x="3904488" y="3642359"/>
            <a:chExt cx="1234440" cy="1289685"/>
          </a:xfrm>
        </p:grpSpPr>
        <p:sp>
          <p:nvSpPr>
            <p:cNvPr id="9" name="object 9"/>
            <p:cNvSpPr/>
            <p:nvPr/>
          </p:nvSpPr>
          <p:spPr>
            <a:xfrm>
              <a:off x="3904488" y="3642359"/>
              <a:ext cx="1234439" cy="1289303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291584" y="4136135"/>
              <a:ext cx="414527" cy="359663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/>
          <p:nvPr/>
        </p:nvSpPr>
        <p:spPr>
          <a:xfrm>
            <a:off x="2042160" y="4556759"/>
            <a:ext cx="1152144" cy="135331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2" name="object 12"/>
          <p:cNvGrpSpPr/>
          <p:nvPr/>
        </p:nvGrpSpPr>
        <p:grpSpPr>
          <a:xfrm>
            <a:off x="2827433" y="2487167"/>
            <a:ext cx="4021454" cy="3435985"/>
            <a:chOff x="2827433" y="2487167"/>
            <a:chExt cx="4021454" cy="3435985"/>
          </a:xfrm>
        </p:grpSpPr>
        <p:sp>
          <p:nvSpPr>
            <p:cNvPr id="13" name="object 13"/>
            <p:cNvSpPr/>
            <p:nvPr/>
          </p:nvSpPr>
          <p:spPr>
            <a:xfrm>
              <a:off x="5087509" y="4913612"/>
              <a:ext cx="1293495" cy="234315"/>
            </a:xfrm>
            <a:custGeom>
              <a:avLst/>
              <a:gdLst/>
              <a:ahLst/>
              <a:cxnLst/>
              <a:rect l="l" t="t" r="r" b="b"/>
              <a:pathLst>
                <a:path w="1293495" h="234314">
                  <a:moveTo>
                    <a:pt x="0" y="0"/>
                  </a:moveTo>
                  <a:lnTo>
                    <a:pt x="1293411" y="233909"/>
                  </a:lnTo>
                </a:path>
              </a:pathLst>
            </a:custGeom>
            <a:ln w="12699">
              <a:solidFill>
                <a:srgbClr val="4663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404104" y="3108959"/>
              <a:ext cx="847344" cy="993648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846069" y="3183890"/>
              <a:ext cx="2744470" cy="2720340"/>
            </a:xfrm>
            <a:custGeom>
              <a:avLst/>
              <a:gdLst/>
              <a:ahLst/>
              <a:cxnLst/>
              <a:rect l="l" t="t" r="r" b="b"/>
              <a:pathLst>
                <a:path w="2744470" h="2720340">
                  <a:moveTo>
                    <a:pt x="0" y="2720339"/>
                  </a:moveTo>
                  <a:lnTo>
                    <a:pt x="2744470" y="0"/>
                  </a:lnTo>
                </a:path>
              </a:pathLst>
            </a:custGeom>
            <a:ln w="36830">
              <a:solidFill>
                <a:srgbClr val="FF33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846069" y="4058919"/>
              <a:ext cx="2692400" cy="605790"/>
            </a:xfrm>
            <a:custGeom>
              <a:avLst/>
              <a:gdLst/>
              <a:ahLst/>
              <a:cxnLst/>
              <a:rect l="l" t="t" r="r" b="b"/>
              <a:pathLst>
                <a:path w="2692400" h="605789">
                  <a:moveTo>
                    <a:pt x="0" y="605790"/>
                  </a:moveTo>
                  <a:lnTo>
                    <a:pt x="2692399" y="0"/>
                  </a:lnTo>
                </a:path>
              </a:pathLst>
            </a:custGeom>
            <a:ln w="36830">
              <a:solidFill>
                <a:srgbClr val="33CC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852416" y="2487167"/>
              <a:ext cx="1996439" cy="2084831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5543550" y="3116579"/>
              <a:ext cx="115570" cy="114300"/>
            </a:xfrm>
            <a:custGeom>
              <a:avLst/>
              <a:gdLst/>
              <a:ahLst/>
              <a:cxnLst/>
              <a:rect l="l" t="t" r="r" b="b"/>
              <a:pathLst>
                <a:path w="115570" h="114300">
                  <a:moveTo>
                    <a:pt x="115571" y="0"/>
                  </a:moveTo>
                  <a:lnTo>
                    <a:pt x="0" y="38100"/>
                  </a:lnTo>
                  <a:lnTo>
                    <a:pt x="76200" y="114300"/>
                  </a:lnTo>
                  <a:lnTo>
                    <a:pt x="115571" y="0"/>
                  </a:lnTo>
                  <a:close/>
                </a:path>
              </a:pathLst>
            </a:custGeom>
            <a:solidFill>
              <a:srgbClr val="FF33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5525770" y="4001769"/>
              <a:ext cx="118110" cy="105410"/>
            </a:xfrm>
            <a:custGeom>
              <a:avLst/>
              <a:gdLst/>
              <a:ahLst/>
              <a:cxnLst/>
              <a:rect l="l" t="t" r="r" b="b"/>
              <a:pathLst>
                <a:path w="118110" h="105410">
                  <a:moveTo>
                    <a:pt x="0" y="0"/>
                  </a:moveTo>
                  <a:lnTo>
                    <a:pt x="24129" y="105411"/>
                  </a:lnTo>
                  <a:lnTo>
                    <a:pt x="118109" y="279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CC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2845849" y="4288460"/>
              <a:ext cx="1675764" cy="385445"/>
            </a:xfrm>
            <a:custGeom>
              <a:avLst/>
              <a:gdLst/>
              <a:ahLst/>
              <a:cxnLst/>
              <a:rect l="l" t="t" r="r" b="b"/>
              <a:pathLst>
                <a:path w="1675764" h="385445">
                  <a:moveTo>
                    <a:pt x="0" y="385107"/>
                  </a:moveTo>
                  <a:lnTo>
                    <a:pt x="1675713" y="0"/>
                  </a:lnTo>
                </a:path>
              </a:pathLst>
            </a:custGeom>
            <a:ln w="36830">
              <a:solidFill>
                <a:srgbClr val="33CC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2876466" y="4296583"/>
              <a:ext cx="1593215" cy="1584325"/>
            </a:xfrm>
            <a:custGeom>
              <a:avLst/>
              <a:gdLst/>
              <a:ahLst/>
              <a:cxnLst/>
              <a:rect l="l" t="t" r="r" b="b"/>
              <a:pathLst>
                <a:path w="1593214" h="1584325">
                  <a:moveTo>
                    <a:pt x="0" y="1583963"/>
                  </a:moveTo>
                  <a:lnTo>
                    <a:pt x="1592908" y="0"/>
                  </a:lnTo>
                </a:path>
              </a:pathLst>
            </a:custGeom>
            <a:ln w="36830">
              <a:solidFill>
                <a:srgbClr val="FF33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2996181" y="3340670"/>
              <a:ext cx="1480185" cy="942975"/>
            </a:xfrm>
            <a:custGeom>
              <a:avLst/>
              <a:gdLst/>
              <a:ahLst/>
              <a:cxnLst/>
              <a:rect l="l" t="t" r="r" b="b"/>
              <a:pathLst>
                <a:path w="1480185" h="942975">
                  <a:moveTo>
                    <a:pt x="1337446" y="882685"/>
                  </a:moveTo>
                  <a:lnTo>
                    <a:pt x="1310350" y="925654"/>
                  </a:lnTo>
                  <a:lnTo>
                    <a:pt x="1479903" y="942489"/>
                  </a:lnTo>
                  <a:lnTo>
                    <a:pt x="1454061" y="899818"/>
                  </a:lnTo>
                  <a:lnTo>
                    <a:pt x="1368358" y="899818"/>
                  </a:lnTo>
                  <a:lnTo>
                    <a:pt x="1358931" y="896233"/>
                  </a:lnTo>
                  <a:lnTo>
                    <a:pt x="1337446" y="882685"/>
                  </a:lnTo>
                  <a:close/>
                </a:path>
                <a:path w="1480185" h="942975">
                  <a:moveTo>
                    <a:pt x="1364543" y="839714"/>
                  </a:moveTo>
                  <a:lnTo>
                    <a:pt x="1337446" y="882685"/>
                  </a:lnTo>
                  <a:lnTo>
                    <a:pt x="1358931" y="896233"/>
                  </a:lnTo>
                  <a:lnTo>
                    <a:pt x="1368358" y="899818"/>
                  </a:lnTo>
                  <a:lnTo>
                    <a:pt x="1378092" y="899520"/>
                  </a:lnTo>
                  <a:lnTo>
                    <a:pt x="1387003" y="895594"/>
                  </a:lnTo>
                  <a:lnTo>
                    <a:pt x="1393965" y="888296"/>
                  </a:lnTo>
                  <a:lnTo>
                    <a:pt x="1397550" y="878868"/>
                  </a:lnTo>
                  <a:lnTo>
                    <a:pt x="1397252" y="869136"/>
                  </a:lnTo>
                  <a:lnTo>
                    <a:pt x="1393326" y="860225"/>
                  </a:lnTo>
                  <a:lnTo>
                    <a:pt x="1386028" y="853263"/>
                  </a:lnTo>
                  <a:lnTo>
                    <a:pt x="1364543" y="839714"/>
                  </a:lnTo>
                  <a:close/>
                </a:path>
                <a:path w="1480185" h="942975">
                  <a:moveTo>
                    <a:pt x="1391640" y="796745"/>
                  </a:moveTo>
                  <a:lnTo>
                    <a:pt x="1364543" y="839714"/>
                  </a:lnTo>
                  <a:lnTo>
                    <a:pt x="1386028" y="853263"/>
                  </a:lnTo>
                  <a:lnTo>
                    <a:pt x="1393326" y="860225"/>
                  </a:lnTo>
                  <a:lnTo>
                    <a:pt x="1397252" y="869136"/>
                  </a:lnTo>
                  <a:lnTo>
                    <a:pt x="1397550" y="878868"/>
                  </a:lnTo>
                  <a:lnTo>
                    <a:pt x="1393965" y="888296"/>
                  </a:lnTo>
                  <a:lnTo>
                    <a:pt x="1387003" y="895594"/>
                  </a:lnTo>
                  <a:lnTo>
                    <a:pt x="1378092" y="899520"/>
                  </a:lnTo>
                  <a:lnTo>
                    <a:pt x="1368358" y="899818"/>
                  </a:lnTo>
                  <a:lnTo>
                    <a:pt x="1454061" y="899818"/>
                  </a:lnTo>
                  <a:lnTo>
                    <a:pt x="1391640" y="796745"/>
                  </a:lnTo>
                  <a:close/>
                </a:path>
                <a:path w="1480185" h="942975">
                  <a:moveTo>
                    <a:pt x="29190" y="0"/>
                  </a:moveTo>
                  <a:lnTo>
                    <a:pt x="19457" y="297"/>
                  </a:lnTo>
                  <a:lnTo>
                    <a:pt x="10546" y="4223"/>
                  </a:lnTo>
                  <a:lnTo>
                    <a:pt x="3584" y="11522"/>
                  </a:lnTo>
                  <a:lnTo>
                    <a:pt x="0" y="20949"/>
                  </a:lnTo>
                  <a:lnTo>
                    <a:pt x="297" y="30682"/>
                  </a:lnTo>
                  <a:lnTo>
                    <a:pt x="4223" y="39593"/>
                  </a:lnTo>
                  <a:lnTo>
                    <a:pt x="11522" y="46555"/>
                  </a:lnTo>
                  <a:lnTo>
                    <a:pt x="1337446" y="882685"/>
                  </a:lnTo>
                  <a:lnTo>
                    <a:pt x="1364543" y="839714"/>
                  </a:lnTo>
                  <a:lnTo>
                    <a:pt x="38619" y="3584"/>
                  </a:lnTo>
                  <a:lnTo>
                    <a:pt x="29190" y="0"/>
                  </a:lnTo>
                  <a:close/>
                </a:path>
              </a:pathLst>
            </a:custGeom>
            <a:solidFill>
              <a:srgbClr val="2428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正方形/長方形 22"/>
          <p:cNvSpPr/>
          <p:nvPr/>
        </p:nvSpPr>
        <p:spPr>
          <a:xfrm>
            <a:off x="4880979" y="161757"/>
            <a:ext cx="50292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ja-JP" dirty="0">
                <a:solidFill>
                  <a:srgbClr val="000000"/>
                </a:solidFill>
                <a:latin typeface="QONCKK+HelveticaNeue"/>
              </a:rPr>
              <a:t>Describe the </a:t>
            </a:r>
            <a:r>
              <a:rPr lang="en-US" altLang="ja-JP" dirty="0">
                <a:solidFill>
                  <a:srgbClr val="FF0000"/>
                </a:solidFill>
                <a:latin typeface="QONCKK+HelveticaNeue"/>
              </a:rPr>
              <a:t>relationship</a:t>
            </a:r>
            <a:r>
              <a:rPr lang="en-US" altLang="ja-JP" dirty="0">
                <a:solidFill>
                  <a:srgbClr val="000000"/>
                </a:solidFill>
                <a:latin typeface="QONCKK+HelveticaNeue"/>
              </a:rPr>
              <a:t> between a point in the world and its corresponding projection on the image plane. </a:t>
            </a:r>
            <a:endParaRPr lang="ja-JP" altLang="en-US" dirty="0"/>
          </a:p>
        </p:txBody>
      </p:sp>
      <p:sp>
        <p:nvSpPr>
          <p:cNvPr id="24" name="正方形/長方形 23"/>
          <p:cNvSpPr/>
          <p:nvPr/>
        </p:nvSpPr>
        <p:spPr>
          <a:xfrm>
            <a:off x="3505201" y="5187077"/>
            <a:ext cx="65532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ja-JP" dirty="0" smtClean="0">
                <a:solidFill>
                  <a:srgbClr val="000000"/>
                </a:solidFill>
                <a:latin typeface="QONCKK+HelveticaNeue"/>
              </a:rPr>
              <a:t>Focal length, </a:t>
            </a:r>
            <a:r>
              <a:rPr lang="en-US" altLang="ja-JP" dirty="0">
                <a:solidFill>
                  <a:srgbClr val="000000"/>
                </a:solidFill>
                <a:latin typeface="QONCKK+HelveticaNeue"/>
              </a:rPr>
              <a:t>the distance between the pinhole and the image plane. </a:t>
            </a:r>
          </a:p>
          <a:p>
            <a:pPr marL="742950" lvl="1" indent="-285750">
              <a:buFontTx/>
              <a:buChar char="-"/>
            </a:pPr>
            <a:r>
              <a:rPr lang="en-US" altLang="ja-JP" dirty="0" smtClean="0">
                <a:solidFill>
                  <a:srgbClr val="000000"/>
                </a:solidFill>
                <a:latin typeface="QONCKK+HelveticaNeue"/>
              </a:rPr>
              <a:t>The </a:t>
            </a:r>
            <a:r>
              <a:rPr lang="en-US" altLang="ja-JP" dirty="0">
                <a:solidFill>
                  <a:srgbClr val="000000"/>
                </a:solidFill>
                <a:latin typeface="QONCKK+HelveticaNeue"/>
              </a:rPr>
              <a:t>focal length defines the </a:t>
            </a:r>
            <a:r>
              <a:rPr lang="en-US" altLang="ja-JP" dirty="0">
                <a:solidFill>
                  <a:srgbClr val="FF0000"/>
                </a:solidFill>
                <a:latin typeface="QONCKK+HelveticaNeue"/>
              </a:rPr>
              <a:t>size of the object projected onto the image</a:t>
            </a:r>
            <a:r>
              <a:rPr lang="en-US" altLang="ja-JP" dirty="0">
                <a:solidFill>
                  <a:srgbClr val="000000"/>
                </a:solidFill>
                <a:latin typeface="QONCKK+HelveticaNeue"/>
              </a:rPr>
              <a:t>. </a:t>
            </a:r>
            <a:endParaRPr lang="en-US" altLang="ja-JP" sz="2400" dirty="0">
              <a:solidFill>
                <a:srgbClr val="000000"/>
              </a:solidFill>
              <a:latin typeface="QONCKK+HelveticaNeue"/>
            </a:endParaRPr>
          </a:p>
          <a:p>
            <a:pPr marL="742950" lvl="1" indent="-285750">
              <a:buFontTx/>
              <a:buChar char="-"/>
            </a:pPr>
            <a:r>
              <a:rPr lang="en-US" altLang="ja-JP" dirty="0" smtClean="0">
                <a:solidFill>
                  <a:srgbClr val="000000"/>
                </a:solidFill>
                <a:latin typeface="QONCKK+HelveticaNeue"/>
              </a:rPr>
              <a:t>Plays </a:t>
            </a:r>
            <a:r>
              <a:rPr lang="en-US" altLang="ja-JP" dirty="0">
                <a:solidFill>
                  <a:srgbClr val="000000"/>
                </a:solidFill>
                <a:latin typeface="QONCKK+HelveticaNeue"/>
              </a:rPr>
              <a:t>an </a:t>
            </a:r>
            <a:r>
              <a:rPr lang="en-US" altLang="ja-JP" dirty="0">
                <a:solidFill>
                  <a:srgbClr val="FF0000"/>
                </a:solidFill>
                <a:latin typeface="QONCKK+HelveticaNeue"/>
              </a:rPr>
              <a:t>important</a:t>
            </a:r>
            <a:r>
              <a:rPr lang="en-US" altLang="ja-JP" dirty="0">
                <a:solidFill>
                  <a:srgbClr val="000000"/>
                </a:solidFill>
                <a:latin typeface="QONCKK+HelveticaNeue"/>
              </a:rPr>
              <a:t> role in the camera focus </a:t>
            </a:r>
            <a:r>
              <a:rPr lang="en-US" altLang="ja-JP" dirty="0">
                <a:solidFill>
                  <a:srgbClr val="FF0000"/>
                </a:solidFill>
                <a:latin typeface="QONCKK+HelveticaNeue"/>
              </a:rPr>
              <a:t>when</a:t>
            </a:r>
            <a:r>
              <a:rPr lang="en-US" altLang="ja-JP" dirty="0">
                <a:solidFill>
                  <a:srgbClr val="000000"/>
                </a:solidFill>
                <a:latin typeface="QONCKK+HelveticaNeue"/>
              </a:rPr>
              <a:t> using </a:t>
            </a:r>
            <a:r>
              <a:rPr lang="en-US" altLang="ja-JP" dirty="0">
                <a:solidFill>
                  <a:srgbClr val="FF0000"/>
                </a:solidFill>
                <a:latin typeface="QONCKK+HelveticaNeue"/>
              </a:rPr>
              <a:t>lenses</a:t>
            </a:r>
            <a:r>
              <a:rPr lang="en-US" altLang="ja-JP" dirty="0">
                <a:solidFill>
                  <a:srgbClr val="000000"/>
                </a:solidFill>
                <a:latin typeface="QONCKK+HelveticaNeue"/>
              </a:rPr>
              <a:t> to </a:t>
            </a:r>
            <a:r>
              <a:rPr lang="en-US" altLang="ja-JP" dirty="0">
                <a:solidFill>
                  <a:srgbClr val="FF0000"/>
                </a:solidFill>
                <a:latin typeface="QONCKK+HelveticaNeue"/>
              </a:rPr>
              <a:t>improve</a:t>
            </a:r>
            <a:r>
              <a:rPr lang="en-US" altLang="ja-JP" dirty="0">
                <a:solidFill>
                  <a:srgbClr val="000000"/>
                </a:solidFill>
                <a:latin typeface="QONCKK+HelveticaNeue"/>
              </a:rPr>
              <a:t> </a:t>
            </a:r>
            <a:r>
              <a:rPr lang="en-US" altLang="ja-JP" dirty="0">
                <a:solidFill>
                  <a:srgbClr val="FF0000"/>
                </a:solidFill>
                <a:latin typeface="QONCKK+HelveticaNeue"/>
              </a:rPr>
              <a:t>camera</a:t>
            </a:r>
            <a:r>
              <a:rPr lang="en-US" altLang="ja-JP" dirty="0">
                <a:solidFill>
                  <a:srgbClr val="000000"/>
                </a:solidFill>
                <a:latin typeface="QONCKK+HelveticaNeue"/>
              </a:rPr>
              <a:t> </a:t>
            </a:r>
            <a:r>
              <a:rPr lang="en-US" altLang="ja-JP" dirty="0">
                <a:solidFill>
                  <a:srgbClr val="FF0000"/>
                </a:solidFill>
                <a:latin typeface="QONCKK+HelveticaNeue"/>
              </a:rPr>
              <a:t>performance</a:t>
            </a:r>
            <a:r>
              <a:rPr lang="en-US" altLang="ja-JP" dirty="0">
                <a:solidFill>
                  <a:srgbClr val="000000"/>
                </a:solidFill>
                <a:latin typeface="QONCKK+HelveticaNeue"/>
              </a:rPr>
              <a:t>. </a:t>
            </a:r>
            <a:r>
              <a:rPr lang="ja-JP" altLang="en-US" dirty="0" smtClean="0">
                <a:solidFill>
                  <a:srgbClr val="000000"/>
                </a:solidFill>
                <a:latin typeface="QONCKK+HelveticaNeue"/>
              </a:rPr>
              <a:t>（次のスライド）</a:t>
            </a:r>
            <a:endParaRPr lang="en-US" altLang="ja-JP" sz="2400" dirty="0">
              <a:solidFill>
                <a:srgbClr val="000000"/>
              </a:solidFill>
              <a:latin typeface="QONCKK+HelveticaNeue"/>
            </a:endParaRPr>
          </a:p>
          <a:p>
            <a:pPr marL="285750" indent="-285750">
              <a:buFontTx/>
              <a:buChar char="-"/>
            </a:pPr>
            <a:r>
              <a:rPr lang="en-US" altLang="ja-JP" dirty="0" smtClean="0">
                <a:solidFill>
                  <a:srgbClr val="FF0000"/>
                </a:solidFill>
                <a:latin typeface="QONCKK+HelveticaNeue"/>
              </a:rPr>
              <a:t>Camera</a:t>
            </a:r>
            <a:r>
              <a:rPr lang="en-US" altLang="ja-JP" dirty="0" smtClean="0">
                <a:solidFill>
                  <a:srgbClr val="000000"/>
                </a:solidFill>
                <a:latin typeface="QONCKK+HelveticaNeue"/>
              </a:rPr>
              <a:t> </a:t>
            </a:r>
            <a:r>
              <a:rPr lang="en-US" altLang="ja-JP" dirty="0" smtClean="0">
                <a:solidFill>
                  <a:srgbClr val="FF0000"/>
                </a:solidFill>
                <a:latin typeface="QONCKK+HelveticaNeue"/>
              </a:rPr>
              <a:t>Center</a:t>
            </a:r>
            <a:r>
              <a:rPr lang="en-US" altLang="ja-JP" dirty="0" smtClean="0">
                <a:solidFill>
                  <a:srgbClr val="000000"/>
                </a:solidFill>
                <a:latin typeface="QONCKK+HelveticaNeue"/>
              </a:rPr>
              <a:t>, </a:t>
            </a:r>
            <a:r>
              <a:rPr lang="en-US" altLang="ja-JP" dirty="0">
                <a:solidFill>
                  <a:srgbClr val="000000"/>
                </a:solidFill>
                <a:latin typeface="QONCKK+HelveticaNeue"/>
              </a:rPr>
              <a:t>the coordinates of the center of the </a:t>
            </a:r>
            <a:r>
              <a:rPr lang="en-US" altLang="ja-JP" dirty="0" smtClean="0">
                <a:solidFill>
                  <a:srgbClr val="000000"/>
                </a:solidFill>
                <a:latin typeface="QONCKK+HelveticaNeue"/>
              </a:rPr>
              <a:t>pinhole.</a:t>
            </a:r>
          </a:p>
          <a:p>
            <a:pPr marL="742950" lvl="1" indent="-285750">
              <a:buFontTx/>
              <a:buChar char="-"/>
            </a:pPr>
            <a:r>
              <a:rPr lang="en-US" altLang="ja-JP" dirty="0" smtClean="0">
                <a:solidFill>
                  <a:srgbClr val="000000"/>
                </a:solidFill>
                <a:latin typeface="QONCKK+HelveticaNeue"/>
              </a:rPr>
              <a:t>These </a:t>
            </a:r>
            <a:r>
              <a:rPr lang="en-US" altLang="ja-JP" dirty="0">
                <a:solidFill>
                  <a:srgbClr val="000000"/>
                </a:solidFill>
                <a:latin typeface="QONCKK+HelveticaNeue"/>
              </a:rPr>
              <a:t>coordinates defines the location on the imaging sensor that the object projection will inhabit. </a:t>
            </a:r>
            <a:endParaRPr lang="ja-JP" altLang="en-US" dirty="0"/>
          </a:p>
        </p:txBody>
      </p:sp>
      <p:sp>
        <p:nvSpPr>
          <p:cNvPr id="25" name="テキスト ボックス 24"/>
          <p:cNvSpPr txBox="1"/>
          <p:nvPr/>
        </p:nvSpPr>
        <p:spPr>
          <a:xfrm>
            <a:off x="550632" y="6781800"/>
            <a:ext cx="26436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カメラ中心と光学中心を区別しよう。</a:t>
            </a:r>
            <a:endParaRPr kumimoji="1" lang="ja-JP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330198" y="256177"/>
            <a:ext cx="4692104" cy="457048"/>
          </a:xfrm>
        </p:spPr>
        <p:txBody>
          <a:bodyPr/>
          <a:lstStyle/>
          <a:p>
            <a:r>
              <a:rPr kumimoji="1" lang="en-US" altLang="ja-JP" dirty="0" smtClean="0"/>
              <a:t>Convolution</a:t>
            </a:r>
            <a:r>
              <a:rPr kumimoji="1" lang="ja-JP" altLang="en-US" dirty="0" smtClean="0"/>
              <a:t>と</a:t>
            </a:r>
            <a:r>
              <a:rPr kumimoji="1" lang="en-US" altLang="ja-JP" dirty="0" smtClean="0"/>
              <a:t>Cross-correlation</a:t>
            </a:r>
            <a:r>
              <a:rPr kumimoji="1" lang="ja-JP" altLang="en-US" dirty="0" smtClean="0"/>
              <a:t>のプロパティ</a:t>
            </a:r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157580"/>
            <a:ext cx="4622800" cy="3467100"/>
          </a:xfrm>
          <a:prstGeom prst="rect">
            <a:avLst/>
          </a:prstGeom>
        </p:spPr>
      </p:pic>
      <p:sp>
        <p:nvSpPr>
          <p:cNvPr id="6" name="テキスト ボックス 5"/>
          <p:cNvSpPr txBox="1"/>
          <p:nvPr/>
        </p:nvSpPr>
        <p:spPr>
          <a:xfrm>
            <a:off x="609600" y="1371600"/>
            <a:ext cx="3733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solidFill>
                  <a:srgbClr val="FF0000"/>
                </a:solidFill>
              </a:rPr>
              <a:t>Convolution</a:t>
            </a:r>
            <a:r>
              <a:rPr kumimoji="1" lang="ja-JP" altLang="en-US" dirty="0" smtClean="0"/>
              <a:t>は結合性（</a:t>
            </a:r>
            <a:r>
              <a:rPr kumimoji="1" lang="en-US" altLang="ja-JP" dirty="0" smtClean="0"/>
              <a:t>associativity</a:t>
            </a:r>
            <a:r>
              <a:rPr kumimoji="1" lang="ja-JP" altLang="en-US" dirty="0" smtClean="0"/>
              <a:t>）や可換性（</a:t>
            </a:r>
            <a:r>
              <a:rPr kumimoji="1" lang="en-US" altLang="ja-JP" dirty="0" smtClean="0"/>
              <a:t>commutativity</a:t>
            </a:r>
            <a:r>
              <a:rPr kumimoji="1" lang="ja-JP" altLang="en-US" dirty="0" smtClean="0"/>
              <a:t>）</a:t>
            </a:r>
            <a:r>
              <a:rPr kumimoji="1" lang="ja-JP" altLang="en-US" dirty="0" smtClean="0">
                <a:solidFill>
                  <a:srgbClr val="FF0000"/>
                </a:solidFill>
              </a:rPr>
              <a:t>両方を持っている</a:t>
            </a:r>
            <a:r>
              <a:rPr kumimoji="1" lang="ja-JP" altLang="en-US" dirty="0" smtClean="0"/>
              <a:t>。</a:t>
            </a:r>
            <a:endParaRPr kumimoji="1" lang="en-US" altLang="ja-JP" dirty="0" smtClean="0"/>
          </a:p>
          <a:p>
            <a:r>
              <a:rPr lang="en-US" altLang="ja-JP" dirty="0">
                <a:hlinkClick r:id="rId3"/>
              </a:rPr>
              <a:t>https://</a:t>
            </a:r>
            <a:r>
              <a:rPr lang="en-US" altLang="ja-JP" dirty="0" smtClean="0">
                <a:hlinkClick r:id="rId3"/>
              </a:rPr>
              <a:t>en.wikipedia.org/wiki/Convolution#Properties</a:t>
            </a:r>
            <a:endParaRPr kumimoji="1" lang="ja-JP" altLang="en-US" dirty="0"/>
          </a:p>
        </p:txBody>
      </p:sp>
      <p:cxnSp>
        <p:nvCxnSpPr>
          <p:cNvPr id="8" name="直線矢印コネクタ 7"/>
          <p:cNvCxnSpPr/>
          <p:nvPr/>
        </p:nvCxnSpPr>
        <p:spPr>
          <a:xfrm>
            <a:off x="2514600" y="1981200"/>
            <a:ext cx="2743200" cy="104346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矢印コネクタ 8"/>
          <p:cNvCxnSpPr/>
          <p:nvPr/>
        </p:nvCxnSpPr>
        <p:spPr>
          <a:xfrm flipV="1">
            <a:off x="2514600" y="1932425"/>
            <a:ext cx="2819400" cy="4877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図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068" y="3662780"/>
            <a:ext cx="6267124" cy="1143000"/>
          </a:xfrm>
          <a:prstGeom prst="rect">
            <a:avLst/>
          </a:prstGeom>
        </p:spPr>
      </p:pic>
      <p:sp>
        <p:nvSpPr>
          <p:cNvPr id="16" name="テキスト ボックス 15"/>
          <p:cNvSpPr txBox="1"/>
          <p:nvPr/>
        </p:nvSpPr>
        <p:spPr>
          <a:xfrm>
            <a:off x="59634" y="3255348"/>
            <a:ext cx="5398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可換性</a:t>
            </a:r>
            <a:r>
              <a:rPr lang="en-US" altLang="ja-JP" sz="1400" dirty="0" smtClean="0">
                <a:solidFill>
                  <a:prstClr val="black"/>
                </a:solidFill>
                <a:hlinkClick r:id="rId5"/>
              </a:rPr>
              <a:t> </a:t>
            </a:r>
            <a:r>
              <a:rPr lang="en-US" altLang="ja-JP" sz="1400" dirty="0">
                <a:solidFill>
                  <a:prstClr val="black"/>
                </a:solidFill>
                <a:hlinkClick r:id="rId5"/>
              </a:rPr>
              <a:t>http://16720.courses.cs.cmu.edu/lec/convolution_lec1.pdf </a:t>
            </a:r>
            <a:r>
              <a:rPr kumimoji="1" lang="ja-JP" altLang="en-US" dirty="0" smtClean="0"/>
              <a:t>：</a:t>
            </a:r>
            <a:endParaRPr kumimoji="1" lang="ja-JP" altLang="en-US" dirty="0"/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5702300" y="4648200"/>
            <a:ext cx="3886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solidFill>
                  <a:srgbClr val="FF0000"/>
                </a:solidFill>
              </a:rPr>
              <a:t>Cross-correlation</a:t>
            </a:r>
            <a:r>
              <a:rPr kumimoji="1" lang="ja-JP" altLang="en-US" dirty="0" smtClean="0"/>
              <a:t>は</a:t>
            </a:r>
            <a:r>
              <a:rPr kumimoji="1" lang="ja-JP" altLang="en-US" dirty="0" smtClean="0">
                <a:solidFill>
                  <a:srgbClr val="FF0000"/>
                </a:solidFill>
              </a:rPr>
              <a:t>可換性も結合性も持っていない</a:t>
            </a:r>
            <a:r>
              <a:rPr kumimoji="1" lang="ja-JP" altLang="en-US" dirty="0" smtClean="0"/>
              <a:t>。</a:t>
            </a:r>
            <a:endParaRPr kumimoji="1" lang="en-US" altLang="ja-JP" dirty="0" smtClean="0"/>
          </a:p>
          <a:p>
            <a:r>
              <a:rPr lang="ja-JP" altLang="en-US" dirty="0"/>
              <a:t>結合性</a:t>
            </a:r>
            <a:r>
              <a:rPr lang="ja-JP" altLang="en-US" dirty="0" smtClean="0"/>
              <a:t>がないのはまだ理解できていない</a:t>
            </a:r>
            <a:endParaRPr kumimoji="1" lang="ja-JP" altLang="en-US" dirty="0"/>
          </a:p>
        </p:txBody>
      </p:sp>
      <p:cxnSp>
        <p:nvCxnSpPr>
          <p:cNvPr id="20" name="直線矢印コネクタ 19"/>
          <p:cNvCxnSpPr/>
          <p:nvPr/>
        </p:nvCxnSpPr>
        <p:spPr>
          <a:xfrm flipH="1" flipV="1">
            <a:off x="7848600" y="3624680"/>
            <a:ext cx="152400" cy="102352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2511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3296" y="1423988"/>
            <a:ext cx="1949339" cy="467629"/>
          </a:xfrm>
          <a:prstGeom prst="rect">
            <a:avLst/>
          </a:prstGeom>
        </p:spPr>
        <p:txBody>
          <a:bodyPr vert="horz" wrap="square" lIns="0" tIns="10478" rIns="0" bIns="0" rtlCol="0">
            <a:spAutoFit/>
          </a:bodyPr>
          <a:lstStyle/>
          <a:p>
            <a:pPr marL="10478">
              <a:spcBef>
                <a:spcPts val="83"/>
              </a:spcBef>
            </a:pPr>
            <a:r>
              <a:rPr spc="8" dirty="0">
                <a:latin typeface="Calibri"/>
                <a:cs typeface="Calibri"/>
              </a:rPr>
              <a:t>Convolution</a:t>
            </a:r>
          </a:p>
        </p:txBody>
      </p:sp>
      <p:sp>
        <p:nvSpPr>
          <p:cNvPr id="3" name="object 3"/>
          <p:cNvSpPr/>
          <p:nvPr/>
        </p:nvSpPr>
        <p:spPr>
          <a:xfrm>
            <a:off x="2635862" y="3393706"/>
            <a:ext cx="885873" cy="310658"/>
          </a:xfrm>
          <a:custGeom>
            <a:avLst/>
            <a:gdLst/>
            <a:ahLst/>
            <a:cxnLst/>
            <a:rect l="l" t="t" r="r" b="b"/>
            <a:pathLst>
              <a:path w="1073785" h="376555">
                <a:moveTo>
                  <a:pt x="953682" y="0"/>
                </a:moveTo>
                <a:lnTo>
                  <a:pt x="948325" y="15279"/>
                </a:lnTo>
                <a:lnTo>
                  <a:pt x="970116" y="24736"/>
                </a:lnTo>
                <a:lnTo>
                  <a:pt x="988856" y="37826"/>
                </a:lnTo>
                <a:lnTo>
                  <a:pt x="1017182" y="74909"/>
                </a:lnTo>
                <a:lnTo>
                  <a:pt x="1033851" y="124941"/>
                </a:lnTo>
                <a:lnTo>
                  <a:pt x="1039407" y="186333"/>
                </a:lnTo>
                <a:lnTo>
                  <a:pt x="1038012" y="219533"/>
                </a:lnTo>
                <a:lnTo>
                  <a:pt x="1026850" y="276783"/>
                </a:lnTo>
                <a:lnTo>
                  <a:pt x="1004451" y="321493"/>
                </a:lnTo>
                <a:lnTo>
                  <a:pt x="970369" y="351655"/>
                </a:lnTo>
                <a:lnTo>
                  <a:pt x="948919" y="361156"/>
                </a:lnTo>
                <a:lnTo>
                  <a:pt x="953682" y="376435"/>
                </a:lnTo>
                <a:lnTo>
                  <a:pt x="1005028" y="352350"/>
                </a:lnTo>
                <a:lnTo>
                  <a:pt x="1042781" y="310653"/>
                </a:lnTo>
                <a:lnTo>
                  <a:pt x="1065998" y="254818"/>
                </a:lnTo>
                <a:lnTo>
                  <a:pt x="1073738" y="188316"/>
                </a:lnTo>
                <a:lnTo>
                  <a:pt x="1071797" y="153807"/>
                </a:lnTo>
                <a:lnTo>
                  <a:pt x="1056268" y="92639"/>
                </a:lnTo>
                <a:lnTo>
                  <a:pt x="1025473" y="42844"/>
                </a:lnTo>
                <a:lnTo>
                  <a:pt x="980974" y="9853"/>
                </a:lnTo>
                <a:lnTo>
                  <a:pt x="953682" y="0"/>
                </a:lnTo>
                <a:close/>
              </a:path>
              <a:path w="1073785" h="376555">
                <a:moveTo>
                  <a:pt x="120055" y="0"/>
                </a:moveTo>
                <a:lnTo>
                  <a:pt x="68833" y="24135"/>
                </a:lnTo>
                <a:lnTo>
                  <a:pt x="31055" y="65980"/>
                </a:lnTo>
                <a:lnTo>
                  <a:pt x="7763" y="121915"/>
                </a:lnTo>
                <a:lnTo>
                  <a:pt x="0" y="188316"/>
                </a:lnTo>
                <a:lnTo>
                  <a:pt x="1934" y="222901"/>
                </a:lnTo>
                <a:lnTo>
                  <a:pt x="17412" y="284069"/>
                </a:lnTo>
                <a:lnTo>
                  <a:pt x="48133" y="333703"/>
                </a:lnTo>
                <a:lnTo>
                  <a:pt x="92683" y="366594"/>
                </a:lnTo>
                <a:lnTo>
                  <a:pt x="120055" y="376435"/>
                </a:lnTo>
                <a:lnTo>
                  <a:pt x="124818" y="361156"/>
                </a:lnTo>
                <a:lnTo>
                  <a:pt x="103367" y="351655"/>
                </a:lnTo>
                <a:lnTo>
                  <a:pt x="84857" y="338435"/>
                </a:lnTo>
                <a:lnTo>
                  <a:pt x="56654" y="300831"/>
                </a:lnTo>
                <a:lnTo>
                  <a:pt x="39911" y="249683"/>
                </a:lnTo>
                <a:lnTo>
                  <a:pt x="34330" y="186333"/>
                </a:lnTo>
                <a:lnTo>
                  <a:pt x="35725" y="154216"/>
                </a:lnTo>
                <a:lnTo>
                  <a:pt x="46887" y="98505"/>
                </a:lnTo>
                <a:lnTo>
                  <a:pt x="69323" y="54551"/>
                </a:lnTo>
                <a:lnTo>
                  <a:pt x="103702" y="24736"/>
                </a:lnTo>
                <a:lnTo>
                  <a:pt x="125412" y="15279"/>
                </a:lnTo>
                <a:lnTo>
                  <a:pt x="120055" y="0"/>
                </a:lnTo>
                <a:close/>
              </a:path>
            </a:pathLst>
          </a:custGeom>
          <a:solidFill>
            <a:srgbClr val="002060"/>
          </a:solidFill>
        </p:spPr>
        <p:txBody>
          <a:bodyPr wrap="square" lIns="0" tIns="0" rIns="0" bIns="0" rtlCol="0"/>
          <a:lstStyle/>
          <a:p>
            <a:pPr defTabSz="754380"/>
            <a:endParaRPr sz="1485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017059" y="3393706"/>
            <a:ext cx="1001649" cy="310658"/>
          </a:xfrm>
          <a:custGeom>
            <a:avLst/>
            <a:gdLst/>
            <a:ahLst/>
            <a:cxnLst/>
            <a:rect l="l" t="t" r="r" b="b"/>
            <a:pathLst>
              <a:path w="1214120" h="376555">
                <a:moveTo>
                  <a:pt x="1094017" y="0"/>
                </a:moveTo>
                <a:lnTo>
                  <a:pt x="1088660" y="15279"/>
                </a:lnTo>
                <a:lnTo>
                  <a:pt x="1110451" y="24736"/>
                </a:lnTo>
                <a:lnTo>
                  <a:pt x="1129191" y="37826"/>
                </a:lnTo>
                <a:lnTo>
                  <a:pt x="1157517" y="74909"/>
                </a:lnTo>
                <a:lnTo>
                  <a:pt x="1174186" y="124941"/>
                </a:lnTo>
                <a:lnTo>
                  <a:pt x="1179742" y="186333"/>
                </a:lnTo>
                <a:lnTo>
                  <a:pt x="1178347" y="219533"/>
                </a:lnTo>
                <a:lnTo>
                  <a:pt x="1167185" y="276783"/>
                </a:lnTo>
                <a:lnTo>
                  <a:pt x="1144786" y="321493"/>
                </a:lnTo>
                <a:lnTo>
                  <a:pt x="1110704" y="351655"/>
                </a:lnTo>
                <a:lnTo>
                  <a:pt x="1089254" y="361156"/>
                </a:lnTo>
                <a:lnTo>
                  <a:pt x="1094017" y="376435"/>
                </a:lnTo>
                <a:lnTo>
                  <a:pt x="1145363" y="352350"/>
                </a:lnTo>
                <a:lnTo>
                  <a:pt x="1183116" y="310653"/>
                </a:lnTo>
                <a:lnTo>
                  <a:pt x="1206333" y="254818"/>
                </a:lnTo>
                <a:lnTo>
                  <a:pt x="1214073" y="188316"/>
                </a:lnTo>
                <a:lnTo>
                  <a:pt x="1212132" y="153807"/>
                </a:lnTo>
                <a:lnTo>
                  <a:pt x="1196603" y="92639"/>
                </a:lnTo>
                <a:lnTo>
                  <a:pt x="1165808" y="42844"/>
                </a:lnTo>
                <a:lnTo>
                  <a:pt x="1121308" y="9853"/>
                </a:lnTo>
                <a:lnTo>
                  <a:pt x="1094017" y="0"/>
                </a:lnTo>
                <a:close/>
              </a:path>
              <a:path w="1214120" h="376555">
                <a:moveTo>
                  <a:pt x="120054" y="0"/>
                </a:moveTo>
                <a:lnTo>
                  <a:pt x="68833" y="24135"/>
                </a:lnTo>
                <a:lnTo>
                  <a:pt x="31055" y="65980"/>
                </a:lnTo>
                <a:lnTo>
                  <a:pt x="7763" y="121915"/>
                </a:lnTo>
                <a:lnTo>
                  <a:pt x="0" y="188316"/>
                </a:lnTo>
                <a:lnTo>
                  <a:pt x="1934" y="222901"/>
                </a:lnTo>
                <a:lnTo>
                  <a:pt x="17412" y="284069"/>
                </a:lnTo>
                <a:lnTo>
                  <a:pt x="48133" y="333703"/>
                </a:lnTo>
                <a:lnTo>
                  <a:pt x="92682" y="366594"/>
                </a:lnTo>
                <a:lnTo>
                  <a:pt x="120054" y="376435"/>
                </a:lnTo>
                <a:lnTo>
                  <a:pt x="124816" y="361156"/>
                </a:lnTo>
                <a:lnTo>
                  <a:pt x="103367" y="351655"/>
                </a:lnTo>
                <a:lnTo>
                  <a:pt x="84856" y="338435"/>
                </a:lnTo>
                <a:lnTo>
                  <a:pt x="56653" y="300831"/>
                </a:lnTo>
                <a:lnTo>
                  <a:pt x="39910" y="249683"/>
                </a:lnTo>
                <a:lnTo>
                  <a:pt x="34329" y="186333"/>
                </a:lnTo>
                <a:lnTo>
                  <a:pt x="35724" y="154216"/>
                </a:lnTo>
                <a:lnTo>
                  <a:pt x="46887" y="98505"/>
                </a:lnTo>
                <a:lnTo>
                  <a:pt x="69322" y="54551"/>
                </a:lnTo>
                <a:lnTo>
                  <a:pt x="103702" y="24736"/>
                </a:lnTo>
                <a:lnTo>
                  <a:pt x="125412" y="15279"/>
                </a:lnTo>
                <a:lnTo>
                  <a:pt x="120054" y="0"/>
                </a:lnTo>
                <a:close/>
              </a:path>
            </a:pathLst>
          </a:custGeom>
          <a:solidFill>
            <a:srgbClr val="002060"/>
          </a:solidFill>
        </p:spPr>
        <p:txBody>
          <a:bodyPr wrap="square" lIns="0" tIns="0" rIns="0" bIns="0" rtlCol="0"/>
          <a:lstStyle/>
          <a:p>
            <a:pPr defTabSz="754380"/>
            <a:endParaRPr sz="1485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13296" y="2272665"/>
            <a:ext cx="6581442" cy="2540712"/>
          </a:xfrm>
          <a:prstGeom prst="rect">
            <a:avLst/>
          </a:prstGeom>
        </p:spPr>
        <p:txBody>
          <a:bodyPr vert="horz" wrap="square" lIns="0" tIns="25670" rIns="0" bIns="0" rtlCol="0">
            <a:spAutoFit/>
          </a:bodyPr>
          <a:lstStyle/>
          <a:p>
            <a:pPr marL="246221" marR="4191" indent="-235744" defTabSz="754380">
              <a:lnSpc>
                <a:spcPts val="2632"/>
              </a:lnSpc>
              <a:spcBef>
                <a:spcPts val="202"/>
              </a:spcBef>
              <a:buFont typeface="Arial"/>
              <a:buChar char="•"/>
              <a:tabLst>
                <a:tab pos="245697" algn="l"/>
                <a:tab pos="246221" algn="l"/>
              </a:tabLst>
            </a:pPr>
            <a:r>
              <a:rPr sz="2228" spc="37" dirty="0">
                <a:solidFill>
                  <a:srgbClr val="002060"/>
                </a:solidFill>
                <a:latin typeface="Tahoma"/>
                <a:cs typeface="Tahoma"/>
              </a:rPr>
              <a:t>Unlike </a:t>
            </a:r>
            <a:r>
              <a:rPr sz="2228" spc="-37" dirty="0">
                <a:solidFill>
                  <a:srgbClr val="002060"/>
                </a:solidFill>
                <a:latin typeface="Tahoma"/>
                <a:cs typeface="Tahoma"/>
              </a:rPr>
              <a:t>Cross-Correlation, </a:t>
            </a:r>
            <a:r>
              <a:rPr sz="2228" spc="-29" dirty="0">
                <a:solidFill>
                  <a:srgbClr val="002060"/>
                </a:solidFill>
                <a:latin typeface="Tahoma"/>
                <a:cs typeface="Tahoma"/>
              </a:rPr>
              <a:t>Convolution </a:t>
            </a:r>
            <a:r>
              <a:rPr sz="2228" spc="45" dirty="0">
                <a:solidFill>
                  <a:srgbClr val="002060"/>
                </a:solidFill>
                <a:latin typeface="Tahoma"/>
                <a:cs typeface="Tahoma"/>
              </a:rPr>
              <a:t>is</a:t>
            </a:r>
            <a:r>
              <a:rPr sz="2228" spc="-111" dirty="0">
                <a:solidFill>
                  <a:srgbClr val="002060"/>
                </a:solidFill>
                <a:latin typeface="Tahoma"/>
                <a:cs typeface="Tahoma"/>
              </a:rPr>
              <a:t> </a:t>
            </a:r>
            <a:r>
              <a:rPr sz="2228" spc="-21" dirty="0">
                <a:solidFill>
                  <a:srgbClr val="002060"/>
                </a:solidFill>
                <a:latin typeface="Tahoma"/>
                <a:cs typeface="Tahoma"/>
              </a:rPr>
              <a:t>associative.  </a:t>
            </a:r>
            <a:r>
              <a:rPr sz="2228" spc="-37" dirty="0">
                <a:solidFill>
                  <a:srgbClr val="002060"/>
                </a:solidFill>
                <a:latin typeface="Tahoma"/>
                <a:cs typeface="Tahoma"/>
              </a:rPr>
              <a:t>If </a:t>
            </a:r>
            <a:r>
              <a:rPr sz="2228" spc="103" dirty="0">
                <a:solidFill>
                  <a:srgbClr val="002060"/>
                </a:solidFill>
                <a:latin typeface="Tahoma"/>
                <a:cs typeface="Tahoma"/>
              </a:rPr>
              <a:t>H </a:t>
            </a:r>
            <a:r>
              <a:rPr sz="2228" spc="-29" dirty="0">
                <a:solidFill>
                  <a:srgbClr val="002060"/>
                </a:solidFill>
                <a:latin typeface="Tahoma"/>
                <a:cs typeface="Tahoma"/>
              </a:rPr>
              <a:t>and </a:t>
            </a:r>
            <a:r>
              <a:rPr sz="2228" spc="74" dirty="0">
                <a:solidFill>
                  <a:srgbClr val="002060"/>
                </a:solidFill>
                <a:latin typeface="Tahoma"/>
                <a:cs typeface="Tahoma"/>
              </a:rPr>
              <a:t>F </a:t>
            </a:r>
            <a:r>
              <a:rPr sz="2228" spc="-70" dirty="0">
                <a:solidFill>
                  <a:srgbClr val="002060"/>
                </a:solidFill>
                <a:latin typeface="Tahoma"/>
                <a:cs typeface="Tahoma"/>
              </a:rPr>
              <a:t>are </a:t>
            </a:r>
            <a:r>
              <a:rPr sz="2228" spc="8" dirty="0">
                <a:solidFill>
                  <a:srgbClr val="002060"/>
                </a:solidFill>
                <a:latin typeface="Tahoma"/>
                <a:cs typeface="Tahoma"/>
              </a:rPr>
              <a:t>filter </a:t>
            </a:r>
            <a:r>
              <a:rPr sz="2228" spc="-25" dirty="0">
                <a:solidFill>
                  <a:srgbClr val="002060"/>
                </a:solidFill>
                <a:latin typeface="Tahoma"/>
                <a:cs typeface="Tahoma"/>
              </a:rPr>
              <a:t>kernels</a:t>
            </a:r>
            <a:r>
              <a:rPr sz="2228" spc="-334" dirty="0">
                <a:solidFill>
                  <a:srgbClr val="002060"/>
                </a:solidFill>
                <a:latin typeface="Tahoma"/>
                <a:cs typeface="Tahoma"/>
              </a:rPr>
              <a:t> </a:t>
            </a:r>
            <a:r>
              <a:rPr sz="2228" spc="-45" dirty="0">
                <a:solidFill>
                  <a:srgbClr val="002060"/>
                </a:solidFill>
                <a:latin typeface="Tahoma"/>
                <a:cs typeface="Tahoma"/>
              </a:rPr>
              <a:t>then:</a:t>
            </a:r>
            <a:endParaRPr sz="2228" dirty="0">
              <a:solidFill>
                <a:prstClr val="black"/>
              </a:solidFill>
              <a:latin typeface="Tahoma"/>
              <a:cs typeface="Tahoma"/>
            </a:endParaRPr>
          </a:p>
          <a:p>
            <a:pPr defTabSz="754380">
              <a:spcBef>
                <a:spcPts val="41"/>
              </a:spcBef>
              <a:buClr>
                <a:srgbClr val="002060"/>
              </a:buClr>
              <a:buFont typeface="Arial"/>
              <a:buChar char="•"/>
            </a:pPr>
            <a:endParaRPr sz="2310" dirty="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defTabSz="754380">
              <a:spcBef>
                <a:spcPts val="41"/>
              </a:spcBef>
            </a:pPr>
            <a:endParaRPr lang="en-US" sz="2599" dirty="0" smtClean="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defTabSz="754380">
              <a:spcBef>
                <a:spcPts val="41"/>
              </a:spcBef>
            </a:pPr>
            <a:endParaRPr sz="2599" dirty="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246221" marR="4191" indent="-235744" defTabSz="754380">
              <a:lnSpc>
                <a:spcPts val="2657"/>
              </a:lnSpc>
              <a:buFont typeface="Arial"/>
              <a:buChar char="•"/>
              <a:tabLst>
                <a:tab pos="245697" algn="l"/>
                <a:tab pos="246221" algn="l"/>
              </a:tabLst>
            </a:pPr>
            <a:r>
              <a:rPr sz="2228" spc="-21" dirty="0">
                <a:solidFill>
                  <a:srgbClr val="002060"/>
                </a:solidFill>
                <a:latin typeface="Tahoma"/>
                <a:cs typeface="Tahoma"/>
              </a:rPr>
              <a:t>Precompute </a:t>
            </a:r>
            <a:r>
              <a:rPr sz="2228" spc="8" dirty="0">
                <a:solidFill>
                  <a:srgbClr val="002060"/>
                </a:solidFill>
                <a:latin typeface="Tahoma"/>
                <a:cs typeface="Tahoma"/>
              </a:rPr>
              <a:t>filter </a:t>
            </a:r>
            <a:r>
              <a:rPr sz="2228" spc="-25" dirty="0">
                <a:solidFill>
                  <a:srgbClr val="002060"/>
                </a:solidFill>
                <a:latin typeface="Tahoma"/>
                <a:cs typeface="Tahoma"/>
              </a:rPr>
              <a:t>convolutions </a:t>
            </a:r>
            <a:r>
              <a:rPr sz="2228" spc="367" dirty="0" smtClean="0">
                <a:solidFill>
                  <a:srgbClr val="002060"/>
                </a:solidFill>
                <a:latin typeface="Cambria Math"/>
                <a:cs typeface="Cambria Math"/>
              </a:rPr>
              <a:t>(</a:t>
            </a:r>
            <a:r>
              <a:rPr lang="en-US" sz="2228" i="1" spc="367" dirty="0" smtClean="0">
                <a:solidFill>
                  <a:srgbClr val="002060"/>
                </a:solidFill>
                <a:latin typeface="Cambria Math"/>
                <a:cs typeface="Cambria Math"/>
              </a:rPr>
              <a:t>H</a:t>
            </a:r>
            <a:r>
              <a:rPr sz="2228" i="1" dirty="0" smtClean="0">
                <a:solidFill>
                  <a:srgbClr val="002060"/>
                </a:solidFill>
                <a:latin typeface="Cambria Math"/>
                <a:cs typeface="Cambria Math"/>
              </a:rPr>
              <a:t>∗ </a:t>
            </a:r>
            <a:r>
              <a:rPr lang="en-US" sz="2228" i="1" spc="144" dirty="0">
                <a:solidFill>
                  <a:srgbClr val="002060"/>
                </a:solidFill>
                <a:latin typeface="Cambria Math"/>
                <a:cs typeface="Cambria Math"/>
              </a:rPr>
              <a:t>F</a:t>
            </a:r>
            <a:r>
              <a:rPr sz="2228" spc="144" dirty="0" smtClean="0">
                <a:solidFill>
                  <a:srgbClr val="002060"/>
                </a:solidFill>
                <a:latin typeface="Cambria Math"/>
                <a:cs typeface="Cambria Math"/>
              </a:rPr>
              <a:t>) </a:t>
            </a:r>
            <a:r>
              <a:rPr sz="2228" spc="-29" dirty="0">
                <a:solidFill>
                  <a:srgbClr val="002060"/>
                </a:solidFill>
                <a:latin typeface="Tahoma"/>
                <a:cs typeface="Tahoma"/>
              </a:rPr>
              <a:t>then </a:t>
            </a:r>
            <a:r>
              <a:rPr sz="2228" spc="-21" dirty="0">
                <a:solidFill>
                  <a:srgbClr val="002060"/>
                </a:solidFill>
                <a:latin typeface="Tahoma"/>
                <a:cs typeface="Tahoma"/>
              </a:rPr>
              <a:t>apply</a:t>
            </a:r>
            <a:r>
              <a:rPr sz="2228" spc="-450" dirty="0">
                <a:solidFill>
                  <a:srgbClr val="002060"/>
                </a:solidFill>
                <a:latin typeface="Tahoma"/>
                <a:cs typeface="Tahoma"/>
              </a:rPr>
              <a:t> </a:t>
            </a:r>
            <a:r>
              <a:rPr sz="2228" spc="45" dirty="0">
                <a:solidFill>
                  <a:srgbClr val="002060"/>
                </a:solidFill>
                <a:latin typeface="Tahoma"/>
                <a:cs typeface="Tahoma"/>
              </a:rPr>
              <a:t>it  </a:t>
            </a:r>
            <a:r>
              <a:rPr sz="2228" spc="-29" dirty="0">
                <a:solidFill>
                  <a:srgbClr val="002060"/>
                </a:solidFill>
                <a:latin typeface="Tahoma"/>
                <a:cs typeface="Tahoma"/>
              </a:rPr>
              <a:t>once </a:t>
            </a:r>
            <a:r>
              <a:rPr sz="2228" spc="-58" dirty="0">
                <a:solidFill>
                  <a:srgbClr val="002060"/>
                </a:solidFill>
                <a:latin typeface="Tahoma"/>
                <a:cs typeface="Tahoma"/>
              </a:rPr>
              <a:t>to </a:t>
            </a:r>
            <a:r>
              <a:rPr sz="2228" spc="-33" dirty="0">
                <a:solidFill>
                  <a:srgbClr val="002060"/>
                </a:solidFill>
                <a:latin typeface="Tahoma"/>
                <a:cs typeface="Tahoma"/>
              </a:rPr>
              <a:t>the </a:t>
            </a:r>
            <a:r>
              <a:rPr sz="2228" spc="-41" dirty="0">
                <a:solidFill>
                  <a:srgbClr val="002060"/>
                </a:solidFill>
                <a:latin typeface="Tahoma"/>
                <a:cs typeface="Tahoma"/>
              </a:rPr>
              <a:t>image </a:t>
            </a:r>
            <a:r>
              <a:rPr sz="2228" spc="-58" dirty="0">
                <a:solidFill>
                  <a:srgbClr val="002060"/>
                </a:solidFill>
                <a:latin typeface="Tahoma"/>
                <a:cs typeface="Tahoma"/>
              </a:rPr>
              <a:t>to </a:t>
            </a:r>
            <a:r>
              <a:rPr sz="2228" spc="-29" dirty="0">
                <a:solidFill>
                  <a:srgbClr val="002060"/>
                </a:solidFill>
                <a:latin typeface="Tahoma"/>
                <a:cs typeface="Tahoma"/>
              </a:rPr>
              <a:t>reduce</a:t>
            </a:r>
            <a:r>
              <a:rPr sz="2228" spc="-12" dirty="0">
                <a:solidFill>
                  <a:srgbClr val="002060"/>
                </a:solidFill>
                <a:latin typeface="Tahoma"/>
                <a:cs typeface="Tahoma"/>
              </a:rPr>
              <a:t> </a:t>
            </a:r>
            <a:r>
              <a:rPr sz="2228" spc="-21" dirty="0">
                <a:solidFill>
                  <a:srgbClr val="002060"/>
                </a:solidFill>
                <a:latin typeface="Tahoma"/>
                <a:cs typeface="Tahoma"/>
              </a:rPr>
              <a:t>runtime!</a:t>
            </a:r>
            <a:endParaRPr sz="2228" dirty="0">
              <a:solidFill>
                <a:prstClr val="black"/>
              </a:solidFill>
              <a:latin typeface="Tahoma"/>
              <a:cs typeface="Tahoma"/>
            </a:endParaRP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5158" y="3214408"/>
            <a:ext cx="5505450" cy="657225"/>
          </a:xfrm>
          <a:prstGeom prst="rect">
            <a:avLst/>
          </a:prstGeom>
        </p:spPr>
      </p:pic>
      <p:sp>
        <p:nvSpPr>
          <p:cNvPr id="10" name="正方形/長方形 9"/>
          <p:cNvSpPr/>
          <p:nvPr/>
        </p:nvSpPr>
        <p:spPr>
          <a:xfrm>
            <a:off x="3429000" y="938513"/>
            <a:ext cx="5029200" cy="86177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ja-JP" dirty="0" smtClean="0"/>
              <a:t>[Deep Learning p328]The </a:t>
            </a:r>
            <a:r>
              <a:rPr lang="en-US" altLang="ja-JP" dirty="0">
                <a:solidFill>
                  <a:srgbClr val="FF0000"/>
                </a:solidFill>
              </a:rPr>
              <a:t>only</a:t>
            </a:r>
            <a:r>
              <a:rPr lang="en-US" altLang="ja-JP" dirty="0"/>
              <a:t> </a:t>
            </a:r>
            <a:r>
              <a:rPr lang="en-US" altLang="ja-JP" dirty="0">
                <a:solidFill>
                  <a:srgbClr val="FF0000"/>
                </a:solidFill>
              </a:rPr>
              <a:t>reason</a:t>
            </a:r>
            <a:r>
              <a:rPr lang="en-US" altLang="ja-JP" dirty="0"/>
              <a:t> to </a:t>
            </a:r>
            <a:r>
              <a:rPr lang="en-US" altLang="ja-JP" dirty="0" smtClean="0">
                <a:solidFill>
                  <a:srgbClr val="FF0000"/>
                </a:solidFill>
              </a:rPr>
              <a:t>ﬂip</a:t>
            </a:r>
            <a:r>
              <a:rPr lang="ja-JP" altLang="en-US" dirty="0"/>
              <a:t> </a:t>
            </a:r>
            <a:r>
              <a:rPr lang="en-US" altLang="ja-JP" dirty="0" smtClean="0"/>
              <a:t>the </a:t>
            </a:r>
            <a:r>
              <a:rPr lang="en-US" altLang="ja-JP" dirty="0"/>
              <a:t>kernel is to obtain the </a:t>
            </a:r>
            <a:r>
              <a:rPr lang="en-US" altLang="ja-JP" dirty="0">
                <a:solidFill>
                  <a:srgbClr val="FF0000"/>
                </a:solidFill>
              </a:rPr>
              <a:t>commutative</a:t>
            </a:r>
            <a:r>
              <a:rPr lang="en-US" altLang="ja-JP" dirty="0"/>
              <a:t> </a:t>
            </a:r>
            <a:r>
              <a:rPr lang="en-US" altLang="ja-JP" dirty="0" smtClean="0"/>
              <a:t>property.</a:t>
            </a:r>
          </a:p>
          <a:p>
            <a:r>
              <a:rPr lang="en-US" altLang="ja-JP" sz="1400" dirty="0">
                <a:hlinkClick r:id="rId3"/>
              </a:rPr>
              <a:t>https://</a:t>
            </a:r>
            <a:r>
              <a:rPr lang="en-US" altLang="ja-JP" sz="1400" dirty="0" smtClean="0">
                <a:hlinkClick r:id="rId3"/>
              </a:rPr>
              <a:t>www.deeplearningbook.org/contents/convnets.html</a:t>
            </a:r>
            <a:endParaRPr lang="en-US" altLang="ja-JP" sz="1400" dirty="0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7543800" y="2743200"/>
            <a:ext cx="20574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複数フィルターをかける場合は</a:t>
            </a:r>
            <a:r>
              <a:rPr kumimoji="1" lang="en-US" altLang="ja-JP" dirty="0" smtClean="0"/>
              <a:t>convolution</a:t>
            </a:r>
            <a:r>
              <a:rPr kumimoji="1" lang="ja-JP" altLang="en-US" dirty="0" smtClean="0"/>
              <a:t>を使うが、１つフィルターなら、</a:t>
            </a:r>
            <a:r>
              <a:rPr kumimoji="1" lang="en-US" altLang="ja-JP" dirty="0" smtClean="0"/>
              <a:t>cross-correlation, convolution</a:t>
            </a:r>
            <a:r>
              <a:rPr kumimoji="1" lang="ja-JP" altLang="en-US" dirty="0" smtClean="0"/>
              <a:t>はそんなに差がないと思う。</a:t>
            </a:r>
            <a:endParaRPr kumimoji="1" lang="ja-JP" altLang="en-US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2514600" y="5051524"/>
            <a:ext cx="3124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 smtClean="0"/>
              <a:t>例えば、</a:t>
            </a:r>
            <a:r>
              <a:rPr lang="en-US" altLang="ja-JP" dirty="0" smtClean="0"/>
              <a:t>Gaussian Filter</a:t>
            </a:r>
            <a:r>
              <a:rPr lang="ja-JP" altLang="en-US" dirty="0" smtClean="0"/>
              <a:t>で</a:t>
            </a:r>
            <a:r>
              <a:rPr lang="en-US" altLang="ja-JP" dirty="0" smtClean="0"/>
              <a:t>smoothing</a:t>
            </a:r>
            <a:r>
              <a:rPr lang="ja-JP" altLang="en-US" dirty="0" smtClean="0"/>
              <a:t>して、</a:t>
            </a:r>
            <a:r>
              <a:rPr lang="en-US" altLang="ja-JP" dirty="0" err="1" smtClean="0"/>
              <a:t>sobel</a:t>
            </a:r>
            <a:r>
              <a:rPr lang="en-US" altLang="ja-JP" dirty="0" smtClean="0"/>
              <a:t> kernel</a:t>
            </a:r>
            <a:r>
              <a:rPr lang="ja-JP" altLang="en-US" dirty="0" smtClean="0"/>
              <a:t>をかける場合、このメリットを利用できると思う。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55459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33090" y="3554763"/>
            <a:ext cx="1993385" cy="20038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754380"/>
            <a:endParaRPr sz="1485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80110" y="3554273"/>
            <a:ext cx="2084603" cy="210220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754380"/>
            <a:endParaRPr sz="1485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480819" y="4106916"/>
            <a:ext cx="998856" cy="99536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754380"/>
            <a:endParaRPr sz="1485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13296" y="1423988"/>
            <a:ext cx="5459301" cy="467629"/>
          </a:xfrm>
          <a:prstGeom prst="rect">
            <a:avLst/>
          </a:prstGeom>
        </p:spPr>
        <p:txBody>
          <a:bodyPr vert="horz" wrap="square" lIns="0" tIns="10478" rIns="0" bIns="0" rtlCol="0">
            <a:spAutoFit/>
          </a:bodyPr>
          <a:lstStyle/>
          <a:p>
            <a:pPr marL="10478">
              <a:spcBef>
                <a:spcPts val="83"/>
              </a:spcBef>
            </a:pPr>
            <a:r>
              <a:rPr spc="58" dirty="0">
                <a:latin typeface="Calibri"/>
                <a:cs typeface="Calibri"/>
              </a:rPr>
              <a:t>Applications: </a:t>
            </a:r>
            <a:r>
              <a:rPr spc="41" dirty="0">
                <a:latin typeface="Calibri"/>
                <a:cs typeface="Calibri"/>
              </a:rPr>
              <a:t>Template</a:t>
            </a:r>
            <a:r>
              <a:rPr spc="379" dirty="0">
                <a:latin typeface="Calibri"/>
                <a:cs typeface="Calibri"/>
              </a:rPr>
              <a:t> </a:t>
            </a:r>
            <a:r>
              <a:rPr spc="45" dirty="0">
                <a:latin typeface="Calibri"/>
                <a:cs typeface="Calibri"/>
              </a:rPr>
              <a:t>Matching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13297" y="2272665"/>
            <a:ext cx="6822424" cy="1071576"/>
          </a:xfrm>
          <a:prstGeom prst="rect">
            <a:avLst/>
          </a:prstGeom>
        </p:spPr>
        <p:txBody>
          <a:bodyPr vert="horz" wrap="square" lIns="0" tIns="10478" rIns="0" bIns="0" rtlCol="0">
            <a:spAutoFit/>
          </a:bodyPr>
          <a:lstStyle/>
          <a:p>
            <a:pPr marL="246221" indent="-235744" defTabSz="754380">
              <a:spcBef>
                <a:spcPts val="83"/>
              </a:spcBef>
              <a:buFont typeface="Arial"/>
              <a:buChar char="•"/>
              <a:tabLst>
                <a:tab pos="245697" algn="l"/>
                <a:tab pos="246221" algn="l"/>
              </a:tabLst>
            </a:pPr>
            <a:r>
              <a:rPr sz="2228" b="1" spc="8" dirty="0">
                <a:solidFill>
                  <a:srgbClr val="002060"/>
                </a:solidFill>
                <a:latin typeface="Calibri"/>
                <a:cs typeface="Calibri"/>
              </a:rPr>
              <a:t>Cross-correlation </a:t>
            </a:r>
            <a:r>
              <a:rPr sz="2228" spc="29" dirty="0">
                <a:solidFill>
                  <a:srgbClr val="002060"/>
                </a:solidFill>
                <a:latin typeface="Trebuchet MS"/>
                <a:cs typeface="Trebuchet MS"/>
              </a:rPr>
              <a:t>is </a:t>
            </a:r>
            <a:r>
              <a:rPr sz="2228" spc="-29" dirty="0">
                <a:solidFill>
                  <a:srgbClr val="002060"/>
                </a:solidFill>
                <a:latin typeface="Trebuchet MS"/>
                <a:cs typeface="Trebuchet MS"/>
              </a:rPr>
              <a:t>useful </a:t>
            </a:r>
            <a:r>
              <a:rPr sz="2228" spc="-107" dirty="0">
                <a:solidFill>
                  <a:srgbClr val="002060"/>
                </a:solidFill>
                <a:latin typeface="Trebuchet MS"/>
                <a:cs typeface="Trebuchet MS"/>
              </a:rPr>
              <a:t>for </a:t>
            </a:r>
            <a:r>
              <a:rPr sz="2228" spc="-87" dirty="0">
                <a:solidFill>
                  <a:srgbClr val="002060"/>
                </a:solidFill>
                <a:latin typeface="Trebuchet MS"/>
                <a:cs typeface="Trebuchet MS"/>
              </a:rPr>
              <a:t>template</a:t>
            </a:r>
            <a:r>
              <a:rPr sz="2228" spc="219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sz="2228" spc="-37" dirty="0">
                <a:solidFill>
                  <a:srgbClr val="002060"/>
                </a:solidFill>
                <a:latin typeface="Trebuchet MS"/>
                <a:cs typeface="Trebuchet MS"/>
              </a:rPr>
              <a:t>matching</a:t>
            </a:r>
            <a:endParaRPr sz="2228" dirty="0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246221" marR="4191" indent="-235744" defTabSz="754380">
              <a:lnSpc>
                <a:spcPts val="2657"/>
              </a:lnSpc>
              <a:spcBef>
                <a:spcPts val="219"/>
              </a:spcBef>
              <a:buFont typeface="Arial"/>
              <a:buChar char="•"/>
              <a:tabLst>
                <a:tab pos="245697" algn="l"/>
                <a:tab pos="246221" algn="l"/>
              </a:tabLst>
            </a:pPr>
            <a:r>
              <a:rPr sz="2228" spc="-54" dirty="0">
                <a:solidFill>
                  <a:srgbClr val="002060"/>
                </a:solidFill>
                <a:latin typeface="Trebuchet MS"/>
                <a:cs typeface="Trebuchet MS"/>
              </a:rPr>
              <a:t>The </a:t>
            </a:r>
            <a:r>
              <a:rPr sz="2228" spc="-70" dirty="0">
                <a:solidFill>
                  <a:srgbClr val="002060"/>
                </a:solidFill>
                <a:latin typeface="Trebuchet MS"/>
                <a:cs typeface="Trebuchet MS"/>
              </a:rPr>
              <a:t>pixel </a:t>
            </a:r>
            <a:r>
              <a:rPr sz="2228" spc="-91" dirty="0">
                <a:solidFill>
                  <a:srgbClr val="002060"/>
                </a:solidFill>
                <a:latin typeface="Trebuchet MS"/>
                <a:cs typeface="Trebuchet MS"/>
              </a:rPr>
              <a:t>with </a:t>
            </a:r>
            <a:r>
              <a:rPr sz="2228" spc="-83" dirty="0">
                <a:solidFill>
                  <a:srgbClr val="002060"/>
                </a:solidFill>
                <a:latin typeface="Trebuchet MS"/>
                <a:cs typeface="Trebuchet MS"/>
              </a:rPr>
              <a:t>the </a:t>
            </a:r>
            <a:r>
              <a:rPr sz="2228" b="1" spc="29" dirty="0">
                <a:solidFill>
                  <a:srgbClr val="FF0000"/>
                </a:solidFill>
                <a:latin typeface="Calibri"/>
                <a:cs typeface="Calibri"/>
              </a:rPr>
              <a:t>highest</a:t>
            </a:r>
            <a:r>
              <a:rPr sz="2228" b="1" spc="29" dirty="0">
                <a:solidFill>
                  <a:srgbClr val="002060"/>
                </a:solidFill>
                <a:latin typeface="Calibri"/>
                <a:cs typeface="Calibri"/>
              </a:rPr>
              <a:t> </a:t>
            </a:r>
            <a:r>
              <a:rPr sz="2228" b="1" spc="4" dirty="0">
                <a:solidFill>
                  <a:srgbClr val="FF0000"/>
                </a:solidFill>
                <a:latin typeface="Calibri"/>
                <a:cs typeface="Calibri"/>
              </a:rPr>
              <a:t>response</a:t>
            </a:r>
            <a:r>
              <a:rPr sz="2228" b="1" spc="4" dirty="0">
                <a:solidFill>
                  <a:srgbClr val="002060"/>
                </a:solidFill>
                <a:latin typeface="Calibri"/>
                <a:cs typeface="Calibri"/>
              </a:rPr>
              <a:t> </a:t>
            </a:r>
            <a:r>
              <a:rPr sz="2228" spc="-83" dirty="0">
                <a:solidFill>
                  <a:srgbClr val="002060"/>
                </a:solidFill>
                <a:latin typeface="Trebuchet MS"/>
                <a:cs typeface="Trebuchet MS"/>
              </a:rPr>
              <a:t>from </a:t>
            </a:r>
            <a:r>
              <a:rPr sz="2228" spc="-29" dirty="0">
                <a:solidFill>
                  <a:srgbClr val="002060"/>
                </a:solidFill>
                <a:latin typeface="Trebuchet MS"/>
                <a:cs typeface="Trebuchet MS"/>
              </a:rPr>
              <a:t>Cross-  </a:t>
            </a:r>
            <a:r>
              <a:rPr sz="2228" spc="-78" dirty="0">
                <a:solidFill>
                  <a:srgbClr val="002060"/>
                </a:solidFill>
                <a:latin typeface="Trebuchet MS"/>
                <a:cs typeface="Trebuchet MS"/>
              </a:rPr>
              <a:t>correlation </a:t>
            </a:r>
            <a:r>
              <a:rPr sz="2228" spc="29" dirty="0">
                <a:solidFill>
                  <a:srgbClr val="002060"/>
                </a:solidFill>
                <a:latin typeface="Trebuchet MS"/>
                <a:cs typeface="Trebuchet MS"/>
              </a:rPr>
              <a:t>is </a:t>
            </a:r>
            <a:r>
              <a:rPr sz="2228" spc="-87" dirty="0">
                <a:solidFill>
                  <a:srgbClr val="002060"/>
                </a:solidFill>
                <a:latin typeface="Trebuchet MS"/>
                <a:cs typeface="Trebuchet MS"/>
              </a:rPr>
              <a:t>the </a:t>
            </a:r>
            <a:r>
              <a:rPr sz="2228" spc="-62" dirty="0">
                <a:solidFill>
                  <a:srgbClr val="002060"/>
                </a:solidFill>
                <a:latin typeface="Trebuchet MS"/>
                <a:cs typeface="Trebuchet MS"/>
              </a:rPr>
              <a:t>location </a:t>
            </a:r>
            <a:r>
              <a:rPr sz="2228" spc="-91" dirty="0">
                <a:solidFill>
                  <a:srgbClr val="002060"/>
                </a:solidFill>
                <a:latin typeface="Trebuchet MS"/>
                <a:cs typeface="Trebuchet MS"/>
              </a:rPr>
              <a:t>of </a:t>
            </a:r>
            <a:r>
              <a:rPr sz="2228" spc="-87" dirty="0">
                <a:solidFill>
                  <a:srgbClr val="002060"/>
                </a:solidFill>
                <a:latin typeface="Trebuchet MS"/>
                <a:cs typeface="Trebuchet MS"/>
              </a:rPr>
              <a:t>the template </a:t>
            </a:r>
            <a:r>
              <a:rPr sz="2228" spc="-4" dirty="0">
                <a:solidFill>
                  <a:srgbClr val="002060"/>
                </a:solidFill>
                <a:latin typeface="Trebuchet MS"/>
                <a:cs typeface="Trebuchet MS"/>
              </a:rPr>
              <a:t>in </a:t>
            </a:r>
            <a:r>
              <a:rPr sz="2228" spc="-25" dirty="0">
                <a:solidFill>
                  <a:srgbClr val="002060"/>
                </a:solidFill>
                <a:latin typeface="Trebuchet MS"/>
                <a:cs typeface="Trebuchet MS"/>
              </a:rPr>
              <a:t>an</a:t>
            </a:r>
            <a:r>
              <a:rPr sz="2228" spc="358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sz="2228" b="1" spc="21" dirty="0">
                <a:solidFill>
                  <a:srgbClr val="002060"/>
                </a:solidFill>
                <a:latin typeface="Calibri"/>
                <a:cs typeface="Calibri"/>
              </a:rPr>
              <a:t>image</a:t>
            </a:r>
            <a:endParaRPr sz="2228" dirty="0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844389" y="5240311"/>
            <a:ext cx="869633" cy="264496"/>
          </a:xfrm>
          <a:prstGeom prst="rect">
            <a:avLst/>
          </a:prstGeom>
        </p:spPr>
        <p:txBody>
          <a:bodyPr vert="horz" wrap="square" lIns="0" tIns="10478" rIns="0" bIns="0" rtlCol="0">
            <a:spAutoFit/>
          </a:bodyPr>
          <a:lstStyle/>
          <a:p>
            <a:pPr marL="10478" defTabSz="754380">
              <a:spcBef>
                <a:spcPts val="83"/>
              </a:spcBef>
            </a:pPr>
            <a:r>
              <a:rPr sz="1650" b="1" spc="99" dirty="0">
                <a:solidFill>
                  <a:srgbClr val="242852"/>
                </a:solidFill>
                <a:latin typeface="Calibri"/>
                <a:cs typeface="Calibri"/>
              </a:rPr>
              <a:t>T</a:t>
            </a:r>
            <a:r>
              <a:rPr sz="1650" b="1" spc="8" dirty="0">
                <a:solidFill>
                  <a:srgbClr val="242852"/>
                </a:solidFill>
                <a:latin typeface="Calibri"/>
                <a:cs typeface="Calibri"/>
              </a:rPr>
              <a:t>em</a:t>
            </a:r>
            <a:r>
              <a:rPr sz="1650" b="1" spc="29" dirty="0">
                <a:solidFill>
                  <a:srgbClr val="242852"/>
                </a:solidFill>
                <a:latin typeface="Calibri"/>
                <a:cs typeface="Calibri"/>
              </a:rPr>
              <a:t>p</a:t>
            </a:r>
            <a:r>
              <a:rPr sz="1650" b="1" spc="41" dirty="0">
                <a:solidFill>
                  <a:srgbClr val="242852"/>
                </a:solidFill>
                <a:latin typeface="Calibri"/>
                <a:cs typeface="Calibri"/>
              </a:rPr>
              <a:t>l</a:t>
            </a:r>
            <a:r>
              <a:rPr sz="1650" b="1" spc="-8" dirty="0">
                <a:solidFill>
                  <a:srgbClr val="242852"/>
                </a:solidFill>
                <a:latin typeface="Calibri"/>
                <a:cs typeface="Calibri"/>
              </a:rPr>
              <a:t>a</a:t>
            </a:r>
            <a:r>
              <a:rPr sz="1650" b="1" spc="-12" dirty="0">
                <a:solidFill>
                  <a:srgbClr val="242852"/>
                </a:solidFill>
                <a:latin typeface="Calibri"/>
                <a:cs typeface="Calibri"/>
              </a:rPr>
              <a:t>t</a:t>
            </a:r>
            <a:r>
              <a:rPr sz="1650" b="1" spc="-8" dirty="0">
                <a:solidFill>
                  <a:srgbClr val="242852"/>
                </a:solidFill>
                <a:latin typeface="Calibri"/>
                <a:cs typeface="Calibri"/>
              </a:rPr>
              <a:t>e</a:t>
            </a:r>
            <a:endParaRPr sz="1650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279918" y="4335056"/>
            <a:ext cx="183356" cy="416845"/>
          </a:xfrm>
          <a:prstGeom prst="rect">
            <a:avLst/>
          </a:prstGeom>
        </p:spPr>
        <p:txBody>
          <a:bodyPr vert="horz" wrap="square" lIns="0" tIns="10478" rIns="0" bIns="0" rtlCol="0">
            <a:spAutoFit/>
          </a:bodyPr>
          <a:lstStyle/>
          <a:p>
            <a:pPr marL="10478" defTabSz="754380">
              <a:spcBef>
                <a:spcPts val="83"/>
              </a:spcBef>
            </a:pPr>
            <a:r>
              <a:rPr sz="2640" dirty="0">
                <a:solidFill>
                  <a:srgbClr val="242852"/>
                </a:solidFill>
                <a:latin typeface="Cambria Math"/>
                <a:cs typeface="Cambria Math"/>
              </a:rPr>
              <a:t>∗</a:t>
            </a:r>
            <a:endParaRPr sz="2640">
              <a:solidFill>
                <a:prstClr val="black"/>
              </a:solidFill>
              <a:latin typeface="Cambria Math"/>
              <a:cs typeface="Cambria Math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090729" y="4330028"/>
            <a:ext cx="271891" cy="416845"/>
          </a:xfrm>
          <a:prstGeom prst="rect">
            <a:avLst/>
          </a:prstGeom>
        </p:spPr>
        <p:txBody>
          <a:bodyPr vert="horz" wrap="square" lIns="0" tIns="10478" rIns="0" bIns="0" rtlCol="0">
            <a:spAutoFit/>
          </a:bodyPr>
          <a:lstStyle/>
          <a:p>
            <a:pPr marL="10478" defTabSz="754380">
              <a:spcBef>
                <a:spcPts val="83"/>
              </a:spcBef>
            </a:pPr>
            <a:r>
              <a:rPr sz="2640" dirty="0">
                <a:solidFill>
                  <a:srgbClr val="242852"/>
                </a:solidFill>
                <a:latin typeface="Cambria Math"/>
                <a:cs typeface="Cambria Math"/>
              </a:rPr>
              <a:t>=</a:t>
            </a:r>
            <a:endParaRPr sz="2640">
              <a:solidFill>
                <a:prstClr val="black"/>
              </a:solidFill>
              <a:latin typeface="Cambria Math"/>
              <a:cs typeface="Cambria Math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805001" y="4060578"/>
            <a:ext cx="1024293" cy="102167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754380"/>
            <a:endParaRPr sz="1485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705173" y="3603506"/>
            <a:ext cx="1996832" cy="198129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754380"/>
            <a:endParaRPr sz="1485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898172" y="4554068"/>
            <a:ext cx="101044" cy="10105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754380"/>
            <a:endParaRPr sz="1485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262715" y="4543623"/>
            <a:ext cx="101044" cy="10105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754380"/>
            <a:endParaRPr sz="1485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2286000" y="6248400"/>
            <a:ext cx="2667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この例から</a:t>
            </a:r>
            <a:r>
              <a:rPr kumimoji="1" lang="en-US" altLang="ja-JP" dirty="0" smtClean="0"/>
              <a:t>cross-correlation</a:t>
            </a:r>
            <a:r>
              <a:rPr kumimoji="1" lang="ja-JP" altLang="en-US" dirty="0" smtClean="0"/>
              <a:t>の画像インプットとカーネルの掛け算は</a:t>
            </a:r>
            <a:r>
              <a:rPr kumimoji="1" lang="en-US" altLang="ja-JP" dirty="0" smtClean="0"/>
              <a:t>flip</a:t>
            </a:r>
            <a:r>
              <a:rPr lang="ja-JP" altLang="en-US" dirty="0" smtClean="0"/>
              <a:t>しな</a:t>
            </a:r>
            <a:r>
              <a:rPr lang="ja-JP" altLang="en-US" dirty="0"/>
              <a:t>い</a:t>
            </a:r>
            <a:r>
              <a:rPr kumimoji="1" lang="ja-JP" altLang="en-US" dirty="0" smtClean="0"/>
              <a:t>ことが分かる。</a:t>
            </a:r>
            <a:endParaRPr kumimoji="1" lang="ja-JP" altLang="en-US" dirty="0"/>
          </a:p>
        </p:txBody>
      </p:sp>
      <p:sp>
        <p:nvSpPr>
          <p:cNvPr id="15" name="正方形/長方形 14"/>
          <p:cNvSpPr/>
          <p:nvPr/>
        </p:nvSpPr>
        <p:spPr>
          <a:xfrm>
            <a:off x="5872597" y="968287"/>
            <a:ext cx="418580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dirty="0">
                <a:solidFill>
                  <a:srgbClr val="000000"/>
                </a:solidFill>
                <a:latin typeface="ZDCYMD+PingFangSC-Regular"/>
              </a:rPr>
              <a:t>問題記述：</a:t>
            </a:r>
            <a:r>
              <a:rPr lang="en-US" altLang="ja-JP" dirty="0">
                <a:solidFill>
                  <a:srgbClr val="000000"/>
                </a:solidFill>
                <a:latin typeface="QONCKK+HelveticaNeue"/>
              </a:rPr>
              <a:t>Template matching is the problem where given a </a:t>
            </a:r>
            <a:r>
              <a:rPr lang="en-US" altLang="ja-JP" dirty="0">
                <a:solidFill>
                  <a:srgbClr val="FF0000"/>
                </a:solidFill>
                <a:latin typeface="QONCKK+HelveticaNeue"/>
              </a:rPr>
              <a:t>pattern</a:t>
            </a:r>
            <a:r>
              <a:rPr lang="en-US" altLang="ja-JP" dirty="0">
                <a:solidFill>
                  <a:srgbClr val="000000"/>
                </a:solidFill>
                <a:latin typeface="QONCKK+HelveticaNeue"/>
              </a:rPr>
              <a:t> or a template, and we want to </a:t>
            </a:r>
            <a:r>
              <a:rPr lang="en-US" altLang="ja-JP" dirty="0">
                <a:solidFill>
                  <a:srgbClr val="FF0000"/>
                </a:solidFill>
                <a:latin typeface="QONCKK+HelveticaNeue"/>
              </a:rPr>
              <a:t>find</a:t>
            </a:r>
            <a:r>
              <a:rPr lang="en-US" altLang="ja-JP" dirty="0">
                <a:solidFill>
                  <a:srgbClr val="000000"/>
                </a:solidFill>
                <a:latin typeface="QONCKK+HelveticaNeue"/>
              </a:rPr>
              <a:t> its </a:t>
            </a:r>
            <a:r>
              <a:rPr lang="en-US" altLang="ja-JP" dirty="0">
                <a:solidFill>
                  <a:srgbClr val="FF0000"/>
                </a:solidFill>
                <a:latin typeface="QONCKK+HelveticaNeue"/>
              </a:rPr>
              <a:t>location</a:t>
            </a:r>
            <a:r>
              <a:rPr lang="en-US" altLang="ja-JP" dirty="0">
                <a:solidFill>
                  <a:srgbClr val="000000"/>
                </a:solidFill>
                <a:latin typeface="QONCKK+HelveticaNeue"/>
              </a:rPr>
              <a:t> </a:t>
            </a:r>
            <a:r>
              <a:rPr lang="en-US" altLang="ja-JP" dirty="0">
                <a:solidFill>
                  <a:srgbClr val="FF0000"/>
                </a:solidFill>
                <a:latin typeface="QONCKK+HelveticaNeue"/>
              </a:rPr>
              <a:t>in</a:t>
            </a:r>
            <a:r>
              <a:rPr lang="en-US" altLang="ja-JP" dirty="0">
                <a:solidFill>
                  <a:srgbClr val="000000"/>
                </a:solidFill>
                <a:latin typeface="QONCKK+HelveticaNeue"/>
              </a:rPr>
              <a:t> the </a:t>
            </a:r>
            <a:r>
              <a:rPr lang="en-US" altLang="ja-JP" dirty="0">
                <a:solidFill>
                  <a:srgbClr val="FF0000"/>
                </a:solidFill>
                <a:latin typeface="QONCKK+HelveticaNeue"/>
              </a:rPr>
              <a:t>image</a:t>
            </a:r>
            <a:r>
              <a:rPr lang="en-US" altLang="ja-JP" dirty="0">
                <a:solidFill>
                  <a:srgbClr val="000000"/>
                </a:solidFill>
                <a:latin typeface="QONCKK+HelveticaNeue"/>
              </a:rPr>
              <a:t>. </a:t>
            </a:r>
            <a:endParaRPr lang="ja-JP" altLang="en-US" dirty="0"/>
          </a:p>
        </p:txBody>
      </p:sp>
      <p:sp>
        <p:nvSpPr>
          <p:cNvPr id="16" name="正方形/長方形 15"/>
          <p:cNvSpPr/>
          <p:nvPr/>
        </p:nvSpPr>
        <p:spPr>
          <a:xfrm>
            <a:off x="7162800" y="5781707"/>
            <a:ext cx="28194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>
                <a:solidFill>
                  <a:srgbClr val="000000"/>
                </a:solidFill>
                <a:latin typeface="QONCKK+HelveticaNeue"/>
              </a:rPr>
              <a:t>This method can be used as a starting point for the </a:t>
            </a:r>
            <a:r>
              <a:rPr lang="en-US" altLang="ja-JP" dirty="0">
                <a:solidFill>
                  <a:srgbClr val="FF0000"/>
                </a:solidFill>
                <a:latin typeface="QONCKK+HelveticaNeue"/>
              </a:rPr>
              <a:t>identification</a:t>
            </a:r>
            <a:r>
              <a:rPr lang="en-US" altLang="ja-JP" dirty="0">
                <a:solidFill>
                  <a:srgbClr val="000000"/>
                </a:solidFill>
                <a:latin typeface="QONCKK+HelveticaNeue"/>
              </a:rPr>
              <a:t> of </a:t>
            </a:r>
            <a:r>
              <a:rPr lang="en-US" altLang="ja-JP" dirty="0">
                <a:solidFill>
                  <a:srgbClr val="FF0000"/>
                </a:solidFill>
                <a:latin typeface="QONCKK+HelveticaNeue"/>
              </a:rPr>
              <a:t>signs</a:t>
            </a:r>
            <a:r>
              <a:rPr lang="en-US" altLang="ja-JP" dirty="0">
                <a:solidFill>
                  <a:srgbClr val="000000"/>
                </a:solidFill>
                <a:latin typeface="QONCKK+HelveticaNeue"/>
              </a:rPr>
              <a:t>, and even for </a:t>
            </a:r>
            <a:r>
              <a:rPr lang="en-US" altLang="ja-JP" dirty="0">
                <a:solidFill>
                  <a:srgbClr val="FF0000"/>
                </a:solidFill>
                <a:latin typeface="QONCKK+HelveticaNeue"/>
              </a:rPr>
              <a:t>lane</a:t>
            </a:r>
            <a:r>
              <a:rPr lang="en-US" altLang="ja-JP" dirty="0">
                <a:solidFill>
                  <a:srgbClr val="000000"/>
                </a:solidFill>
                <a:latin typeface="QONCKK+HelveticaNeue"/>
              </a:rPr>
              <a:t> </a:t>
            </a:r>
            <a:r>
              <a:rPr lang="en-US" altLang="ja-JP" dirty="0">
                <a:solidFill>
                  <a:srgbClr val="FF0000"/>
                </a:solidFill>
                <a:latin typeface="QONCKK+HelveticaNeue"/>
              </a:rPr>
              <a:t>detection</a:t>
            </a:r>
            <a:r>
              <a:rPr lang="en-US" altLang="ja-JP" dirty="0">
                <a:solidFill>
                  <a:srgbClr val="000000"/>
                </a:solidFill>
                <a:latin typeface="QONCKK+HelveticaNeue"/>
              </a:rPr>
              <a:t>. 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436839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709957" y="3914220"/>
            <a:ext cx="423103" cy="4231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754380"/>
            <a:endParaRPr sz="1485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087142" y="3901101"/>
            <a:ext cx="446063" cy="4460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754380"/>
            <a:endParaRPr sz="1485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112916" y="3916845"/>
            <a:ext cx="389763" cy="389763"/>
          </a:xfrm>
          <a:custGeom>
            <a:avLst/>
            <a:gdLst/>
            <a:ahLst/>
            <a:cxnLst/>
            <a:rect l="l" t="t" r="r" b="b"/>
            <a:pathLst>
              <a:path w="472439" h="472439">
                <a:moveTo>
                  <a:pt x="0" y="472301"/>
                </a:moveTo>
                <a:lnTo>
                  <a:pt x="472301" y="472301"/>
                </a:lnTo>
                <a:lnTo>
                  <a:pt x="472301" y="0"/>
                </a:lnTo>
                <a:lnTo>
                  <a:pt x="0" y="0"/>
                </a:lnTo>
                <a:lnTo>
                  <a:pt x="0" y="472301"/>
                </a:lnTo>
                <a:close/>
              </a:path>
            </a:pathLst>
          </a:custGeom>
          <a:solidFill>
            <a:srgbClr val="CBFFFF">
              <a:alpha val="39999"/>
            </a:srgbClr>
          </a:solidFill>
        </p:spPr>
        <p:txBody>
          <a:bodyPr wrap="square" lIns="0" tIns="0" rIns="0" bIns="0" rtlCol="0"/>
          <a:lstStyle/>
          <a:p>
            <a:pPr defTabSz="754380"/>
            <a:endParaRPr sz="1485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477448" y="3901101"/>
            <a:ext cx="442783" cy="44606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754380"/>
            <a:endParaRPr sz="1485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502571" y="3916845"/>
            <a:ext cx="389763" cy="389763"/>
          </a:xfrm>
          <a:custGeom>
            <a:avLst/>
            <a:gdLst/>
            <a:ahLst/>
            <a:cxnLst/>
            <a:rect l="l" t="t" r="r" b="b"/>
            <a:pathLst>
              <a:path w="472439" h="472439">
                <a:moveTo>
                  <a:pt x="0" y="472301"/>
                </a:moveTo>
                <a:lnTo>
                  <a:pt x="472301" y="472301"/>
                </a:lnTo>
                <a:lnTo>
                  <a:pt x="472301" y="0"/>
                </a:lnTo>
                <a:lnTo>
                  <a:pt x="0" y="0"/>
                </a:lnTo>
                <a:lnTo>
                  <a:pt x="0" y="472301"/>
                </a:lnTo>
                <a:close/>
              </a:path>
            </a:pathLst>
          </a:custGeom>
          <a:solidFill>
            <a:srgbClr val="CBFFFF">
              <a:alpha val="39999"/>
            </a:srgbClr>
          </a:solidFill>
        </p:spPr>
        <p:txBody>
          <a:bodyPr wrap="square" lIns="0" tIns="0" rIns="0" bIns="0" rtlCol="0"/>
          <a:lstStyle/>
          <a:p>
            <a:pPr defTabSz="754380"/>
            <a:endParaRPr sz="1485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696838" y="4291405"/>
            <a:ext cx="446063" cy="44606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754380"/>
            <a:endParaRPr sz="1485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723270" y="4306507"/>
            <a:ext cx="389763" cy="389763"/>
          </a:xfrm>
          <a:custGeom>
            <a:avLst/>
            <a:gdLst/>
            <a:ahLst/>
            <a:cxnLst/>
            <a:rect l="l" t="t" r="r" b="b"/>
            <a:pathLst>
              <a:path w="472439" h="472439">
                <a:moveTo>
                  <a:pt x="0" y="472301"/>
                </a:moveTo>
                <a:lnTo>
                  <a:pt x="472301" y="472301"/>
                </a:lnTo>
                <a:lnTo>
                  <a:pt x="472301" y="0"/>
                </a:lnTo>
                <a:lnTo>
                  <a:pt x="0" y="0"/>
                </a:lnTo>
                <a:lnTo>
                  <a:pt x="0" y="472301"/>
                </a:lnTo>
                <a:close/>
              </a:path>
            </a:pathLst>
          </a:custGeom>
          <a:solidFill>
            <a:srgbClr val="CBFFFF">
              <a:alpha val="39999"/>
            </a:srgbClr>
          </a:solidFill>
        </p:spPr>
        <p:txBody>
          <a:bodyPr wrap="square" lIns="0" tIns="0" rIns="0" bIns="0" rtlCol="0"/>
          <a:lstStyle/>
          <a:p>
            <a:pPr defTabSz="754380"/>
            <a:endParaRPr sz="1485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696838" y="4681711"/>
            <a:ext cx="446063" cy="44278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754380"/>
            <a:endParaRPr sz="1485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723270" y="4696157"/>
            <a:ext cx="389763" cy="389763"/>
          </a:xfrm>
          <a:custGeom>
            <a:avLst/>
            <a:gdLst/>
            <a:ahLst/>
            <a:cxnLst/>
            <a:rect l="l" t="t" r="r" b="b"/>
            <a:pathLst>
              <a:path w="472439" h="472439">
                <a:moveTo>
                  <a:pt x="0" y="472301"/>
                </a:moveTo>
                <a:lnTo>
                  <a:pt x="472301" y="472301"/>
                </a:lnTo>
                <a:lnTo>
                  <a:pt x="472301" y="0"/>
                </a:lnTo>
                <a:lnTo>
                  <a:pt x="0" y="0"/>
                </a:lnTo>
                <a:lnTo>
                  <a:pt x="0" y="472301"/>
                </a:lnTo>
                <a:close/>
              </a:path>
            </a:pathLst>
          </a:custGeom>
          <a:solidFill>
            <a:srgbClr val="CBFFFF">
              <a:alpha val="39999"/>
            </a:srgbClr>
          </a:solidFill>
        </p:spPr>
        <p:txBody>
          <a:bodyPr wrap="square" lIns="0" tIns="0" rIns="0" bIns="0" rtlCol="0"/>
          <a:lstStyle/>
          <a:p>
            <a:pPr defTabSz="754380"/>
            <a:endParaRPr sz="1485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087142" y="4291405"/>
            <a:ext cx="446063" cy="44606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754380"/>
            <a:endParaRPr sz="1485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112916" y="4306507"/>
            <a:ext cx="389763" cy="389763"/>
          </a:xfrm>
          <a:custGeom>
            <a:avLst/>
            <a:gdLst/>
            <a:ahLst/>
            <a:cxnLst/>
            <a:rect l="l" t="t" r="r" b="b"/>
            <a:pathLst>
              <a:path w="472439" h="472439">
                <a:moveTo>
                  <a:pt x="0" y="472301"/>
                </a:moveTo>
                <a:lnTo>
                  <a:pt x="472301" y="472301"/>
                </a:lnTo>
                <a:lnTo>
                  <a:pt x="472301" y="0"/>
                </a:lnTo>
                <a:lnTo>
                  <a:pt x="0" y="0"/>
                </a:lnTo>
                <a:lnTo>
                  <a:pt x="0" y="472301"/>
                </a:lnTo>
                <a:close/>
              </a:path>
            </a:pathLst>
          </a:custGeom>
          <a:solidFill>
            <a:srgbClr val="CBFFFF">
              <a:alpha val="39999"/>
            </a:srgbClr>
          </a:solidFill>
        </p:spPr>
        <p:txBody>
          <a:bodyPr wrap="square" lIns="0" tIns="0" rIns="0" bIns="0" rtlCol="0"/>
          <a:lstStyle/>
          <a:p>
            <a:pPr defTabSz="754380"/>
            <a:endParaRPr sz="1485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477448" y="4291405"/>
            <a:ext cx="442783" cy="44606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754380"/>
            <a:endParaRPr sz="1485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4502571" y="4306507"/>
            <a:ext cx="389763" cy="389763"/>
          </a:xfrm>
          <a:custGeom>
            <a:avLst/>
            <a:gdLst/>
            <a:ahLst/>
            <a:cxnLst/>
            <a:rect l="l" t="t" r="r" b="b"/>
            <a:pathLst>
              <a:path w="472439" h="472439">
                <a:moveTo>
                  <a:pt x="0" y="472301"/>
                </a:moveTo>
                <a:lnTo>
                  <a:pt x="472301" y="472301"/>
                </a:lnTo>
                <a:lnTo>
                  <a:pt x="472301" y="0"/>
                </a:lnTo>
                <a:lnTo>
                  <a:pt x="0" y="0"/>
                </a:lnTo>
                <a:lnTo>
                  <a:pt x="0" y="472301"/>
                </a:lnTo>
                <a:close/>
              </a:path>
            </a:pathLst>
          </a:custGeom>
          <a:solidFill>
            <a:srgbClr val="CBFFFF">
              <a:alpha val="39999"/>
            </a:srgbClr>
          </a:solidFill>
        </p:spPr>
        <p:txBody>
          <a:bodyPr wrap="square" lIns="0" tIns="0" rIns="0" bIns="0" rtlCol="0"/>
          <a:lstStyle/>
          <a:p>
            <a:pPr defTabSz="754380"/>
            <a:endParaRPr sz="1485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4087142" y="4681711"/>
            <a:ext cx="446063" cy="44278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754380"/>
            <a:endParaRPr sz="1485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4112916" y="4696157"/>
            <a:ext cx="389763" cy="389763"/>
          </a:xfrm>
          <a:custGeom>
            <a:avLst/>
            <a:gdLst/>
            <a:ahLst/>
            <a:cxnLst/>
            <a:rect l="l" t="t" r="r" b="b"/>
            <a:pathLst>
              <a:path w="472439" h="472439">
                <a:moveTo>
                  <a:pt x="0" y="472301"/>
                </a:moveTo>
                <a:lnTo>
                  <a:pt x="472301" y="472301"/>
                </a:lnTo>
                <a:lnTo>
                  <a:pt x="472301" y="0"/>
                </a:lnTo>
                <a:lnTo>
                  <a:pt x="0" y="0"/>
                </a:lnTo>
                <a:lnTo>
                  <a:pt x="0" y="472301"/>
                </a:lnTo>
                <a:close/>
              </a:path>
            </a:pathLst>
          </a:custGeom>
          <a:solidFill>
            <a:srgbClr val="CBFFFF">
              <a:alpha val="39999"/>
            </a:srgbClr>
          </a:solidFill>
        </p:spPr>
        <p:txBody>
          <a:bodyPr wrap="square" lIns="0" tIns="0" rIns="0" bIns="0" rtlCol="0"/>
          <a:lstStyle/>
          <a:p>
            <a:pPr defTabSz="754380"/>
            <a:endParaRPr sz="1485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4477448" y="4681711"/>
            <a:ext cx="442783" cy="44278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754380"/>
            <a:endParaRPr sz="1485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4502571" y="4696157"/>
            <a:ext cx="389763" cy="389763"/>
          </a:xfrm>
          <a:custGeom>
            <a:avLst/>
            <a:gdLst/>
            <a:ahLst/>
            <a:cxnLst/>
            <a:rect l="l" t="t" r="r" b="b"/>
            <a:pathLst>
              <a:path w="472439" h="472439">
                <a:moveTo>
                  <a:pt x="0" y="472301"/>
                </a:moveTo>
                <a:lnTo>
                  <a:pt x="472301" y="472301"/>
                </a:lnTo>
                <a:lnTo>
                  <a:pt x="472301" y="0"/>
                </a:lnTo>
                <a:lnTo>
                  <a:pt x="0" y="0"/>
                </a:lnTo>
                <a:lnTo>
                  <a:pt x="0" y="472301"/>
                </a:lnTo>
                <a:close/>
              </a:path>
            </a:pathLst>
          </a:custGeom>
          <a:solidFill>
            <a:srgbClr val="CBFFFF">
              <a:alpha val="39999"/>
            </a:srgbClr>
          </a:solidFill>
        </p:spPr>
        <p:txBody>
          <a:bodyPr wrap="square" lIns="0" tIns="0" rIns="0" bIns="0" rtlCol="0"/>
          <a:lstStyle/>
          <a:p>
            <a:pPr defTabSz="754380"/>
            <a:endParaRPr sz="1485">
              <a:solidFill>
                <a:prstClr val="black"/>
              </a:solidFill>
              <a:latin typeface="Calibri"/>
            </a:endParaRPr>
          </a:p>
        </p:txBody>
      </p:sp>
      <p:graphicFrame>
        <p:nvGraphicFramePr>
          <p:cNvPr id="19" name="object 19"/>
          <p:cNvGraphicFramePr>
            <a:graphicFrameLocks noGrp="1"/>
          </p:cNvGraphicFramePr>
          <p:nvPr/>
        </p:nvGraphicFramePr>
        <p:xfrm>
          <a:off x="3721628" y="3915203"/>
          <a:ext cx="1169289" cy="1168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97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97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97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9655"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1500" dirty="0">
                          <a:latin typeface="Calibri"/>
                          <a:cs typeface="Calibri"/>
                        </a:rPr>
                        <a:t>1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6077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CBFFFF">
                        <a:alpha val="3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1500" dirty="0">
                          <a:latin typeface="Calibri"/>
                          <a:cs typeface="Calibri"/>
                        </a:rPr>
                        <a:t>2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6077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" algn="ct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1500" dirty="0">
                          <a:latin typeface="Calibri"/>
                          <a:cs typeface="Calibri"/>
                        </a:rPr>
                        <a:t>1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6077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9656"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590"/>
                        </a:spcBef>
                      </a:pPr>
                      <a:r>
                        <a:rPr sz="1500" dirty="0">
                          <a:latin typeface="Calibri"/>
                          <a:cs typeface="Calibri"/>
                        </a:rPr>
                        <a:t>0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61817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590"/>
                        </a:spcBef>
                      </a:pPr>
                      <a:r>
                        <a:rPr sz="1500" dirty="0">
                          <a:latin typeface="Calibri"/>
                          <a:cs typeface="Calibri"/>
                        </a:rPr>
                        <a:t>0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61817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" algn="ctr">
                        <a:lnSpc>
                          <a:spcPct val="100000"/>
                        </a:lnSpc>
                        <a:spcBef>
                          <a:spcPts val="590"/>
                        </a:spcBef>
                      </a:pPr>
                      <a:r>
                        <a:rPr sz="1500" dirty="0">
                          <a:latin typeface="Calibri"/>
                          <a:cs typeface="Calibri"/>
                        </a:rPr>
                        <a:t>0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61817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9649"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1500" spc="10" dirty="0">
                          <a:latin typeface="Calibri"/>
                          <a:cs typeface="Calibri"/>
                        </a:rPr>
                        <a:t>-1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6286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1500" spc="10" dirty="0">
                          <a:latin typeface="Calibri"/>
                          <a:cs typeface="Calibri"/>
                        </a:rPr>
                        <a:t>-2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6286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" algn="ctr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1500" spc="10" dirty="0">
                          <a:latin typeface="Calibri"/>
                          <a:cs typeface="Calibri"/>
                        </a:rPr>
                        <a:t>-1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6286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0" name="object 20"/>
          <p:cNvSpPr txBox="1">
            <a:spLocks noGrp="1"/>
          </p:cNvSpPr>
          <p:nvPr>
            <p:ph type="title"/>
          </p:nvPr>
        </p:nvSpPr>
        <p:spPr>
          <a:xfrm>
            <a:off x="413296" y="1423988"/>
            <a:ext cx="5899356" cy="467629"/>
          </a:xfrm>
          <a:prstGeom prst="rect">
            <a:avLst/>
          </a:prstGeom>
        </p:spPr>
        <p:txBody>
          <a:bodyPr vert="horz" wrap="square" lIns="0" tIns="10478" rIns="0" bIns="0" rtlCol="0">
            <a:spAutoFit/>
          </a:bodyPr>
          <a:lstStyle/>
          <a:p>
            <a:pPr marL="10478">
              <a:spcBef>
                <a:spcPts val="83"/>
              </a:spcBef>
            </a:pPr>
            <a:r>
              <a:rPr spc="58" dirty="0">
                <a:latin typeface="Calibri"/>
                <a:cs typeface="Calibri"/>
              </a:rPr>
              <a:t>Applications: </a:t>
            </a:r>
            <a:r>
              <a:rPr spc="21" dirty="0">
                <a:solidFill>
                  <a:srgbClr val="FF0000"/>
                </a:solidFill>
                <a:latin typeface="Calibri"/>
                <a:cs typeface="Calibri"/>
              </a:rPr>
              <a:t>Gradient</a:t>
            </a:r>
            <a:r>
              <a:rPr spc="420" dirty="0">
                <a:latin typeface="Calibri"/>
                <a:cs typeface="Calibri"/>
              </a:rPr>
              <a:t> </a:t>
            </a:r>
            <a:r>
              <a:rPr spc="21" dirty="0">
                <a:solidFill>
                  <a:srgbClr val="FF0000"/>
                </a:solidFill>
                <a:latin typeface="Calibri"/>
                <a:cs typeface="Calibri"/>
              </a:rPr>
              <a:t>Computation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413296" y="2183397"/>
            <a:ext cx="6653213" cy="979226"/>
          </a:xfrm>
          <a:prstGeom prst="rect">
            <a:avLst/>
          </a:prstGeom>
        </p:spPr>
        <p:txBody>
          <a:bodyPr vert="horz" wrap="square" lIns="0" tIns="33004" rIns="0" bIns="0" rtlCol="0">
            <a:spAutoFit/>
          </a:bodyPr>
          <a:lstStyle/>
          <a:p>
            <a:pPr marL="246221" indent="-235744" defTabSz="754380">
              <a:spcBef>
                <a:spcPts val="260"/>
              </a:spcBef>
              <a:buFont typeface="Arial"/>
              <a:buChar char="•"/>
              <a:tabLst>
                <a:tab pos="245697" algn="l"/>
                <a:tab pos="246221" algn="l"/>
              </a:tabLst>
            </a:pPr>
            <a:r>
              <a:rPr sz="1980" b="1" spc="4" dirty="0">
                <a:solidFill>
                  <a:srgbClr val="002060"/>
                </a:solidFill>
                <a:latin typeface="Calibri"/>
                <a:cs typeface="Calibri"/>
              </a:rPr>
              <a:t>Convolution </a:t>
            </a:r>
            <a:r>
              <a:rPr sz="1980" spc="4" dirty="0">
                <a:solidFill>
                  <a:srgbClr val="002060"/>
                </a:solidFill>
                <a:latin typeface="Tahoma"/>
                <a:cs typeface="Tahoma"/>
              </a:rPr>
              <a:t>can </a:t>
            </a:r>
            <a:r>
              <a:rPr sz="1980" spc="-25" dirty="0">
                <a:solidFill>
                  <a:srgbClr val="002060"/>
                </a:solidFill>
                <a:latin typeface="Tahoma"/>
                <a:cs typeface="Tahoma"/>
              </a:rPr>
              <a:t>be </a:t>
            </a:r>
            <a:r>
              <a:rPr sz="1980" spc="-17" dirty="0">
                <a:solidFill>
                  <a:srgbClr val="002060"/>
                </a:solidFill>
                <a:latin typeface="Tahoma"/>
                <a:cs typeface="Tahoma"/>
              </a:rPr>
              <a:t>used </a:t>
            </a:r>
            <a:r>
              <a:rPr sz="1980" spc="-37" dirty="0">
                <a:solidFill>
                  <a:srgbClr val="002060"/>
                </a:solidFill>
                <a:latin typeface="Tahoma"/>
                <a:cs typeface="Tahoma"/>
              </a:rPr>
              <a:t>for </a:t>
            </a:r>
            <a:r>
              <a:rPr sz="1980" spc="-62" dirty="0">
                <a:solidFill>
                  <a:srgbClr val="002060"/>
                </a:solidFill>
                <a:latin typeface="Tahoma"/>
                <a:cs typeface="Tahoma"/>
              </a:rPr>
              <a:t>Image </a:t>
            </a:r>
            <a:r>
              <a:rPr sz="1980" spc="-25" dirty="0">
                <a:solidFill>
                  <a:srgbClr val="002060"/>
                </a:solidFill>
                <a:latin typeface="Tahoma"/>
                <a:cs typeface="Tahoma"/>
              </a:rPr>
              <a:t>gradient</a:t>
            </a:r>
            <a:r>
              <a:rPr sz="1980" spc="-194" dirty="0">
                <a:solidFill>
                  <a:srgbClr val="002060"/>
                </a:solidFill>
                <a:latin typeface="Tahoma"/>
                <a:cs typeface="Tahoma"/>
              </a:rPr>
              <a:t> </a:t>
            </a:r>
            <a:r>
              <a:rPr sz="1980" spc="-8" dirty="0">
                <a:solidFill>
                  <a:srgbClr val="002060"/>
                </a:solidFill>
                <a:latin typeface="Tahoma"/>
                <a:cs typeface="Tahoma"/>
              </a:rPr>
              <a:t>computation</a:t>
            </a:r>
            <a:endParaRPr sz="1980" dirty="0">
              <a:solidFill>
                <a:prstClr val="black"/>
              </a:solidFill>
              <a:latin typeface="Tahoma"/>
              <a:cs typeface="Tahoma"/>
            </a:endParaRPr>
          </a:p>
          <a:p>
            <a:pPr marL="246221" marR="4191" indent="-235744" defTabSz="754380">
              <a:lnSpc>
                <a:spcPct val="100800"/>
              </a:lnSpc>
              <a:spcBef>
                <a:spcPts val="157"/>
              </a:spcBef>
              <a:buFont typeface="Arial"/>
              <a:buChar char="•"/>
              <a:tabLst>
                <a:tab pos="245697" algn="l"/>
                <a:tab pos="246221" algn="l"/>
              </a:tabLst>
            </a:pPr>
            <a:r>
              <a:rPr sz="1980" spc="-4" dirty="0">
                <a:solidFill>
                  <a:srgbClr val="002060"/>
                </a:solidFill>
                <a:latin typeface="Tahoma"/>
                <a:cs typeface="Tahoma"/>
              </a:rPr>
              <a:t>Define </a:t>
            </a:r>
            <a:r>
              <a:rPr sz="1980" spc="-50" dirty="0">
                <a:solidFill>
                  <a:srgbClr val="002060"/>
                </a:solidFill>
                <a:latin typeface="Tahoma"/>
                <a:cs typeface="Tahoma"/>
              </a:rPr>
              <a:t>a </a:t>
            </a:r>
            <a:r>
              <a:rPr sz="1980" spc="25" dirty="0">
                <a:solidFill>
                  <a:srgbClr val="FF0000"/>
                </a:solidFill>
                <a:latin typeface="Tahoma"/>
                <a:cs typeface="Tahoma"/>
              </a:rPr>
              <a:t>finite</a:t>
            </a:r>
            <a:r>
              <a:rPr sz="1980" spc="25" dirty="0">
                <a:solidFill>
                  <a:srgbClr val="002060"/>
                </a:solidFill>
                <a:latin typeface="Tahoma"/>
                <a:cs typeface="Tahoma"/>
              </a:rPr>
              <a:t> </a:t>
            </a:r>
            <a:r>
              <a:rPr sz="1980" dirty="0">
                <a:solidFill>
                  <a:srgbClr val="FF0000"/>
                </a:solidFill>
                <a:latin typeface="Tahoma"/>
                <a:cs typeface="Tahoma"/>
              </a:rPr>
              <a:t>difference</a:t>
            </a:r>
            <a:r>
              <a:rPr sz="1980" dirty="0">
                <a:solidFill>
                  <a:srgbClr val="002060"/>
                </a:solidFill>
                <a:latin typeface="Tahoma"/>
                <a:cs typeface="Tahoma"/>
              </a:rPr>
              <a:t> </a:t>
            </a:r>
            <a:r>
              <a:rPr sz="1980" spc="-12" dirty="0">
                <a:solidFill>
                  <a:srgbClr val="FF0000"/>
                </a:solidFill>
                <a:latin typeface="Tahoma"/>
                <a:cs typeface="Tahoma"/>
              </a:rPr>
              <a:t>kernel</a:t>
            </a:r>
            <a:r>
              <a:rPr sz="1980" spc="-12" dirty="0">
                <a:solidFill>
                  <a:srgbClr val="002060"/>
                </a:solidFill>
                <a:latin typeface="Tahoma"/>
                <a:cs typeface="Tahoma"/>
              </a:rPr>
              <a:t>, </a:t>
            </a:r>
            <a:r>
              <a:rPr sz="1980" spc="-17" dirty="0">
                <a:solidFill>
                  <a:srgbClr val="002060"/>
                </a:solidFill>
                <a:latin typeface="Tahoma"/>
                <a:cs typeface="Tahoma"/>
              </a:rPr>
              <a:t>and </a:t>
            </a:r>
            <a:r>
              <a:rPr sz="1980" spc="-12" dirty="0">
                <a:solidFill>
                  <a:srgbClr val="002060"/>
                </a:solidFill>
                <a:latin typeface="Tahoma"/>
                <a:cs typeface="Tahoma"/>
              </a:rPr>
              <a:t>apply </a:t>
            </a:r>
            <a:r>
              <a:rPr sz="1980" spc="45" dirty="0">
                <a:solidFill>
                  <a:srgbClr val="002060"/>
                </a:solidFill>
                <a:latin typeface="Tahoma"/>
                <a:cs typeface="Tahoma"/>
              </a:rPr>
              <a:t>it </a:t>
            </a:r>
            <a:r>
              <a:rPr sz="1980" spc="-45" dirty="0">
                <a:solidFill>
                  <a:srgbClr val="002060"/>
                </a:solidFill>
                <a:latin typeface="Tahoma"/>
                <a:cs typeface="Tahoma"/>
              </a:rPr>
              <a:t>to </a:t>
            </a:r>
            <a:r>
              <a:rPr sz="1980" spc="-21" dirty="0">
                <a:solidFill>
                  <a:srgbClr val="002060"/>
                </a:solidFill>
                <a:latin typeface="Tahoma"/>
                <a:cs typeface="Tahoma"/>
              </a:rPr>
              <a:t>the </a:t>
            </a:r>
            <a:r>
              <a:rPr sz="1980" spc="-29" dirty="0">
                <a:solidFill>
                  <a:srgbClr val="002060"/>
                </a:solidFill>
                <a:latin typeface="Tahoma"/>
                <a:cs typeface="Tahoma"/>
              </a:rPr>
              <a:t>image  </a:t>
            </a:r>
            <a:r>
              <a:rPr sz="1980" spc="-45" dirty="0">
                <a:solidFill>
                  <a:srgbClr val="002060"/>
                </a:solidFill>
                <a:latin typeface="Tahoma"/>
                <a:cs typeface="Tahoma"/>
              </a:rPr>
              <a:t>to </a:t>
            </a:r>
            <a:r>
              <a:rPr sz="1980" spc="-54" dirty="0">
                <a:solidFill>
                  <a:srgbClr val="002060"/>
                </a:solidFill>
                <a:latin typeface="Tahoma"/>
                <a:cs typeface="Tahoma"/>
              </a:rPr>
              <a:t>get </a:t>
            </a:r>
            <a:r>
              <a:rPr sz="1980" spc="-21" dirty="0">
                <a:solidFill>
                  <a:srgbClr val="002060"/>
                </a:solidFill>
                <a:latin typeface="Tahoma"/>
                <a:cs typeface="Tahoma"/>
              </a:rPr>
              <a:t>the </a:t>
            </a:r>
            <a:r>
              <a:rPr sz="1980" spc="-29" dirty="0">
                <a:solidFill>
                  <a:srgbClr val="002060"/>
                </a:solidFill>
                <a:latin typeface="Tahoma"/>
                <a:cs typeface="Tahoma"/>
              </a:rPr>
              <a:t>image</a:t>
            </a:r>
            <a:r>
              <a:rPr sz="1980" spc="66" dirty="0">
                <a:solidFill>
                  <a:srgbClr val="002060"/>
                </a:solidFill>
                <a:latin typeface="Tahoma"/>
                <a:cs typeface="Tahoma"/>
              </a:rPr>
              <a:t> </a:t>
            </a:r>
            <a:r>
              <a:rPr sz="1980" spc="-25" dirty="0">
                <a:solidFill>
                  <a:srgbClr val="002060"/>
                </a:solidFill>
                <a:latin typeface="Tahoma"/>
                <a:cs typeface="Tahoma"/>
              </a:rPr>
              <a:t>gradient</a:t>
            </a:r>
            <a:endParaRPr sz="1980" dirty="0">
              <a:solidFill>
                <a:prstClr val="black"/>
              </a:solidFill>
              <a:latin typeface="Tahoma"/>
              <a:cs typeface="Tahoma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5694687" y="3525241"/>
            <a:ext cx="1996025" cy="198291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754380"/>
            <a:endParaRPr sz="1485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970451" y="3513285"/>
            <a:ext cx="2006481" cy="196977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754380"/>
            <a:endParaRPr sz="1485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736647" y="5187506"/>
            <a:ext cx="1191292" cy="518412"/>
          </a:xfrm>
          <a:prstGeom prst="rect">
            <a:avLst/>
          </a:prstGeom>
        </p:spPr>
        <p:txBody>
          <a:bodyPr vert="horz" wrap="square" lIns="0" tIns="10478" rIns="0" bIns="0" rtlCol="0">
            <a:spAutoFit/>
          </a:bodyPr>
          <a:lstStyle/>
          <a:p>
            <a:pPr marL="10478" marR="4191" indent="87487" defTabSz="754380">
              <a:spcBef>
                <a:spcPts val="83"/>
              </a:spcBef>
            </a:pPr>
            <a:r>
              <a:rPr sz="1650" spc="-4" dirty="0">
                <a:solidFill>
                  <a:srgbClr val="002A5C"/>
                </a:solidFill>
                <a:latin typeface="Tahoma"/>
                <a:cs typeface="Tahoma"/>
              </a:rPr>
              <a:t>Horizontal  </a:t>
            </a:r>
            <a:r>
              <a:rPr sz="1650" spc="8" dirty="0">
                <a:solidFill>
                  <a:srgbClr val="002A5C"/>
                </a:solidFill>
                <a:latin typeface="Tahoma"/>
                <a:cs typeface="Tahoma"/>
              </a:rPr>
              <a:t>Sobel</a:t>
            </a:r>
            <a:r>
              <a:rPr sz="1650" spc="-54" dirty="0">
                <a:solidFill>
                  <a:srgbClr val="002A5C"/>
                </a:solidFill>
                <a:latin typeface="Tahoma"/>
                <a:cs typeface="Tahoma"/>
              </a:rPr>
              <a:t> </a:t>
            </a:r>
            <a:r>
              <a:rPr sz="1650" spc="8" dirty="0">
                <a:solidFill>
                  <a:srgbClr val="002A5C"/>
                </a:solidFill>
                <a:latin typeface="Tahoma"/>
                <a:cs typeface="Tahoma"/>
              </a:rPr>
              <a:t>Kernel</a:t>
            </a:r>
            <a:endParaRPr sz="1650">
              <a:solidFill>
                <a:prstClr val="black"/>
              </a:solidFill>
              <a:latin typeface="Tahoma"/>
              <a:cs typeface="Tahoma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279918" y="4335056"/>
            <a:ext cx="183356" cy="416845"/>
          </a:xfrm>
          <a:prstGeom prst="rect">
            <a:avLst/>
          </a:prstGeom>
        </p:spPr>
        <p:txBody>
          <a:bodyPr vert="horz" wrap="square" lIns="0" tIns="10478" rIns="0" bIns="0" rtlCol="0">
            <a:spAutoFit/>
          </a:bodyPr>
          <a:lstStyle/>
          <a:p>
            <a:pPr marL="10478" defTabSz="754380">
              <a:spcBef>
                <a:spcPts val="83"/>
              </a:spcBef>
            </a:pPr>
            <a:r>
              <a:rPr sz="2640" dirty="0">
                <a:solidFill>
                  <a:srgbClr val="242852"/>
                </a:solidFill>
                <a:latin typeface="Cambria Math"/>
                <a:cs typeface="Cambria Math"/>
              </a:rPr>
              <a:t>∗</a:t>
            </a:r>
            <a:endParaRPr sz="2640">
              <a:solidFill>
                <a:prstClr val="black"/>
              </a:solidFill>
              <a:latin typeface="Cambria Math"/>
              <a:cs typeface="Cambria Math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5104585" y="4307396"/>
            <a:ext cx="271891" cy="416845"/>
          </a:xfrm>
          <a:prstGeom prst="rect">
            <a:avLst/>
          </a:prstGeom>
        </p:spPr>
        <p:txBody>
          <a:bodyPr vert="horz" wrap="square" lIns="0" tIns="10478" rIns="0" bIns="0" rtlCol="0">
            <a:spAutoFit/>
          </a:bodyPr>
          <a:lstStyle/>
          <a:p>
            <a:pPr marL="10478" defTabSz="754380">
              <a:spcBef>
                <a:spcPts val="83"/>
              </a:spcBef>
            </a:pPr>
            <a:r>
              <a:rPr sz="2640" dirty="0">
                <a:solidFill>
                  <a:srgbClr val="242852"/>
                </a:solidFill>
                <a:latin typeface="Cambria Math"/>
                <a:cs typeface="Cambria Math"/>
              </a:rPr>
              <a:t>=</a:t>
            </a:r>
            <a:endParaRPr sz="2640">
              <a:solidFill>
                <a:prstClr val="black"/>
              </a:solidFill>
              <a:latin typeface="Cambria Math"/>
              <a:cs typeface="Cambria Math"/>
            </a:endParaRPr>
          </a:p>
        </p:txBody>
      </p:sp>
      <p:sp>
        <p:nvSpPr>
          <p:cNvPr id="27" name="正方形/長方形 26"/>
          <p:cNvSpPr/>
          <p:nvPr/>
        </p:nvSpPr>
        <p:spPr>
          <a:xfrm>
            <a:off x="2484680" y="8900"/>
            <a:ext cx="757372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ja-JP" dirty="0" smtClean="0">
                <a:solidFill>
                  <a:srgbClr val="000000"/>
                </a:solidFill>
                <a:latin typeface="QONCKK+HelveticaNeue"/>
              </a:rPr>
              <a:t>We </a:t>
            </a:r>
            <a:r>
              <a:rPr lang="en-US" altLang="ja-JP" dirty="0">
                <a:solidFill>
                  <a:srgbClr val="000000"/>
                </a:solidFill>
                <a:latin typeface="QONCKK+HelveticaNeue"/>
              </a:rPr>
              <a:t>can </a:t>
            </a:r>
            <a:r>
              <a:rPr lang="en-US" altLang="ja-JP" dirty="0">
                <a:solidFill>
                  <a:srgbClr val="FF0000"/>
                </a:solidFill>
                <a:latin typeface="QONCKK+HelveticaNeue"/>
              </a:rPr>
              <a:t>rotate</a:t>
            </a:r>
            <a:r>
              <a:rPr lang="en-US" altLang="ja-JP" dirty="0">
                <a:solidFill>
                  <a:srgbClr val="000000"/>
                </a:solidFill>
                <a:latin typeface="QONCKK+HelveticaNeue"/>
              </a:rPr>
              <a:t> the </a:t>
            </a:r>
            <a:r>
              <a:rPr lang="en-US" altLang="ja-JP" dirty="0">
                <a:solidFill>
                  <a:srgbClr val="FF0000"/>
                </a:solidFill>
                <a:latin typeface="QONCKK+HelveticaNeue"/>
              </a:rPr>
              <a:t>kernel</a:t>
            </a:r>
            <a:r>
              <a:rPr lang="en-US" altLang="ja-JP" dirty="0">
                <a:solidFill>
                  <a:srgbClr val="000000"/>
                </a:solidFill>
                <a:latin typeface="QONCKK+HelveticaNeue"/>
              </a:rPr>
              <a:t> in di</a:t>
            </a:r>
            <a:r>
              <a:rPr lang="en-US" altLang="ja-JP" dirty="0">
                <a:solidFill>
                  <a:srgbClr val="000000"/>
                </a:solidFill>
                <a:latin typeface="NZTVAF+HelveticaNeue"/>
              </a:rPr>
              <a:t>ff</a:t>
            </a:r>
            <a:r>
              <a:rPr lang="en-US" altLang="ja-JP" dirty="0">
                <a:solidFill>
                  <a:srgbClr val="000000"/>
                </a:solidFill>
                <a:latin typeface="QONCKK+HelveticaNeue"/>
              </a:rPr>
              <a:t>erent orientations to get </a:t>
            </a:r>
            <a:r>
              <a:rPr lang="en-US" altLang="ja-JP" dirty="0">
                <a:solidFill>
                  <a:srgbClr val="FF0000"/>
                </a:solidFill>
                <a:latin typeface="QONCKK+HelveticaNeue"/>
              </a:rPr>
              <a:t>vertical</a:t>
            </a:r>
            <a:r>
              <a:rPr lang="en-US" altLang="ja-JP" dirty="0">
                <a:solidFill>
                  <a:srgbClr val="000000"/>
                </a:solidFill>
                <a:latin typeface="QONCKK+HelveticaNeue"/>
              </a:rPr>
              <a:t>, </a:t>
            </a:r>
            <a:r>
              <a:rPr lang="en-US" altLang="ja-JP" dirty="0">
                <a:solidFill>
                  <a:srgbClr val="FF0000"/>
                </a:solidFill>
                <a:latin typeface="QONCKK+HelveticaNeue"/>
              </a:rPr>
              <a:t>horizontal</a:t>
            </a:r>
            <a:r>
              <a:rPr lang="en-US" altLang="ja-JP" dirty="0">
                <a:solidFill>
                  <a:srgbClr val="000000"/>
                </a:solidFill>
                <a:latin typeface="QONCKK+HelveticaNeue"/>
              </a:rPr>
              <a:t> or even </a:t>
            </a:r>
            <a:r>
              <a:rPr lang="en-US" altLang="ja-JP" dirty="0">
                <a:solidFill>
                  <a:srgbClr val="FF0000"/>
                </a:solidFill>
                <a:latin typeface="QONCKK+HelveticaNeue"/>
              </a:rPr>
              <a:t>diagonal</a:t>
            </a:r>
            <a:r>
              <a:rPr lang="en-US" altLang="ja-JP" dirty="0">
                <a:solidFill>
                  <a:srgbClr val="000000"/>
                </a:solidFill>
                <a:latin typeface="QONCKK+HelveticaNeue"/>
              </a:rPr>
              <a:t> </a:t>
            </a:r>
            <a:r>
              <a:rPr lang="en-US" altLang="ja-JP" dirty="0">
                <a:solidFill>
                  <a:srgbClr val="FF0000"/>
                </a:solidFill>
                <a:latin typeface="QONCKK+HelveticaNeue"/>
              </a:rPr>
              <a:t>gradients</a:t>
            </a:r>
            <a:r>
              <a:rPr lang="en-US" altLang="ja-JP" dirty="0">
                <a:solidFill>
                  <a:srgbClr val="000000"/>
                </a:solidFill>
                <a:latin typeface="QONCKK+HelveticaNeue"/>
              </a:rPr>
              <a:t> of an image </a:t>
            </a:r>
            <a:r>
              <a:rPr lang="en-US" altLang="ja-JP" dirty="0">
                <a:solidFill>
                  <a:srgbClr val="FF0000"/>
                </a:solidFill>
                <a:latin typeface="QONCKK+HelveticaNeue"/>
              </a:rPr>
              <a:t>at a pixel</a:t>
            </a:r>
            <a:r>
              <a:rPr lang="en-US" altLang="ja-JP" dirty="0">
                <a:solidFill>
                  <a:srgbClr val="000000"/>
                </a:solidFill>
                <a:latin typeface="QONCKK+HelveticaNeue"/>
              </a:rPr>
              <a:t>. </a:t>
            </a:r>
            <a:endParaRPr lang="en-US" altLang="ja-JP" sz="2400" dirty="0">
              <a:solidFill>
                <a:srgbClr val="000000"/>
              </a:solidFill>
              <a:latin typeface="QONCKK+HelveticaNeue"/>
            </a:endParaRPr>
          </a:p>
          <a:p>
            <a:pPr marL="285750" indent="-285750">
              <a:buFontTx/>
              <a:buChar char="-"/>
            </a:pPr>
            <a:r>
              <a:rPr lang="en-US" altLang="ja-JP" dirty="0" smtClean="0">
                <a:solidFill>
                  <a:srgbClr val="000000"/>
                </a:solidFill>
                <a:latin typeface="QONCKK+HelveticaNeue"/>
              </a:rPr>
              <a:t>Image </a:t>
            </a:r>
            <a:r>
              <a:rPr lang="en-US" altLang="ja-JP" dirty="0">
                <a:solidFill>
                  <a:srgbClr val="000000"/>
                </a:solidFill>
                <a:latin typeface="QONCKK+HelveticaNeue"/>
              </a:rPr>
              <a:t>gradients are extremely useful for detection of </a:t>
            </a:r>
            <a:r>
              <a:rPr lang="en-US" altLang="ja-JP" dirty="0">
                <a:solidFill>
                  <a:srgbClr val="FF0000"/>
                </a:solidFill>
                <a:latin typeface="QONCKK+HelveticaNeue"/>
              </a:rPr>
              <a:t>edges</a:t>
            </a:r>
            <a:r>
              <a:rPr lang="en-US" altLang="ja-JP" dirty="0">
                <a:solidFill>
                  <a:srgbClr val="000000"/>
                </a:solidFill>
                <a:latin typeface="QONCKK+HelveticaNeue"/>
              </a:rPr>
              <a:t> and </a:t>
            </a:r>
            <a:r>
              <a:rPr lang="en-US" altLang="ja-JP" dirty="0">
                <a:solidFill>
                  <a:srgbClr val="FF0000"/>
                </a:solidFill>
                <a:latin typeface="QONCKK+HelveticaNeue"/>
              </a:rPr>
              <a:t>corners</a:t>
            </a:r>
            <a:r>
              <a:rPr lang="en-US" altLang="ja-JP" dirty="0">
                <a:solidFill>
                  <a:srgbClr val="000000"/>
                </a:solidFill>
                <a:latin typeface="QONCKK+HelveticaNeue"/>
              </a:rPr>
              <a:t>. </a:t>
            </a:r>
            <a:endParaRPr lang="ja-JP" altLang="en-US" dirty="0"/>
          </a:p>
        </p:txBody>
      </p:sp>
      <p:sp>
        <p:nvSpPr>
          <p:cNvPr id="28" name="正方形/長方形 27"/>
          <p:cNvSpPr/>
          <p:nvPr/>
        </p:nvSpPr>
        <p:spPr>
          <a:xfrm>
            <a:off x="75385" y="5705918"/>
            <a:ext cx="50292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ja-JP" dirty="0">
                <a:solidFill>
                  <a:srgbClr val="000000"/>
                </a:solidFill>
                <a:latin typeface="QONCKK+HelveticaNeue"/>
              </a:rPr>
              <a:t>finite di</a:t>
            </a:r>
            <a:r>
              <a:rPr lang="en-US" altLang="ja-JP" dirty="0">
                <a:solidFill>
                  <a:srgbClr val="000000"/>
                </a:solidFill>
                <a:latin typeface="NZTVAF+HelveticaNeue"/>
              </a:rPr>
              <a:t>ff</a:t>
            </a:r>
            <a:r>
              <a:rPr lang="en-US" altLang="ja-JP" dirty="0">
                <a:solidFill>
                  <a:srgbClr val="000000"/>
                </a:solidFill>
                <a:latin typeface="QONCKK+HelveticaNeue"/>
              </a:rPr>
              <a:t>erence, </a:t>
            </a:r>
            <a:r>
              <a:rPr lang="ja-JP" altLang="en-US" dirty="0">
                <a:solidFill>
                  <a:srgbClr val="000000"/>
                </a:solidFill>
                <a:latin typeface="QONCKK+HelveticaNeue"/>
              </a:rPr>
              <a:t>有限差分</a:t>
            </a:r>
            <a:r>
              <a:rPr lang="en-US" altLang="ja-JP" dirty="0">
                <a:solidFill>
                  <a:srgbClr val="000000"/>
                </a:solidFill>
                <a:latin typeface="QONCKK+HelveticaNeue"/>
              </a:rPr>
              <a:t>: Three types are commonly considered: forward, backward, and central finite di</a:t>
            </a:r>
            <a:r>
              <a:rPr lang="en-US" altLang="ja-JP" dirty="0">
                <a:solidFill>
                  <a:srgbClr val="000000"/>
                </a:solidFill>
                <a:latin typeface="NZTVAF+HelveticaNeue"/>
              </a:rPr>
              <a:t>ff</a:t>
            </a:r>
            <a:r>
              <a:rPr lang="en-US" altLang="ja-JP" dirty="0">
                <a:solidFill>
                  <a:srgbClr val="000000"/>
                </a:solidFill>
                <a:latin typeface="QONCKK+HelveticaNeue"/>
              </a:rPr>
              <a:t>erences.</a:t>
            </a:r>
            <a:endParaRPr lang="ja-JP" altLang="en-US" dirty="0"/>
          </a:p>
        </p:txBody>
      </p:sp>
      <p:pic>
        <p:nvPicPr>
          <p:cNvPr id="29" name="図 2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0" y="6553200"/>
            <a:ext cx="5562600" cy="1220018"/>
          </a:xfrm>
          <a:prstGeom prst="rect">
            <a:avLst/>
          </a:prstGeom>
        </p:spPr>
      </p:pic>
      <p:sp>
        <p:nvSpPr>
          <p:cNvPr id="30" name="テキスト ボックス 29"/>
          <p:cNvSpPr txBox="1"/>
          <p:nvPr/>
        </p:nvSpPr>
        <p:spPr>
          <a:xfrm>
            <a:off x="7804163" y="3962400"/>
            <a:ext cx="225423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 smtClean="0"/>
              <a:t>極端の場合、画像の縦方向のピクセルが全部一緒だったら、横</a:t>
            </a:r>
            <a:r>
              <a:rPr lang="en-US" altLang="ja-JP" dirty="0" smtClean="0"/>
              <a:t>Sobel kernel</a:t>
            </a:r>
            <a:r>
              <a:rPr lang="ja-JP" altLang="en-US" dirty="0" smtClean="0"/>
              <a:t>をかけると、結果は０。</a:t>
            </a:r>
            <a:endParaRPr kumimoji="1" lang="ja-JP" altLang="en-US" dirty="0"/>
          </a:p>
        </p:txBody>
      </p:sp>
      <p:sp>
        <p:nvSpPr>
          <p:cNvPr id="32" name="テキスト ボックス 31"/>
          <p:cNvSpPr txBox="1"/>
          <p:nvPr/>
        </p:nvSpPr>
        <p:spPr>
          <a:xfrm>
            <a:off x="6858000" y="919138"/>
            <a:ext cx="32004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err="1" smtClean="0"/>
              <a:t>keypoint</a:t>
            </a:r>
            <a:r>
              <a:rPr kumimoji="1" lang="ja-JP" altLang="en-US" dirty="0" smtClean="0"/>
              <a:t>の</a:t>
            </a:r>
            <a:r>
              <a:rPr kumimoji="1" lang="en-US" altLang="ja-JP" dirty="0" smtClean="0"/>
              <a:t>descriptor</a:t>
            </a:r>
            <a:r>
              <a:rPr kumimoji="1" lang="ja-JP" altLang="en-US" dirty="0" smtClean="0"/>
              <a:t>は</a:t>
            </a:r>
            <a:r>
              <a:rPr kumimoji="1" lang="en-US" altLang="ja-JP" dirty="0" smtClean="0"/>
              <a:t>2</a:t>
            </a:r>
            <a:r>
              <a:rPr lang="ja-JP" altLang="en-US" dirty="0" smtClean="0"/>
              <a:t>種類、</a:t>
            </a:r>
            <a:r>
              <a:rPr lang="en-US" altLang="ja-JP" dirty="0" smtClean="0"/>
              <a:t>gradient-based</a:t>
            </a:r>
            <a:r>
              <a:rPr lang="ja-JP" altLang="en-US" dirty="0" smtClean="0"/>
              <a:t>や</a:t>
            </a:r>
            <a:r>
              <a:rPr lang="en-US" altLang="ja-JP" dirty="0" smtClean="0"/>
              <a:t>binary. </a:t>
            </a:r>
            <a:r>
              <a:rPr lang="ja-JP" altLang="en-US" dirty="0" err="1" smtClean="0"/>
              <a:t>なので</a:t>
            </a:r>
            <a:r>
              <a:rPr lang="ja-JP" altLang="en-US" dirty="0" smtClean="0"/>
              <a:t>大事。また</a:t>
            </a:r>
            <a:r>
              <a:rPr lang="en-US" altLang="ja-JP" dirty="0" err="1" smtClean="0"/>
              <a:t>sobel</a:t>
            </a:r>
            <a:r>
              <a:rPr lang="en-US" altLang="ja-JP" dirty="0" smtClean="0"/>
              <a:t> kernel</a:t>
            </a:r>
            <a:r>
              <a:rPr lang="ja-JP" altLang="en-US" dirty="0" smtClean="0"/>
              <a:t>は</a:t>
            </a:r>
            <a:r>
              <a:rPr lang="en-US" altLang="ja-JP" dirty="0" smtClean="0"/>
              <a:t>gradient</a:t>
            </a:r>
            <a:r>
              <a:rPr lang="ja-JP" altLang="en-US" dirty="0" smtClean="0"/>
              <a:t>を計算する</a:t>
            </a:r>
            <a:r>
              <a:rPr lang="en-US" altLang="ja-JP" dirty="0" smtClean="0"/>
              <a:t>well-proven </a:t>
            </a:r>
            <a:r>
              <a:rPr lang="en-US" altLang="ja-JP" dirty="0" smtClean="0">
                <a:solidFill>
                  <a:srgbClr val="FF0000"/>
                </a:solidFill>
              </a:rPr>
              <a:t>standard</a:t>
            </a:r>
            <a:r>
              <a:rPr lang="en-US" altLang="ja-JP" dirty="0" smtClean="0"/>
              <a:t> </a:t>
            </a:r>
            <a:r>
              <a:rPr lang="en-US" altLang="ja-JP" dirty="0" smtClean="0">
                <a:solidFill>
                  <a:srgbClr val="FF0000"/>
                </a:solidFill>
              </a:rPr>
              <a:t>approach</a:t>
            </a:r>
            <a:r>
              <a:rPr lang="en-US" altLang="ja-JP" dirty="0" smtClean="0"/>
              <a:t> (</a:t>
            </a:r>
            <a:r>
              <a:rPr lang="en-US" altLang="ja-JP" dirty="0" err="1" smtClean="0"/>
              <a:t>udacity</a:t>
            </a:r>
            <a:r>
              <a:rPr lang="en-US" altLang="ja-JP" dirty="0" smtClean="0"/>
              <a:t>).</a:t>
            </a:r>
            <a:endParaRPr kumimoji="1" lang="ja-JP" altLang="en-US" dirty="0"/>
          </a:p>
        </p:txBody>
      </p:sp>
      <p:cxnSp>
        <p:nvCxnSpPr>
          <p:cNvPr id="34" name="直線矢印コネクタ 33"/>
          <p:cNvCxnSpPr/>
          <p:nvPr/>
        </p:nvCxnSpPr>
        <p:spPr>
          <a:xfrm flipH="1">
            <a:off x="4191001" y="5705918"/>
            <a:ext cx="152399" cy="153308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9498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13296" y="0"/>
            <a:ext cx="9416504" cy="457048"/>
          </a:xfrm>
        </p:spPr>
        <p:txBody>
          <a:bodyPr/>
          <a:lstStyle/>
          <a:p>
            <a:r>
              <a:rPr kumimoji="1" lang="en-US" altLang="ja-JP" dirty="0" smtClean="0"/>
              <a:t>Image Filters and Gaussian Smoothing (from </a:t>
            </a:r>
            <a:r>
              <a:rPr kumimoji="1" lang="en-US" altLang="ja-JP" dirty="0" err="1" smtClean="0"/>
              <a:t>Udacity</a:t>
            </a:r>
            <a:r>
              <a:rPr kumimoji="1" lang="en-US" altLang="ja-JP" dirty="0" smtClean="0"/>
              <a:t>)</a:t>
            </a:r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81200"/>
            <a:ext cx="10058400" cy="2629126"/>
          </a:xfrm>
          <a:prstGeom prst="rect">
            <a:avLst/>
          </a:prstGeom>
        </p:spPr>
      </p:pic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700206"/>
            <a:ext cx="10058400" cy="1292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ja-JP" altLang="ja-JP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To counteract </a:t>
            </a:r>
            <a:r>
              <a:rPr kumimoji="0" lang="ja-JP" altLang="ja-JP" sz="1200" b="1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noise</a:t>
            </a:r>
            <a:r>
              <a:rPr kumimoji="0" lang="ja-JP" altLang="ja-JP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, especially under </a:t>
            </a:r>
            <a:r>
              <a:rPr kumimoji="0" lang="ja-JP" altLang="ja-JP" sz="1200" b="1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low-light</a:t>
            </a:r>
            <a:r>
              <a:rPr kumimoji="0" lang="ja-JP" altLang="ja-JP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 conditions, a </a:t>
            </a:r>
            <a:r>
              <a:rPr kumimoji="0" lang="ja-JP" altLang="ja-JP" sz="1200" b="1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smoothing operator</a:t>
            </a:r>
            <a:r>
              <a:rPr kumimoji="0" lang="ja-JP" altLang="ja-JP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 has to be applied to the image </a:t>
            </a:r>
            <a:r>
              <a:rPr kumimoji="0" lang="ja-JP" altLang="ja-JP" sz="12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before</a:t>
            </a:r>
            <a:r>
              <a:rPr kumimoji="0" lang="ja-JP" altLang="ja-JP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ja-JP" altLang="ja-JP" sz="12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gradient</a:t>
            </a:r>
            <a:r>
              <a:rPr kumimoji="0" lang="ja-JP" altLang="ja-JP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ja-JP" altLang="ja-JP" sz="12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computation</a:t>
            </a:r>
            <a:r>
              <a:rPr kumimoji="0" lang="ja-JP" altLang="ja-JP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ja-JP" altLang="ja-JP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Usually, a </a:t>
            </a:r>
            <a:r>
              <a:rPr kumimoji="0" lang="ja-JP" altLang="ja-JP" sz="1200" b="1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Gaussian filter</a:t>
            </a:r>
            <a:r>
              <a:rPr kumimoji="0" lang="ja-JP" altLang="ja-JP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 is used for this purpose which is </a:t>
            </a:r>
            <a:r>
              <a:rPr kumimoji="0" lang="ja-JP" altLang="ja-JP" sz="12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shifted</a:t>
            </a:r>
            <a:r>
              <a:rPr kumimoji="0" lang="ja-JP" altLang="ja-JP" sz="1200" b="1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ja-JP" altLang="ja-JP" sz="12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over</a:t>
            </a:r>
            <a:r>
              <a:rPr kumimoji="0" lang="ja-JP" altLang="ja-JP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 the </a:t>
            </a:r>
            <a:r>
              <a:rPr kumimoji="0" lang="ja-JP" altLang="ja-JP" sz="12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image</a:t>
            </a:r>
            <a:r>
              <a:rPr kumimoji="0" lang="ja-JP" altLang="ja-JP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 and combined with the intensity values </a:t>
            </a:r>
            <a:r>
              <a:rPr kumimoji="0" lang="ja-JP" altLang="ja-JP" sz="12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beneath</a:t>
            </a:r>
            <a:r>
              <a:rPr kumimoji="0" lang="ja-JP" altLang="ja-JP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ja-JP" altLang="ja-JP" sz="12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it</a:t>
            </a:r>
            <a:r>
              <a:rPr kumimoji="0" lang="ja-JP" altLang="ja-JP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ja-JP" altLang="ja-JP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Gaussian filterの２つパラメータ：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ja-JP" altLang="ja-JP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The </a:t>
            </a:r>
            <a:r>
              <a:rPr kumimoji="0" lang="ja-JP" altLang="ja-JP" sz="12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standard</a:t>
            </a:r>
            <a:r>
              <a:rPr kumimoji="0" lang="ja-JP" altLang="ja-JP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ja-JP" altLang="ja-JP" sz="12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deviation</a:t>
            </a:r>
            <a:r>
              <a:rPr kumimoji="0" lang="ja-JP" altLang="ja-JP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: the larger the standard deviation, the wider the area which is covered by the filter. つまり分布を決める。小さければ小さいほど確率密度関数が尖る。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ja-JP" altLang="ja-JP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The </a:t>
            </a:r>
            <a:r>
              <a:rPr kumimoji="0" lang="ja-JP" altLang="ja-JP" sz="12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kernel</a:t>
            </a:r>
            <a:r>
              <a:rPr kumimoji="0" lang="ja-JP" altLang="ja-JP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ja-JP" altLang="ja-JP" sz="12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size</a:t>
            </a:r>
            <a:r>
              <a:rPr kumimoji="0" lang="ja-JP" altLang="ja-JP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: defines how many pixels around the center location will contribute to the smoothing operation. これはCNNのfilterのkernel sizeと同じ意味だろう。</a:t>
            </a: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98717"/>
            <a:ext cx="6400800" cy="297368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正方形/長方形 4"/>
              <p:cNvSpPr/>
              <p:nvPr/>
            </p:nvSpPr>
            <p:spPr>
              <a:xfrm>
                <a:off x="6248400" y="5639227"/>
                <a:ext cx="3581400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ja-JP" dirty="0" smtClean="0"/>
                  <a:t>Gaussian </a:t>
                </a:r>
                <a:r>
                  <a:rPr lang="ja-JP" altLang="en-US" dirty="0" smtClean="0"/>
                  <a:t>kernel</a:t>
                </a:r>
                <a:r>
                  <a:rPr lang="ja-JP" altLang="en-US" dirty="0"/>
                  <a:t>は必ず</a:t>
                </a:r>
                <a14:m>
                  <m:oMath xmlns:m="http://schemas.openxmlformats.org/officeDocument/2006/math">
                    <m:r>
                      <a:rPr lang="en-US" altLang="ja-JP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∑</m:t>
                    </m:r>
                    <m:r>
                      <a:rPr lang="en-US" altLang="ja-JP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d>
                      <m:dPr>
                        <m:ctrlPr>
                          <a:rPr lang="en-US" altLang="ja-JP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ja-JP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ja-JP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altLang="ja-JP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ja-JP" altLang="en-US" dirty="0" smtClean="0"/>
                  <a:t>を</a:t>
                </a:r>
                <a:r>
                  <a:rPr lang="ja-JP" altLang="en-US" dirty="0"/>
                  <a:t>保証すること。</a:t>
                </a:r>
              </a:p>
            </p:txBody>
          </p:sp>
        </mc:Choice>
        <mc:Fallback xmlns="">
          <p:sp>
            <p:nvSpPr>
              <p:cNvPr id="5" name="正方形/長方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8400" y="5639227"/>
                <a:ext cx="3581400" cy="646331"/>
              </a:xfrm>
              <a:prstGeom prst="rect">
                <a:avLst/>
              </a:prstGeom>
              <a:blipFill>
                <a:blip r:embed="rId4"/>
                <a:stretch>
                  <a:fillRect l="-1361" t="-7547" b="-1132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95855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14300" y="0"/>
            <a:ext cx="9944100" cy="914096"/>
          </a:xfrm>
        </p:spPr>
        <p:txBody>
          <a:bodyPr/>
          <a:lstStyle/>
          <a:p>
            <a:r>
              <a:rPr kumimoji="1" lang="en-US" altLang="ja-JP" dirty="0" smtClean="0"/>
              <a:t>Compute the Intensity Gradient (from </a:t>
            </a:r>
            <a:r>
              <a:rPr kumimoji="1" lang="en-US" altLang="ja-JP" dirty="0" err="1" smtClean="0"/>
              <a:t>Udacity</a:t>
            </a:r>
            <a:r>
              <a:rPr kumimoji="1" lang="en-US" altLang="ja-JP" dirty="0" smtClean="0"/>
              <a:t> and Wiki)</a:t>
            </a:r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8600"/>
            <a:ext cx="7162800" cy="181564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1828800"/>
            <a:ext cx="6629400" cy="1980769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810000"/>
            <a:ext cx="6445349" cy="1911668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5721668"/>
            <a:ext cx="6858000" cy="205073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テキスト ボックス 7"/>
              <p:cNvSpPr txBox="1"/>
              <p:nvPr/>
            </p:nvSpPr>
            <p:spPr>
              <a:xfrm>
                <a:off x="1447800" y="2590800"/>
                <a:ext cx="1447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kumimoji="1" lang="ja-JP" altLang="en-US" dirty="0"/>
              </a:p>
            </p:txBody>
          </p:sp>
        </mc:Choice>
        <mc:Fallback xmlns="">
          <p:sp>
            <p:nvSpPr>
              <p:cNvPr id="8" name="テキスト ボックス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7800" y="2590800"/>
                <a:ext cx="1447800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テキスト ボックス 8"/>
              <p:cNvSpPr txBox="1"/>
              <p:nvPr/>
            </p:nvSpPr>
            <p:spPr>
              <a:xfrm>
                <a:off x="6599583" y="4495800"/>
                <a:ext cx="1219200" cy="3912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kumimoji="1" lang="ja-JP" altLang="en-US" dirty="0" smtClean="0"/>
                  <a:t>適用</a:t>
                </a:r>
                <a:endParaRPr kumimoji="1" lang="ja-JP" altLang="en-US" dirty="0"/>
              </a:p>
            </p:txBody>
          </p:sp>
        </mc:Choice>
        <mc:Fallback xmlns="">
          <p:sp>
            <p:nvSpPr>
              <p:cNvPr id="9" name="テキスト ボックス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9583" y="4495800"/>
                <a:ext cx="1219200" cy="391261"/>
              </a:xfrm>
              <a:prstGeom prst="rect">
                <a:avLst/>
              </a:prstGeom>
              <a:blipFill>
                <a:blip r:embed="rId7"/>
                <a:stretch>
                  <a:fillRect t="-14063" b="-125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テキスト ボックス 11"/>
          <p:cNvSpPr txBox="1"/>
          <p:nvPr/>
        </p:nvSpPr>
        <p:spPr>
          <a:xfrm>
            <a:off x="413296" y="5791200"/>
            <a:ext cx="1981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上記</a:t>
            </a:r>
            <a:r>
              <a:rPr kumimoji="1" lang="en-US" altLang="ja-JP" dirty="0" smtClean="0"/>
              <a:t>2</a:t>
            </a:r>
            <a:r>
              <a:rPr kumimoji="1" lang="ja-JP" altLang="en-US" dirty="0" smtClean="0"/>
              <a:t>枚を合わせた結果</a:t>
            </a:r>
            <a:r>
              <a:rPr lang="ja-JP" altLang="en-US" dirty="0"/>
              <a:t>：</a:t>
            </a:r>
            <a:endParaRPr kumimoji="1" lang="ja-JP" altLang="en-US" dirty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7620000" y="685800"/>
            <a:ext cx="2438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Sobel operator: </a:t>
            </a:r>
            <a:r>
              <a:rPr lang="en-US" altLang="ja-JP" dirty="0">
                <a:hlinkClick r:id="rId8"/>
              </a:rPr>
              <a:t>https://</a:t>
            </a:r>
            <a:r>
              <a:rPr lang="en-US" altLang="ja-JP" dirty="0" smtClean="0">
                <a:hlinkClick r:id="rId8"/>
              </a:rPr>
              <a:t>en.wikipedia.org/wiki/Sobel_operator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テキスト ボックス 13"/>
              <p:cNvSpPr txBox="1"/>
              <p:nvPr/>
            </p:nvSpPr>
            <p:spPr>
              <a:xfrm>
                <a:off x="7822096" y="4482548"/>
                <a:ext cx="1447800" cy="3912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kumimoji="1" lang="ja-JP" altLang="en-US" dirty="0"/>
              </a:p>
            </p:txBody>
          </p:sp>
        </mc:Choice>
        <mc:Fallback xmlns="">
          <p:sp>
            <p:nvSpPr>
              <p:cNvPr id="14" name="テキスト ボックス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2096" y="4482548"/>
                <a:ext cx="1447800" cy="391261"/>
              </a:xfrm>
              <a:prstGeom prst="rect">
                <a:avLst/>
              </a:prstGeom>
              <a:blipFill>
                <a:blip r:embed="rId9"/>
                <a:stretch>
                  <a:fillRect b="-307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テキスト ボックス 14"/>
              <p:cNvSpPr txBox="1"/>
              <p:nvPr/>
            </p:nvSpPr>
            <p:spPr>
              <a:xfrm>
                <a:off x="228600" y="2551044"/>
                <a:ext cx="1219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kumimoji="1" lang="ja-JP" altLang="en-US" dirty="0" smtClean="0"/>
                  <a:t>適用</a:t>
                </a:r>
                <a:endParaRPr kumimoji="1" lang="ja-JP" altLang="en-US" dirty="0"/>
              </a:p>
            </p:txBody>
          </p:sp>
        </mc:Choice>
        <mc:Fallback xmlns="">
          <p:sp>
            <p:nvSpPr>
              <p:cNvPr id="15" name="テキスト ボックス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2551044"/>
                <a:ext cx="1219200" cy="369332"/>
              </a:xfrm>
              <a:prstGeom prst="rect">
                <a:avLst/>
              </a:prstGeom>
              <a:blipFill>
                <a:blip r:embed="rId10"/>
                <a:stretch>
                  <a:fillRect t="-13115" b="-1967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テキスト ボックス 15"/>
              <p:cNvSpPr txBox="1"/>
              <p:nvPr/>
            </p:nvSpPr>
            <p:spPr>
              <a:xfrm>
                <a:off x="228600" y="6283285"/>
                <a:ext cx="2971800" cy="6560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ja-JP" dirty="0" smtClean="0">
                    <a:solidFill>
                      <a:srgbClr val="FF0000"/>
                    </a:solidFill>
                  </a:rPr>
                  <a:t>Magnitude</a:t>
                </a:r>
                <a:r>
                  <a:rPr lang="en-US" altLang="ja-JP" dirty="0" smtClean="0"/>
                  <a:t>: </a:t>
                </a:r>
                <a14:m>
                  <m:oMath xmlns:m="http://schemas.openxmlformats.org/officeDocument/2006/math"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Sup>
                          <m:sSubSupPr>
                            <m:ctrlP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  <m:sup>
                            <m: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  <m:sup>
                            <m: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rad>
                  </m:oMath>
                </a14:m>
                <a:endParaRPr kumimoji="1" lang="ja-JP" altLang="en-US" dirty="0"/>
              </a:p>
            </p:txBody>
          </p:sp>
        </mc:Choice>
        <mc:Fallback xmlns="">
          <p:sp>
            <p:nvSpPr>
              <p:cNvPr id="16" name="テキスト ボックス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6283285"/>
                <a:ext cx="2971800" cy="656013"/>
              </a:xfrm>
              <a:prstGeom prst="rect">
                <a:avLst/>
              </a:prstGeom>
              <a:blipFill>
                <a:blip r:embed="rId11"/>
                <a:stretch>
                  <a:fillRect l="-184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テキスト ボックス 17"/>
              <p:cNvSpPr txBox="1"/>
              <p:nvPr/>
            </p:nvSpPr>
            <p:spPr>
              <a:xfrm>
                <a:off x="114300" y="6934200"/>
                <a:ext cx="3086100" cy="5382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ja-JP" dirty="0" smtClean="0">
                    <a:solidFill>
                      <a:srgbClr val="FF0000"/>
                    </a:solidFill>
                  </a:rPr>
                  <a:t>Orientation</a:t>
                </a:r>
                <a:r>
                  <a:rPr lang="en-US" altLang="ja-JP" dirty="0" smtClean="0"/>
                  <a:t>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ja-JP" b="0" i="0" smtClean="0">
                        <a:latin typeface="Cambria Math" panose="02040503050406030204" pitchFamily="18" charset="0"/>
                      </a:rPr>
                      <m:t>Θ</m:t>
                    </m:r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kumimoji="1" lang="en-US" altLang="ja-JP" b="0" i="0" smtClean="0">
                        <a:latin typeface="Cambria Math" panose="02040503050406030204" pitchFamily="18" charset="0"/>
                      </a:rPr>
                      <m:t>atan</m:t>
                    </m:r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⁡(</m:t>
                    </m:r>
                    <m:f>
                      <m:fPr>
                        <m:ctrlP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den>
                    </m:f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ja-JP" altLang="en-US" dirty="0"/>
              </a:p>
            </p:txBody>
          </p:sp>
        </mc:Choice>
        <mc:Fallback xmlns="">
          <p:sp>
            <p:nvSpPr>
              <p:cNvPr id="18" name="テキスト ボックス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300" y="6934200"/>
                <a:ext cx="3086100" cy="538224"/>
              </a:xfrm>
              <a:prstGeom prst="rect">
                <a:avLst/>
              </a:prstGeom>
              <a:blipFill>
                <a:blip r:embed="rId12"/>
                <a:stretch>
                  <a:fillRect l="-177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31384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550632" y="76200"/>
            <a:ext cx="8957134" cy="446276"/>
          </a:xfrm>
        </p:spPr>
        <p:txBody>
          <a:bodyPr/>
          <a:lstStyle/>
          <a:p>
            <a:r>
              <a:rPr kumimoji="1" lang="en-US" altLang="ja-JP" dirty="0" smtClean="0"/>
              <a:t>Lenses and Aperture</a:t>
            </a:r>
            <a:r>
              <a:rPr kumimoji="1" lang="ja-JP" altLang="en-US" dirty="0" smtClean="0"/>
              <a:t>（開口「かいこう」）（</a:t>
            </a:r>
            <a:r>
              <a:rPr kumimoji="1" lang="en-US" altLang="ja-JP" dirty="0" smtClean="0"/>
              <a:t>from </a:t>
            </a:r>
            <a:r>
              <a:rPr kumimoji="1" lang="en-US" altLang="ja-JP" dirty="0" err="1" smtClean="0"/>
              <a:t>Udacity</a:t>
            </a:r>
            <a:r>
              <a:rPr kumimoji="1" lang="ja-JP" altLang="en-US" dirty="0" smtClean="0"/>
              <a:t>）</a:t>
            </a:r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252" y="582953"/>
            <a:ext cx="10058400" cy="4370047"/>
          </a:xfrm>
          <a:prstGeom prst="rect">
            <a:avLst/>
          </a:prstGeom>
        </p:spPr>
      </p:pic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228600" y="5401271"/>
            <a:ext cx="9677400" cy="184665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ja-JP" altLang="ja-JP" sz="1200" dirty="0">
                <a:solidFill>
                  <a:srgbClr val="333333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A </a:t>
            </a:r>
            <a:r>
              <a:rPr kumimoji="0" lang="ja-JP" altLang="ja-JP" sz="1200" b="1" dirty="0">
                <a:solidFill>
                  <a:srgbClr val="333333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properly sized and positioned</a:t>
            </a:r>
            <a:r>
              <a:rPr kumimoji="0" lang="ja-JP" altLang="ja-JP" sz="1200" dirty="0">
                <a:solidFill>
                  <a:srgbClr val="333333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 lens </a:t>
            </a:r>
            <a:r>
              <a:rPr kumimoji="0" lang="ja-JP" altLang="ja-JP" sz="1200" b="1" dirty="0" smtClean="0">
                <a:solidFill>
                  <a:srgbClr val="333333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refracts</a:t>
            </a:r>
            <a:r>
              <a:rPr kumimoji="0" lang="ja-JP" altLang="en-US" sz="1200" b="1" dirty="0" smtClean="0">
                <a:solidFill>
                  <a:srgbClr val="333333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（</a:t>
            </a:r>
            <a:r>
              <a:rPr kumimoji="0" lang="ja-JP" altLang="en-US" sz="1200" b="1" dirty="0" smtClean="0">
                <a:solidFill>
                  <a:srgbClr val="FF0000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屈折</a:t>
            </a:r>
            <a:r>
              <a:rPr kumimoji="0" lang="ja-JP" altLang="en-US" sz="1200" b="1" dirty="0" smtClean="0">
                <a:solidFill>
                  <a:srgbClr val="333333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「くっせつ」）</a:t>
            </a:r>
            <a:r>
              <a:rPr kumimoji="0" lang="ja-JP" altLang="ja-JP" sz="1200" b="1" dirty="0" smtClean="0">
                <a:solidFill>
                  <a:srgbClr val="333333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ja-JP" altLang="ja-JP" sz="1200" b="1" dirty="0">
                <a:solidFill>
                  <a:srgbClr val="333333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all rays of light</a:t>
            </a:r>
            <a:r>
              <a:rPr kumimoji="0" lang="ja-JP" altLang="ja-JP" sz="1200" dirty="0">
                <a:solidFill>
                  <a:srgbClr val="333333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 that emanate </a:t>
            </a:r>
            <a:r>
              <a:rPr kumimoji="0" lang="ja-JP" altLang="ja-JP" sz="1200" b="1" dirty="0">
                <a:solidFill>
                  <a:srgbClr val="333333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from a point P1</a:t>
            </a:r>
            <a:r>
              <a:rPr kumimoji="0" lang="ja-JP" altLang="ja-JP" sz="1200" dirty="0">
                <a:solidFill>
                  <a:srgbClr val="333333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 on an object in space such that </a:t>
            </a:r>
            <a:r>
              <a:rPr kumimoji="0" lang="ja-JP" altLang="ja-JP" sz="1200" b="1" dirty="0">
                <a:solidFill>
                  <a:srgbClr val="333333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they </a:t>
            </a:r>
            <a:r>
              <a:rPr kumimoji="0" lang="ja-JP" altLang="ja-JP" sz="1200" b="1" dirty="0" smtClean="0">
                <a:solidFill>
                  <a:srgbClr val="FF0000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converge</a:t>
            </a:r>
            <a:r>
              <a:rPr kumimoji="0" lang="ja-JP" altLang="en-US" sz="1200" b="1" dirty="0" smtClean="0">
                <a:solidFill>
                  <a:srgbClr val="FF0000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（収束）</a:t>
            </a:r>
            <a:r>
              <a:rPr kumimoji="0" lang="ja-JP" altLang="ja-JP" sz="1200" b="1" dirty="0" smtClean="0">
                <a:solidFill>
                  <a:srgbClr val="333333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ja-JP" altLang="ja-JP" sz="1200" b="1" dirty="0">
                <a:solidFill>
                  <a:srgbClr val="333333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to a single point P1'</a:t>
            </a:r>
            <a:r>
              <a:rPr kumimoji="0" lang="ja-JP" altLang="ja-JP" sz="1200" dirty="0">
                <a:solidFill>
                  <a:srgbClr val="333333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 in the image plane. </a:t>
            </a:r>
            <a:endParaRPr kumimoji="0" lang="en-US" altLang="ja-JP" sz="1200" b="0" i="0" u="none" strike="noStrike" cap="none" normalizeH="0" baseline="0" dirty="0" smtClean="0">
              <a:ln>
                <a:noFill/>
              </a:ln>
              <a:solidFill>
                <a:srgbClr val="333333"/>
              </a:solidFill>
              <a:effectLst/>
              <a:latin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ja-JP" altLang="ja-JP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Points on the object that are </a:t>
            </a:r>
            <a:r>
              <a:rPr kumimoji="0" lang="ja-JP" altLang="ja-JP" sz="1200" b="1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closer or farther away</a:t>
            </a:r>
            <a:r>
              <a:rPr kumimoji="0" lang="ja-JP" altLang="ja-JP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, such as P2, appear out of focus on the image plane, because the set of light rays emanating from them does not converge in a point but rather </a:t>
            </a:r>
            <a:r>
              <a:rPr kumimoji="0" lang="ja-JP" altLang="ja-JP" sz="1200" b="1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in a </a:t>
            </a:r>
            <a:r>
              <a:rPr kumimoji="0" lang="ja-JP" altLang="ja-JP" sz="12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circle</a:t>
            </a:r>
            <a:r>
              <a:rPr kumimoji="0" lang="ja-JP" altLang="ja-JP" sz="1200" b="1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 with a finite radius</a:t>
            </a:r>
            <a:r>
              <a:rPr kumimoji="0" lang="ja-JP" altLang="ja-JP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 instead.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ja-JP" altLang="ja-JP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This </a:t>
            </a:r>
            <a:r>
              <a:rPr kumimoji="0" lang="ja-JP" altLang="ja-JP" sz="12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blurry</a:t>
            </a:r>
            <a:r>
              <a:rPr kumimoji="0" lang="ja-JP" altLang="ja-JP" sz="1200" b="1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ja-JP" altLang="ja-JP" sz="12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circle</a:t>
            </a:r>
            <a:r>
              <a:rPr kumimoji="0" lang="ja-JP" altLang="ja-JP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 is usually referred to as </a:t>
            </a:r>
            <a:r>
              <a:rPr kumimoji="0" lang="ja-JP" altLang="ja-JP" sz="1200" b="1" i="1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circle of confusion (</a:t>
            </a:r>
            <a:r>
              <a:rPr kumimoji="0" lang="ja-JP" altLang="ja-JP" sz="1200" b="1" i="1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COF</a:t>
            </a:r>
            <a:r>
              <a:rPr kumimoji="0" lang="ja-JP" altLang="ja-JP" sz="1200" b="1" i="1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)</a:t>
            </a:r>
            <a:r>
              <a:rPr kumimoji="0" lang="ja-JP" altLang="ja-JP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ja-JP" altLang="ja-JP" sz="1200" b="1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To reduce blurring</a:t>
            </a:r>
            <a:r>
              <a:rPr kumimoji="0" lang="ja-JP" altLang="ja-JP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kumimoji="0" lang="ja-JP" altLang="ja-JP" sz="1200" b="1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an aperture</a:t>
            </a:r>
            <a:r>
              <a:rPr kumimoji="0" lang="ja-JP" altLang="ja-JP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 can be used, which is a concentric(同心円) opening of usually </a:t>
            </a:r>
            <a:r>
              <a:rPr kumimoji="0" lang="ja-JP" altLang="ja-JP" sz="1200" b="1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adjustable size</a:t>
            </a:r>
            <a:r>
              <a:rPr kumimoji="0" lang="ja-JP" altLang="ja-JP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 placed directly behind the lens.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ja-JP" altLang="ja-JP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By reducing the diameter of the </a:t>
            </a:r>
            <a:r>
              <a:rPr kumimoji="0" lang="ja-JP" altLang="ja-JP" sz="12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aperture</a:t>
            </a:r>
            <a:r>
              <a:rPr kumimoji="0" lang="ja-JP" altLang="ja-JP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, light rays passing through the lens on the outer edges are blocked, which </a:t>
            </a:r>
            <a:r>
              <a:rPr kumimoji="0" lang="ja-JP" altLang="ja-JP" sz="12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reduces the size of the COF</a:t>
            </a:r>
            <a:r>
              <a:rPr kumimoji="0" lang="ja-JP" altLang="ja-JP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 on the image plane.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ja-JP" altLang="ja-JP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It can easily be seen that a smaller aperture results in reduced blurring, but </a:t>
            </a:r>
            <a:r>
              <a:rPr kumimoji="0" lang="ja-JP" altLang="ja-JP" sz="12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at the expense of </a:t>
            </a:r>
            <a:r>
              <a:rPr kumimoji="0" lang="ja-JP" altLang="ja-JP" sz="12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low light sensitivity</a:t>
            </a:r>
            <a:r>
              <a:rPr kumimoji="0" lang="ja-JP" altLang="ja-JP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9984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50632" y="3735832"/>
            <a:ext cx="2618105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1300" b="1" i="0" u="none" strike="noStrike" kern="1200" cap="none" spc="-20" normalizeH="0" baseline="0" noProof="0" dirty="0">
                <a:ln>
                  <a:noFill/>
                </a:ln>
                <a:solidFill>
                  <a:srgbClr val="4A66AC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Course </a:t>
            </a:r>
            <a:r>
              <a:rPr kumimoji="1" sz="1300" b="1" i="0" u="none" strike="noStrike" kern="1200" cap="none" spc="35" normalizeH="0" baseline="0" noProof="0" dirty="0">
                <a:ln>
                  <a:noFill/>
                </a:ln>
                <a:solidFill>
                  <a:srgbClr val="4A66AC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3, </a:t>
            </a:r>
            <a:r>
              <a:rPr kumimoji="1" sz="1300" b="1" i="0" u="none" strike="noStrike" kern="1200" cap="none" spc="-50" normalizeH="0" baseline="0" noProof="0" dirty="0">
                <a:ln>
                  <a:noFill/>
                </a:ln>
                <a:solidFill>
                  <a:srgbClr val="4A66AC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Module </a:t>
            </a:r>
            <a:r>
              <a:rPr kumimoji="1" sz="1300" b="1" i="0" u="none" strike="noStrike" kern="1200" cap="none" spc="35" normalizeH="0" baseline="0" noProof="0" dirty="0">
                <a:ln>
                  <a:noFill/>
                </a:ln>
                <a:solidFill>
                  <a:srgbClr val="4A66AC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1, </a:t>
            </a:r>
            <a:r>
              <a:rPr kumimoji="1" sz="1300" b="1" i="0" u="none" strike="noStrike" kern="1200" cap="none" spc="-5" normalizeH="0" baseline="0" noProof="0" dirty="0">
                <a:ln>
                  <a:noFill/>
                </a:ln>
                <a:solidFill>
                  <a:srgbClr val="4A66AC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Lesson </a:t>
            </a:r>
            <a:r>
              <a:rPr kumimoji="1" sz="1300" b="1" i="0" u="none" strike="noStrike" kern="1200" cap="none" spc="60" normalizeH="0" baseline="0" noProof="0" dirty="0">
                <a:ln>
                  <a:noFill/>
                </a:ln>
                <a:solidFill>
                  <a:srgbClr val="4A66AC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1 </a:t>
            </a:r>
            <a:r>
              <a:rPr kumimoji="1" sz="1300" b="1" i="0" u="none" strike="noStrike" kern="1200" cap="none" spc="0" normalizeH="0" baseline="0" noProof="0" dirty="0">
                <a:ln>
                  <a:noFill/>
                </a:ln>
                <a:solidFill>
                  <a:srgbClr val="4A66AC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– </a:t>
            </a:r>
            <a:r>
              <a:rPr kumimoji="1" sz="1300" b="1" i="0" u="none" strike="noStrike" kern="1200" cap="none" spc="-30" normalizeH="0" baseline="0" noProof="0" dirty="0">
                <a:ln>
                  <a:noFill/>
                </a:ln>
                <a:solidFill>
                  <a:srgbClr val="4A66AC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Part</a:t>
            </a:r>
            <a:r>
              <a:rPr kumimoji="1" sz="1300" b="1" i="0" u="none" strike="noStrike" kern="1200" cap="none" spc="135" normalizeH="0" baseline="0" noProof="0" dirty="0">
                <a:ln>
                  <a:noFill/>
                </a:ln>
                <a:solidFill>
                  <a:srgbClr val="4A66AC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1" sz="1300" b="1" i="0" u="none" strike="noStrike" kern="1200" cap="none" spc="60" normalizeH="0" baseline="0" noProof="0" dirty="0">
                <a:ln>
                  <a:noFill/>
                </a:ln>
                <a:solidFill>
                  <a:srgbClr val="4A66AC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2</a:t>
            </a:r>
            <a:endParaRPr kumimoji="1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50632" y="2749296"/>
            <a:ext cx="4935768" cy="90537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30" dirty="0">
                <a:solidFill>
                  <a:srgbClr val="FFFFFF"/>
                </a:solidFill>
                <a:latin typeface="Calibri"/>
                <a:cs typeface="Calibri"/>
              </a:rPr>
              <a:t>Camera </a:t>
            </a:r>
            <a:r>
              <a:rPr spc="20" dirty="0">
                <a:solidFill>
                  <a:srgbClr val="FFFFFF"/>
                </a:solidFill>
                <a:latin typeface="Calibri"/>
                <a:cs typeface="Calibri"/>
              </a:rPr>
              <a:t>Projective</a:t>
            </a:r>
            <a:r>
              <a:rPr spc="3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pc="-35" dirty="0" smtClean="0">
                <a:solidFill>
                  <a:srgbClr val="FFFFFF"/>
                </a:solidFill>
                <a:latin typeface="Calibri"/>
                <a:cs typeface="Calibri"/>
              </a:rPr>
              <a:t>Geometry</a:t>
            </a:r>
            <a:r>
              <a:rPr lang="ja-JP" altLang="en-US" spc="-35" dirty="0" smtClean="0">
                <a:solidFill>
                  <a:srgbClr val="FFFFFF"/>
                </a:solidFill>
                <a:latin typeface="Calibri"/>
                <a:cs typeface="Calibri"/>
              </a:rPr>
              <a:t>（射影幾何学「きかがく」）</a:t>
            </a:r>
            <a:endParaRPr spc="-35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40957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550632" y="1516380"/>
            <a:ext cx="595439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-155" dirty="0"/>
              <a:t>Projection: World </a:t>
            </a:r>
            <a:r>
              <a:rPr sz="3825" b="0" spc="75" baseline="1089" dirty="0">
                <a:latin typeface="Wingdings"/>
                <a:cs typeface="Wingdings"/>
              </a:rPr>
              <a:t></a:t>
            </a:r>
            <a:r>
              <a:rPr sz="3825" b="0" spc="75" baseline="1089" dirty="0">
                <a:latin typeface="Times New Roman"/>
                <a:cs typeface="Times New Roman"/>
              </a:rPr>
              <a:t> </a:t>
            </a:r>
            <a:r>
              <a:rPr sz="2600" spc="-65" dirty="0"/>
              <a:t>Image </a:t>
            </a:r>
            <a:r>
              <a:rPr sz="2600" spc="-75" dirty="0"/>
              <a:t>(Real</a:t>
            </a:r>
            <a:r>
              <a:rPr sz="2600" spc="310" dirty="0"/>
              <a:t> </a:t>
            </a:r>
            <a:r>
              <a:rPr sz="2600" spc="-135" dirty="0"/>
              <a:t>Camera)</a:t>
            </a:r>
            <a:endParaRPr sz="2600">
              <a:latin typeface="Times New Roman"/>
              <a:cs typeface="Times New Roman"/>
            </a:endParaRPr>
          </a:p>
        </p:txBody>
      </p:sp>
      <p:pic>
        <p:nvPicPr>
          <p:cNvPr id="30" name="図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2286000"/>
            <a:ext cx="6238875" cy="4314825"/>
          </a:xfrm>
          <a:prstGeom prst="rect">
            <a:avLst/>
          </a:prstGeom>
        </p:spPr>
      </p:pic>
      <p:sp>
        <p:nvSpPr>
          <p:cNvPr id="2" name="正方形/長方形 1"/>
          <p:cNvSpPr/>
          <p:nvPr/>
        </p:nvSpPr>
        <p:spPr>
          <a:xfrm>
            <a:off x="4876800" y="5562600"/>
            <a:ext cx="50292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ja-JP" dirty="0">
                <a:solidFill>
                  <a:srgbClr val="000000"/>
                </a:solidFill>
                <a:latin typeface="QONCKK+HelveticaNeue"/>
              </a:rPr>
              <a:t>The projection onto the sensor surface through the aperture results in </a:t>
            </a:r>
            <a:r>
              <a:rPr lang="en-US" altLang="ja-JP" dirty="0" smtClean="0">
                <a:solidFill>
                  <a:srgbClr val="FF0000"/>
                </a:solidFill>
                <a:latin typeface="QONCKK+HelveticaNeue"/>
              </a:rPr>
              <a:t>flipped</a:t>
            </a:r>
            <a:r>
              <a:rPr lang="ja-JP" altLang="en-US" dirty="0" smtClean="0">
                <a:solidFill>
                  <a:srgbClr val="FF0000"/>
                </a:solidFill>
                <a:latin typeface="QONCKK+HelveticaNeue"/>
              </a:rPr>
              <a:t>（</a:t>
            </a:r>
            <a:r>
              <a:rPr lang="ja-JP" altLang="en-US" dirty="0" smtClean="0">
                <a:latin typeface="QONCKK+HelveticaNeue"/>
              </a:rPr>
              <a:t>ひっくり返った</a:t>
            </a:r>
            <a:r>
              <a:rPr lang="ja-JP" altLang="en-US" dirty="0" smtClean="0">
                <a:solidFill>
                  <a:srgbClr val="FF0000"/>
                </a:solidFill>
                <a:latin typeface="QONCKK+HelveticaNeue"/>
              </a:rPr>
              <a:t>）</a:t>
            </a:r>
            <a:r>
              <a:rPr lang="en-US" altLang="ja-JP" dirty="0" smtClean="0">
                <a:solidFill>
                  <a:srgbClr val="000000"/>
                </a:solidFill>
                <a:latin typeface="QONCKK+HelveticaNeue"/>
              </a:rPr>
              <a:t> </a:t>
            </a:r>
            <a:r>
              <a:rPr lang="en-US" altLang="ja-JP" dirty="0">
                <a:solidFill>
                  <a:srgbClr val="FF0000"/>
                </a:solidFill>
                <a:latin typeface="QONCKK+HelveticaNeue"/>
              </a:rPr>
              <a:t>images</a:t>
            </a:r>
            <a:r>
              <a:rPr lang="en-US" altLang="ja-JP" dirty="0">
                <a:solidFill>
                  <a:srgbClr val="000000"/>
                </a:solidFill>
                <a:latin typeface="QONCKK+HelveticaNeue"/>
              </a:rPr>
              <a:t> of the objects in the world. </a:t>
            </a:r>
            <a:endParaRPr lang="en-US" altLang="ja-JP" dirty="0" smtClean="0">
              <a:solidFill>
                <a:srgbClr val="000000"/>
              </a:solidFill>
              <a:latin typeface="QONCKK+HelveticaNeue"/>
            </a:endParaRPr>
          </a:p>
          <a:p>
            <a:pPr marL="285750" indent="-285750">
              <a:buFontTx/>
              <a:buChar char="-"/>
            </a:pPr>
            <a:r>
              <a:rPr lang="en-US" altLang="ja-JP" dirty="0" smtClean="0">
                <a:solidFill>
                  <a:srgbClr val="000000"/>
                </a:solidFill>
                <a:latin typeface="QONCKK+HelveticaNeue"/>
              </a:rPr>
              <a:t>To </a:t>
            </a:r>
            <a:r>
              <a:rPr lang="en-US" altLang="ja-JP" dirty="0">
                <a:solidFill>
                  <a:srgbClr val="FF0000"/>
                </a:solidFill>
                <a:latin typeface="QONCKK+HelveticaNeue"/>
              </a:rPr>
              <a:t>avoid this confusion</a:t>
            </a:r>
            <a:r>
              <a:rPr lang="en-US" altLang="ja-JP" dirty="0">
                <a:solidFill>
                  <a:srgbClr val="000000"/>
                </a:solidFill>
                <a:latin typeface="QONCKK+HelveticaNeue"/>
              </a:rPr>
              <a:t>, we usually define a </a:t>
            </a:r>
            <a:r>
              <a:rPr lang="en-US" altLang="ja-JP" dirty="0">
                <a:solidFill>
                  <a:srgbClr val="FF0000"/>
                </a:solidFill>
                <a:latin typeface="QONCKK+HelveticaNeue"/>
              </a:rPr>
              <a:t>virtual image plane in front of the camera center</a:t>
            </a:r>
            <a:r>
              <a:rPr lang="en-US" altLang="ja-JP" dirty="0" smtClean="0">
                <a:solidFill>
                  <a:srgbClr val="000000"/>
                </a:solidFill>
                <a:latin typeface="QONCKK+HelveticaNeue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ja-JP" altLang="en-US" dirty="0" smtClean="0">
                <a:solidFill>
                  <a:srgbClr val="000000"/>
                </a:solidFill>
                <a:latin typeface="QONCKK+HelveticaNeue"/>
              </a:rPr>
              <a:t>下記</a:t>
            </a:r>
            <a:r>
              <a:rPr lang="ja-JP" altLang="en-US" dirty="0">
                <a:solidFill>
                  <a:srgbClr val="000000"/>
                </a:solidFill>
                <a:latin typeface="QONCKK+HelveticaNeue"/>
              </a:rPr>
              <a:t>の</a:t>
            </a:r>
            <a:r>
              <a:rPr lang="en-US" altLang="ja-JP" dirty="0">
                <a:solidFill>
                  <a:srgbClr val="000000"/>
                </a:solidFill>
                <a:latin typeface="QONCKK+HelveticaNeue"/>
              </a:rPr>
              <a:t>simplified camera model. 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69025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70C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4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70C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4519</TotalTime>
  <Words>4418</Words>
  <Application>Microsoft Office PowerPoint</Application>
  <PresentationFormat>ユーザー設定</PresentationFormat>
  <Paragraphs>460</Paragraphs>
  <Slides>65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17</vt:i4>
      </vt:variant>
      <vt:variant>
        <vt:lpstr>テーマ</vt:lpstr>
      </vt:variant>
      <vt:variant>
        <vt:i4>5</vt:i4>
      </vt:variant>
      <vt:variant>
        <vt:lpstr>スライド タイトル</vt:lpstr>
      </vt:variant>
      <vt:variant>
        <vt:i4>65</vt:i4>
      </vt:variant>
    </vt:vector>
  </HeadingPairs>
  <TitlesOfParts>
    <vt:vector size="87" baseType="lpstr">
      <vt:lpstr>Gill Sans MT</vt:lpstr>
      <vt:lpstr>ＭＳ Ｐゴシック</vt:lpstr>
      <vt:lpstr>MS Gothic</vt:lpstr>
      <vt:lpstr>NZTVAF+HelveticaNeue</vt:lpstr>
      <vt:lpstr>QONCKK+HelveticaNeue</vt:lpstr>
      <vt:lpstr>ZDCYMD+PingFangSC-Regular</vt:lpstr>
      <vt:lpstr>Arial</vt:lpstr>
      <vt:lpstr>Arial Narrow</vt:lpstr>
      <vt:lpstr>Calibri</vt:lpstr>
      <vt:lpstr>Cambria</vt:lpstr>
      <vt:lpstr>Cambria Math</vt:lpstr>
      <vt:lpstr>Courier New</vt:lpstr>
      <vt:lpstr>Open Sans</vt:lpstr>
      <vt:lpstr>Tahoma</vt:lpstr>
      <vt:lpstr>Times New Roman</vt:lpstr>
      <vt:lpstr>Trebuchet MS</vt:lpstr>
      <vt:lpstr>Wingdings</vt:lpstr>
      <vt:lpstr>Office Theme</vt:lpstr>
      <vt:lpstr>1_Office Theme</vt:lpstr>
      <vt:lpstr>2_Office Theme</vt:lpstr>
      <vt:lpstr>3_Office Theme</vt:lpstr>
      <vt:lpstr>4_Office Theme</vt:lpstr>
      <vt:lpstr>The Camera Sensor</vt:lpstr>
      <vt:lpstr>The Camera Sensor</vt:lpstr>
      <vt:lpstr>The Camera Sensor</vt:lpstr>
      <vt:lpstr>Image Formation</vt:lpstr>
      <vt:lpstr>Image Formation</vt:lpstr>
      <vt:lpstr>Pinhole Camera Model</vt:lpstr>
      <vt:lpstr>Lenses and Aperture（開口「かいこう」）（from Udacity）</vt:lpstr>
      <vt:lpstr>Camera Projective Geometry（射影幾何学「きかがく」）</vt:lpstr>
      <vt:lpstr>Projection: World  Image (Real Camera)</vt:lpstr>
      <vt:lpstr>Projection: World  Image (Simplified  Camera)</vt:lpstr>
      <vt:lpstr>Computing the Projection</vt:lpstr>
      <vt:lpstr>Computing the Projection</vt:lpstr>
      <vt:lpstr>Computing the Projection</vt:lpstr>
      <vt:lpstr>Computing the Projection</vt:lpstr>
      <vt:lpstr>Computing the Projection</vt:lpstr>
      <vt:lpstr>Computing the Projection</vt:lpstr>
      <vt:lpstr>Distortion (from Udacity)</vt:lpstr>
      <vt:lpstr>The Digital Image: Grayscale（グレースケール）</vt:lpstr>
      <vt:lpstr>The Digital Image: Color</vt:lpstr>
      <vt:lpstr>Imagers and Bayer Pattern (from Udacity)</vt:lpstr>
      <vt:lpstr>Camera Calibration</vt:lpstr>
      <vt:lpstr>Computing the Projection</vt:lpstr>
      <vt:lpstr>Computing the Projection</vt:lpstr>
      <vt:lpstr>Camera Calibration: Problem Formulation</vt:lpstr>
      <vt:lpstr>Camera Calibration: Problem Formulation</vt:lpstr>
      <vt:lpstr>Camera Calibration: Problem Formulation</vt:lpstr>
      <vt:lpstr>Camera Calibration: Problem Formulation</vt:lpstr>
      <vt:lpstr>Camera Calibration: Problem Formulation</vt:lpstr>
      <vt:lpstr>Camera Calibration: Problem Formulation</vt:lpstr>
      <vt:lpstr>Camera Calibration: Linear Methods</vt:lpstr>
      <vt:lpstr>Factoring the P matrix</vt:lpstr>
      <vt:lpstr>Factorizing the P matrix</vt:lpstr>
      <vt:lpstr>Factorizing the P matrix</vt:lpstr>
      <vt:lpstr>Camera Calibration</vt:lpstr>
      <vt:lpstr>PowerPoint プレゼンテーション</vt:lpstr>
      <vt:lpstr>Stereopsis（立体視「りったいし」）</vt:lpstr>
      <vt:lpstr>Stereoscopes: A 19th Century Pastime（娯楽「ごらく」）</vt:lpstr>
      <vt:lpstr>Stereo Cameras</vt:lpstr>
      <vt:lpstr>Stereo Camera Model</vt:lpstr>
      <vt:lpstr>Stereo Sensor: Assumptions</vt:lpstr>
      <vt:lpstr>PowerPoint プレゼンテーション</vt:lpstr>
      <vt:lpstr>Computing 3D Point Coordinates</vt:lpstr>
      <vt:lpstr>Computing 3D Point Coordinates</vt:lpstr>
      <vt:lpstr>Computing 3D Point Coordinates</vt:lpstr>
      <vt:lpstr>PowerPoint プレゼンテーション</vt:lpstr>
      <vt:lpstr>Computing 3D Point Coordinates</vt:lpstr>
      <vt:lpstr>Computing 3D Point Coordinates (Review)</vt:lpstr>
      <vt:lpstr>Epipolar（エピポーラ） Constraint for Correspondence</vt:lpstr>
      <vt:lpstr>Non-Parallel Optical Axes</vt:lpstr>
      <vt:lpstr>Disparity Computation</vt:lpstr>
      <vt:lpstr>A basic Stereo Algorithm</vt:lpstr>
      <vt:lpstr>Stereo Matching</vt:lpstr>
      <vt:lpstr>PowerPoint プレゼンテーション</vt:lpstr>
      <vt:lpstr>Image Filtering</vt:lpstr>
      <vt:lpstr>Image Filtering</vt:lpstr>
      <vt:lpstr>Cross-Correlation</vt:lpstr>
      <vt:lpstr>Cross-Correlation</vt:lpstr>
      <vt:lpstr>Convolution</vt:lpstr>
      <vt:lpstr>ConvolutionやCross-correlationの式 from Deep Learning 9.1 The Convolution Operation</vt:lpstr>
      <vt:lpstr>ConvolutionとCross-correlationのプロパティ</vt:lpstr>
      <vt:lpstr>Convolution</vt:lpstr>
      <vt:lpstr>Applications: Template Matching</vt:lpstr>
      <vt:lpstr>Applications: Gradient Computation</vt:lpstr>
      <vt:lpstr>Image Filters and Gaussian Smoothing (from Udacity)</vt:lpstr>
      <vt:lpstr>Compute the Intensity Gradient (from Udacity and Wiki)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Camera Sensor</dc:title>
  <cp:lastModifiedBy>SCSK</cp:lastModifiedBy>
  <cp:revision>155</cp:revision>
  <dcterms:created xsi:type="dcterms:W3CDTF">2020-08-31T11:15:18Z</dcterms:created>
  <dcterms:modified xsi:type="dcterms:W3CDTF">2020-09-17T23:57:42Z</dcterms:modified>
</cp:coreProperties>
</file>